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1"/>
  </p:notesMasterIdLst>
  <p:sldIdLst>
    <p:sldId id="256" r:id="rId2"/>
    <p:sldId id="394" r:id="rId3"/>
    <p:sldId id="395" r:id="rId4"/>
    <p:sldId id="396" r:id="rId5"/>
    <p:sldId id="397" r:id="rId6"/>
    <p:sldId id="398" r:id="rId7"/>
    <p:sldId id="405" r:id="rId8"/>
    <p:sldId id="399" r:id="rId9"/>
    <p:sldId id="402" r:id="rId10"/>
    <p:sldId id="409" r:id="rId11"/>
    <p:sldId id="406" r:id="rId12"/>
    <p:sldId id="403" r:id="rId13"/>
    <p:sldId id="410" r:id="rId14"/>
    <p:sldId id="407" r:id="rId15"/>
    <p:sldId id="408" r:id="rId16"/>
    <p:sldId id="411" r:id="rId17"/>
    <p:sldId id="412" r:id="rId18"/>
    <p:sldId id="413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C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5097" autoAdjust="0"/>
  </p:normalViewPr>
  <p:slideViewPr>
    <p:cSldViewPr snapToGrid="0">
      <p:cViewPr varScale="1">
        <p:scale>
          <a:sx n="116" d="100"/>
          <a:sy n="116" d="100"/>
        </p:scale>
        <p:origin x="44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3F44D-CDC6-4D1C-ADC3-79B4E4D0C427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CF07-9B5D-40FD-B45C-E46F80E53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0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7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9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3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37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8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4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00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59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3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9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3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21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5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3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0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48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59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8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4" name="Rectangle 8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9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rendering of a robotic arm with fingers half-curled and the index finger pointing out">
            <a:extLst>
              <a:ext uri="{FF2B5EF4-FFF2-40B4-BE49-F238E27FC236}">
                <a16:creationId xmlns:a16="http://schemas.microsoft.com/office/drawing/2014/main" id="{0493AC2F-DABA-6F95-E2D3-632266EBB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9A128-74C4-41F1-B0EC-C74BD916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/>
              <a:t>Artificial Intelligence</a:t>
            </a:r>
            <a:br>
              <a:rPr lang="en-US" sz="5000" dirty="0"/>
            </a:br>
            <a:r>
              <a:rPr lang="en-GB" sz="2800" dirty="0"/>
              <a:t>Reinforcement learning with </a:t>
            </a:r>
            <a:r>
              <a:rPr lang="en-GB" sz="2800" dirty="0" err="1"/>
              <a:t>OpenAI</a:t>
            </a:r>
            <a:r>
              <a:rPr lang="en-GB" sz="2800" dirty="0"/>
              <a:t> Gym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 err="1"/>
              <a:t>Msc</a:t>
            </a:r>
            <a:r>
              <a:rPr lang="en-US" sz="2500" dirty="0"/>
              <a:t>. in Computational Data Science</a:t>
            </a:r>
            <a:br>
              <a:rPr lang="en-US" sz="2500" dirty="0"/>
            </a:br>
            <a:r>
              <a:rPr lang="en-US" sz="2500" dirty="0"/>
              <a:t>A.Y. 2021/2022, Summer Semester</a:t>
            </a:r>
          </a:p>
        </p:txBody>
      </p:sp>
      <p:sp>
        <p:nvSpPr>
          <p:cNvPr id="117" name="Rectangle 9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9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8D7FC-ED93-4DE0-BDF7-676893FC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effectLst/>
              </a:rPr>
              <a:t>Blue Team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 err="1">
                <a:effectLst/>
              </a:rPr>
              <a:t>Ceol</a:t>
            </a:r>
            <a:r>
              <a:rPr lang="en-US" sz="2000" b="0" dirty="0">
                <a:effectLst/>
              </a:rPr>
              <a:t> </a:t>
            </a:r>
            <a:r>
              <a:rPr lang="en-US" sz="2000" b="0" dirty="0" err="1">
                <a:effectLst/>
              </a:rPr>
              <a:t>Samuele</a:t>
            </a:r>
            <a:endParaRPr lang="en-US" sz="2000" b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Fanti Coelho Lima Rachel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 err="1">
                <a:effectLst/>
              </a:rPr>
              <a:t>Hooshyar</a:t>
            </a:r>
            <a:r>
              <a:rPr lang="en-US" sz="2000" b="0" dirty="0">
                <a:effectLst/>
              </a:rPr>
              <a:t> </a:t>
            </a:r>
            <a:r>
              <a:rPr lang="en-US" sz="2000" b="0" dirty="0" err="1">
                <a:effectLst/>
              </a:rPr>
              <a:t>Hosna</a:t>
            </a:r>
            <a:endParaRPr lang="en-US" sz="2000" b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99FBB5-B3A3-F54B-A4BC-0BBAD05D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862" y="4486748"/>
            <a:ext cx="2297338" cy="2297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8954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Final reward – Default world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2711E-B681-097A-0B33-A87F654163F7}"/>
              </a:ext>
            </a:extLst>
          </p:cNvPr>
          <p:cNvSpPr txBox="1"/>
          <p:nvPr/>
        </p:nvSpPr>
        <p:spPr>
          <a:xfrm>
            <a:off x="780592" y="2487347"/>
            <a:ext cx="10318331" cy="253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RL 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Nr of steps: </a:t>
            </a:r>
            <a:r>
              <a:rPr lang="en-GB" b="1" dirty="0"/>
              <a:t>23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Final reward: </a:t>
            </a:r>
            <a:r>
              <a:rPr lang="en-GB" b="1" dirty="0"/>
              <a:t>973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Online 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Nr of steps: </a:t>
            </a:r>
            <a:r>
              <a:rPr lang="en-GB" b="1" dirty="0"/>
              <a:t>53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Final reward: </a:t>
            </a:r>
            <a:r>
              <a:rPr lang="en-GB" b="1" dirty="0"/>
              <a:t>-54</a:t>
            </a:r>
          </a:p>
        </p:txBody>
      </p:sp>
      <p:graphicFrame>
        <p:nvGraphicFramePr>
          <p:cNvPr id="4" name="Table 24">
            <a:extLst>
              <a:ext uri="{FF2B5EF4-FFF2-40B4-BE49-F238E27FC236}">
                <a16:creationId xmlns:a16="http://schemas.microsoft.com/office/drawing/2014/main" id="{86151011-B835-0851-8366-63CF3B0B1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45452"/>
              </p:ext>
            </p:extLst>
          </p:nvPr>
        </p:nvGraphicFramePr>
        <p:xfrm>
          <a:off x="9123696" y="414936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5" name="Picture 44" descr="🕳️ Hole Emoji - What Emoji 🧐">
            <a:extLst>
              <a:ext uri="{FF2B5EF4-FFF2-40B4-BE49-F238E27FC236}">
                <a16:creationId xmlns:a16="http://schemas.microsoft.com/office/drawing/2014/main" id="{A7BE2B99-D22F-8B18-6C0B-FB02629A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488840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4" descr="🕳️ Hole Emoji - What Emoji 🧐">
            <a:extLst>
              <a:ext uri="{FF2B5EF4-FFF2-40B4-BE49-F238E27FC236}">
                <a16:creationId xmlns:a16="http://schemas.microsoft.com/office/drawing/2014/main" id="{65D2A709-ADEB-4BE0-D52D-A3A22465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559535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2F484BB-A347-5FC7-7AA8-06A43C60B9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60" y="4513151"/>
            <a:ext cx="332256" cy="351284"/>
          </a:xfrm>
          <a:prstGeom prst="rect">
            <a:avLst/>
          </a:prstGeom>
        </p:spPr>
      </p:pic>
      <p:pic>
        <p:nvPicPr>
          <p:cNvPr id="8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32BF8560-3020-8BD4-67A5-E913263E8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2488" y="597710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377943-BF1B-E039-B3DB-2B2FF60595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56" y="4881620"/>
            <a:ext cx="332256" cy="332256"/>
          </a:xfrm>
          <a:prstGeom prst="rect">
            <a:avLst/>
          </a:prstGeom>
        </p:spPr>
      </p:pic>
      <p:pic>
        <p:nvPicPr>
          <p:cNvPr id="10" name="Picture 44" descr="🕳️ Hole Emoji - What Emoji 🧐">
            <a:extLst>
              <a:ext uri="{FF2B5EF4-FFF2-40B4-BE49-F238E27FC236}">
                <a16:creationId xmlns:a16="http://schemas.microsoft.com/office/drawing/2014/main" id="{FB09BB87-CA40-51FD-65E9-6588D75E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56" y="560414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🕳️ Hole Emoji - What Emoji 🧐">
            <a:extLst>
              <a:ext uri="{FF2B5EF4-FFF2-40B4-BE49-F238E27FC236}">
                <a16:creationId xmlns:a16="http://schemas.microsoft.com/office/drawing/2014/main" id="{1912327D-A102-BB06-8A36-6FC29506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4" y="524790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4" descr="🕳️ Hole Emoji - What Emoji 🧐">
            <a:extLst>
              <a:ext uri="{FF2B5EF4-FFF2-40B4-BE49-F238E27FC236}">
                <a16:creationId xmlns:a16="http://schemas.microsoft.com/office/drawing/2014/main" id="{9FBADBDA-55B1-86B9-FFB6-8F10521B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885" y="488764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4" descr="🕳️ Hole Emoji - What Emoji 🧐">
            <a:extLst>
              <a:ext uri="{FF2B5EF4-FFF2-40B4-BE49-F238E27FC236}">
                <a16:creationId xmlns:a16="http://schemas.microsoft.com/office/drawing/2014/main" id="{B240C6FE-DDC5-64DA-86D4-DA516749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92" y="416408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4" descr="🕳️ Hole Emoji - What Emoji 🧐">
            <a:extLst>
              <a:ext uri="{FF2B5EF4-FFF2-40B4-BE49-F238E27FC236}">
                <a16:creationId xmlns:a16="http://schemas.microsoft.com/office/drawing/2014/main" id="{37952143-B8F7-E300-4260-08E2B317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253" y="416546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5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Mandatory kill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212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Game is solvable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Kill is mandatory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Q-table state: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BinaryStates.ADVANCED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Agent location, orientation, </a:t>
            </a:r>
            <a:r>
              <a:rPr lang="en-GB" i="1" dirty="0"/>
              <a:t>gold taken</a:t>
            </a:r>
            <a:r>
              <a:rPr lang="en-GB" dirty="0"/>
              <a:t>, </a:t>
            </a:r>
            <a:r>
              <a:rPr lang="en-GB" i="1" dirty="0" err="1"/>
              <a:t>wumpus</a:t>
            </a:r>
            <a:r>
              <a:rPr lang="en-GB" i="1" dirty="0"/>
              <a:t> killed</a:t>
            </a:r>
          </a:p>
        </p:txBody>
      </p:sp>
      <p:graphicFrame>
        <p:nvGraphicFramePr>
          <p:cNvPr id="14" name="Table 24">
            <a:extLst>
              <a:ext uri="{FF2B5EF4-FFF2-40B4-BE49-F238E27FC236}">
                <a16:creationId xmlns:a16="http://schemas.microsoft.com/office/drawing/2014/main" id="{1A2ABADA-3C1C-F2B0-BB1F-335CCEE97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16375"/>
              </p:ext>
            </p:extLst>
          </p:nvPr>
        </p:nvGraphicFramePr>
        <p:xfrm>
          <a:off x="9123696" y="414936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2894D024-1846-F083-3737-0C7E8B9D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488840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203BB013-EDF0-DAD9-9E8C-8E745497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559535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75F1F831-F1C2-D18A-7B60-B2F77F377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15" y="5953982"/>
            <a:ext cx="332256" cy="351284"/>
          </a:xfrm>
          <a:prstGeom prst="rect">
            <a:avLst/>
          </a:prstGeom>
        </p:spPr>
      </p:pic>
      <p:pic>
        <p:nvPicPr>
          <p:cNvPr id="18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18E847F6-7F99-38D7-C77E-2FADF21C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2488" y="597710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8BAC73B-1208-1BF0-9AC3-37E09890A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82" y="5966834"/>
            <a:ext cx="332256" cy="332256"/>
          </a:xfrm>
          <a:prstGeom prst="rect">
            <a:avLst/>
          </a:prstGeom>
        </p:spPr>
      </p:pic>
      <p:pic>
        <p:nvPicPr>
          <p:cNvPr id="21" name="Picture 44" descr="🕳️ Hole Emoji - What Emoji 🧐">
            <a:extLst>
              <a:ext uri="{FF2B5EF4-FFF2-40B4-BE49-F238E27FC236}">
                <a16:creationId xmlns:a16="http://schemas.microsoft.com/office/drawing/2014/main" id="{976DCB8B-6A31-66AA-D4F9-B819C2402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56" y="560414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🕳️ Hole Emoji - What Emoji 🧐">
            <a:extLst>
              <a:ext uri="{FF2B5EF4-FFF2-40B4-BE49-F238E27FC236}">
                <a16:creationId xmlns:a16="http://schemas.microsoft.com/office/drawing/2014/main" id="{6BED6A2F-ADB2-9994-2A4E-94D024FA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4" y="524790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4" descr="🕳️ Hole Emoji - What Emoji 🧐">
            <a:extLst>
              <a:ext uri="{FF2B5EF4-FFF2-40B4-BE49-F238E27FC236}">
                <a16:creationId xmlns:a16="http://schemas.microsoft.com/office/drawing/2014/main" id="{546F8BAE-0713-1103-07AD-38AE3606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885" y="488764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1AF47D70-3B4E-4D2A-A343-0981A707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92" y="416408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4" descr="🕳️ Hole Emoji - What Emoji 🧐">
            <a:extLst>
              <a:ext uri="{FF2B5EF4-FFF2-40B4-BE49-F238E27FC236}">
                <a16:creationId xmlns:a16="http://schemas.microsoft.com/office/drawing/2014/main" id="{CC920062-A7E7-76B2-1449-6BB6C0AF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253" y="416546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4" descr="🕳️ Hole Emoji - What Emoji 🧐">
            <a:extLst>
              <a:ext uri="{FF2B5EF4-FFF2-40B4-BE49-F238E27FC236}">
                <a16:creationId xmlns:a16="http://schemas.microsoft.com/office/drawing/2014/main" id="{018A7AE7-4C97-BF28-02DD-E12DB140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460" y="4531507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7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Results – Mandatory kill world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87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With: </a:t>
            </a:r>
            <a:r>
              <a:rPr lang="en-GB" dirty="0" err="1"/>
              <a:t>BinaryStates.</a:t>
            </a:r>
            <a:r>
              <a:rPr lang="en-GB" b="1" dirty="0" err="1"/>
              <a:t>ADVANCED</a:t>
            </a:r>
            <a:r>
              <a:rPr lang="en-GB" dirty="0"/>
              <a:t> and </a:t>
            </a:r>
            <a:r>
              <a:rPr lang="en-GB" dirty="0" err="1"/>
              <a:t>ExplorationApproach.</a:t>
            </a:r>
            <a:r>
              <a:rPr lang="en-GB" b="1" dirty="0" err="1"/>
              <a:t>DECAYING_EPSILON_GREEDY</a:t>
            </a:r>
            <a:endParaRPr lang="en-GB" b="1" dirty="0"/>
          </a:p>
          <a:p>
            <a:pPr>
              <a:lnSpc>
                <a:spcPct val="150000"/>
              </a:lnSpc>
            </a:pPr>
            <a:r>
              <a:rPr lang="en-GB" b="1" dirty="0"/>
              <a:t>     </a:t>
            </a:r>
            <a:r>
              <a:rPr lang="en-GB" b="1" dirty="0" err="1"/>
              <a:t>grab_reward</a:t>
            </a:r>
            <a:r>
              <a:rPr lang="en-GB" b="1" dirty="0"/>
              <a:t> = False		        	        </a:t>
            </a:r>
            <a:r>
              <a:rPr lang="en-GB" b="1" dirty="0" err="1"/>
              <a:t>grab_reward</a:t>
            </a:r>
            <a:r>
              <a:rPr lang="en-GB" b="1" dirty="0"/>
              <a:t> =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B1082-D7D3-2F81-7747-49E05F840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9" y="3386519"/>
            <a:ext cx="9409892" cy="3251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5147C-B5FC-AFDE-B5BC-FF5DE4D72483}"/>
              </a:ext>
            </a:extLst>
          </p:cNvPr>
          <p:cNvSpPr txBox="1"/>
          <p:nvPr/>
        </p:nvSpPr>
        <p:spPr>
          <a:xfrm>
            <a:off x="9935056" y="5506946"/>
            <a:ext cx="2274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500" dirty="0"/>
              <a:t>epsilon=0.9</a:t>
            </a:r>
          </a:p>
          <a:p>
            <a:r>
              <a:rPr lang="fi-FI" sz="1500" dirty="0"/>
              <a:t>decay=0.0001/0.0005 </a:t>
            </a:r>
          </a:p>
          <a:p>
            <a:r>
              <a:rPr lang="fi-FI" sz="1500" dirty="0"/>
              <a:t>min=0.01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4990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Final reward – Default world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2711E-B681-097A-0B33-A87F654163F7}"/>
              </a:ext>
            </a:extLst>
          </p:cNvPr>
          <p:cNvSpPr txBox="1"/>
          <p:nvPr/>
        </p:nvSpPr>
        <p:spPr>
          <a:xfrm>
            <a:off x="780592" y="2487347"/>
            <a:ext cx="10318331" cy="253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RL 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Nr of steps: </a:t>
            </a:r>
            <a:r>
              <a:rPr lang="en-GB" b="1" dirty="0"/>
              <a:t>12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Final reward: </a:t>
            </a:r>
            <a:r>
              <a:rPr lang="en-GB" b="1" dirty="0"/>
              <a:t>979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Online 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Nr of steps: </a:t>
            </a:r>
            <a:r>
              <a:rPr lang="en-GB" b="1" dirty="0"/>
              <a:t>59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Final reward: </a:t>
            </a:r>
            <a:r>
              <a:rPr lang="en-GB" b="1" dirty="0"/>
              <a:t>931</a:t>
            </a:r>
          </a:p>
        </p:txBody>
      </p:sp>
      <p:graphicFrame>
        <p:nvGraphicFramePr>
          <p:cNvPr id="15" name="Table 24">
            <a:extLst>
              <a:ext uri="{FF2B5EF4-FFF2-40B4-BE49-F238E27FC236}">
                <a16:creationId xmlns:a16="http://schemas.microsoft.com/office/drawing/2014/main" id="{8F56EF3F-5FDF-BC11-86F2-6679891BD839}"/>
              </a:ext>
            </a:extLst>
          </p:cNvPr>
          <p:cNvGraphicFramePr>
            <a:graphicFrameLocks noGrp="1"/>
          </p:cNvGraphicFramePr>
          <p:nvPr/>
        </p:nvGraphicFramePr>
        <p:xfrm>
          <a:off x="9123696" y="414936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1DA6A472-39AD-5C03-D257-56683098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488840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4" descr="🕳️ Hole Emoji - What Emoji 🧐">
            <a:extLst>
              <a:ext uri="{FF2B5EF4-FFF2-40B4-BE49-F238E27FC236}">
                <a16:creationId xmlns:a16="http://schemas.microsoft.com/office/drawing/2014/main" id="{BE30626B-F3D9-F097-038C-8196BDD4B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559535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F92115A4-B79A-FDD3-1BD5-03B0B44BBC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15" y="5953982"/>
            <a:ext cx="332256" cy="351284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E03DAB6-4554-2F4E-B2FC-B4C2CB50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2488" y="597710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A0DE3B5-A7FA-F6E8-2919-BB1B155A3E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82" y="5966834"/>
            <a:ext cx="332256" cy="332256"/>
          </a:xfrm>
          <a:prstGeom prst="rect">
            <a:avLst/>
          </a:prstGeom>
        </p:spPr>
      </p:pic>
      <p:pic>
        <p:nvPicPr>
          <p:cNvPr id="21" name="Picture 44" descr="🕳️ Hole Emoji - What Emoji 🧐">
            <a:extLst>
              <a:ext uri="{FF2B5EF4-FFF2-40B4-BE49-F238E27FC236}">
                <a16:creationId xmlns:a16="http://schemas.microsoft.com/office/drawing/2014/main" id="{E89DF0F9-8A12-6476-ECB3-1E096FCA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56" y="560414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🕳️ Hole Emoji - What Emoji 🧐">
            <a:extLst>
              <a:ext uri="{FF2B5EF4-FFF2-40B4-BE49-F238E27FC236}">
                <a16:creationId xmlns:a16="http://schemas.microsoft.com/office/drawing/2014/main" id="{CC1BB0B2-66B4-7C93-E2E3-35A51B7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4" y="524790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4" descr="🕳️ Hole Emoji - What Emoji 🧐">
            <a:extLst>
              <a:ext uri="{FF2B5EF4-FFF2-40B4-BE49-F238E27FC236}">
                <a16:creationId xmlns:a16="http://schemas.microsoft.com/office/drawing/2014/main" id="{B78D4A03-7A8B-9EC8-8298-95EAC2D3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885" y="488764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4" descr="🕳️ Hole Emoji - What Emoji 🧐">
            <a:extLst>
              <a:ext uri="{FF2B5EF4-FFF2-40B4-BE49-F238E27FC236}">
                <a16:creationId xmlns:a16="http://schemas.microsoft.com/office/drawing/2014/main" id="{955EA3DD-12E4-4F5C-D9D1-FC74349A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92" y="416408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ACB216D7-38E2-5C57-4DA5-EEE2479E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253" y="416546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4" descr="🕳️ Hole Emoji - What Emoji 🧐">
            <a:extLst>
              <a:ext uri="{FF2B5EF4-FFF2-40B4-BE49-F238E27FC236}">
                <a16:creationId xmlns:a16="http://schemas.microsoft.com/office/drawing/2014/main" id="{70F3E157-482B-54B8-3F66-4C386699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460" y="4531507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7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Non-solvable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170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Game is not solvable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Q-table state: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BinaryStates.COMPLETE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Agent location, orientation, </a:t>
            </a:r>
            <a:r>
              <a:rPr lang="en-GB" i="1" dirty="0"/>
              <a:t>gold taken</a:t>
            </a:r>
            <a:r>
              <a:rPr lang="en-GB" dirty="0"/>
              <a:t>, </a:t>
            </a:r>
            <a:r>
              <a:rPr lang="en-GB" i="1" dirty="0" err="1"/>
              <a:t>wumpus</a:t>
            </a:r>
            <a:r>
              <a:rPr lang="en-GB" i="1" dirty="0"/>
              <a:t> killed</a:t>
            </a:r>
            <a:r>
              <a:rPr lang="en-GB" dirty="0"/>
              <a:t>, </a:t>
            </a:r>
            <a:r>
              <a:rPr lang="en-GB" i="1" dirty="0"/>
              <a:t>climbed out</a:t>
            </a:r>
          </a:p>
        </p:txBody>
      </p:sp>
      <p:graphicFrame>
        <p:nvGraphicFramePr>
          <p:cNvPr id="14" name="Table 24">
            <a:extLst>
              <a:ext uri="{FF2B5EF4-FFF2-40B4-BE49-F238E27FC236}">
                <a16:creationId xmlns:a16="http://schemas.microsoft.com/office/drawing/2014/main" id="{1A2ABADA-3C1C-F2B0-BB1F-335CCEE97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00670"/>
              </p:ext>
            </p:extLst>
          </p:nvPr>
        </p:nvGraphicFramePr>
        <p:xfrm>
          <a:off x="9123696" y="414936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2894D024-1846-F083-3737-0C7E8B9D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488840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203BB013-EDF0-DAD9-9E8C-8E745497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559535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18E847F6-7F99-38D7-C77E-2FADF21C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2488" y="597710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8BAC73B-1208-1BF0-9AC3-37E09890A3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82" y="5966834"/>
            <a:ext cx="332256" cy="332256"/>
          </a:xfrm>
          <a:prstGeom prst="rect">
            <a:avLst/>
          </a:prstGeom>
        </p:spPr>
      </p:pic>
      <p:pic>
        <p:nvPicPr>
          <p:cNvPr id="21" name="Picture 44" descr="🕳️ Hole Emoji - What Emoji 🧐">
            <a:extLst>
              <a:ext uri="{FF2B5EF4-FFF2-40B4-BE49-F238E27FC236}">
                <a16:creationId xmlns:a16="http://schemas.microsoft.com/office/drawing/2014/main" id="{976DCB8B-6A31-66AA-D4F9-B819C2402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56" y="560414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🕳️ Hole Emoji - What Emoji 🧐">
            <a:extLst>
              <a:ext uri="{FF2B5EF4-FFF2-40B4-BE49-F238E27FC236}">
                <a16:creationId xmlns:a16="http://schemas.microsoft.com/office/drawing/2014/main" id="{6BED6A2F-ADB2-9994-2A4E-94D024FA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4" y="524790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4" descr="🕳️ Hole Emoji - What Emoji 🧐">
            <a:extLst>
              <a:ext uri="{FF2B5EF4-FFF2-40B4-BE49-F238E27FC236}">
                <a16:creationId xmlns:a16="http://schemas.microsoft.com/office/drawing/2014/main" id="{546F8BAE-0713-1103-07AD-38AE3606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885" y="488764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1AF47D70-3B4E-4D2A-A343-0981A707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92" y="416408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4" descr="🕳️ Hole Emoji - What Emoji 🧐">
            <a:extLst>
              <a:ext uri="{FF2B5EF4-FFF2-40B4-BE49-F238E27FC236}">
                <a16:creationId xmlns:a16="http://schemas.microsoft.com/office/drawing/2014/main" id="{CC920062-A7E7-76B2-1449-6BB6C0AF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253" y="416546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4" descr="🕳️ Hole Emoji - What Emoji 🧐">
            <a:extLst>
              <a:ext uri="{FF2B5EF4-FFF2-40B4-BE49-F238E27FC236}">
                <a16:creationId xmlns:a16="http://schemas.microsoft.com/office/drawing/2014/main" id="{018A7AE7-4C97-BF28-02DD-E12DB140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460" y="4531507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4" descr="🕳️ Hole Emoji - What Emoji 🧐">
            <a:extLst>
              <a:ext uri="{FF2B5EF4-FFF2-40B4-BE49-F238E27FC236}">
                <a16:creationId xmlns:a16="http://schemas.microsoft.com/office/drawing/2014/main" id="{459E8AC9-33F8-24A9-65D7-36124F67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666" y="595971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70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Results – Non-solvable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46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With: </a:t>
            </a:r>
            <a:r>
              <a:rPr lang="en-GB" dirty="0" err="1"/>
              <a:t>BinaryStates.</a:t>
            </a:r>
            <a:r>
              <a:rPr lang="en-GB" b="1" dirty="0" err="1"/>
              <a:t>COMPLETE</a:t>
            </a:r>
            <a:r>
              <a:rPr lang="en-GB" dirty="0"/>
              <a:t> and </a:t>
            </a:r>
            <a:r>
              <a:rPr lang="en-GB" dirty="0" err="1"/>
              <a:t>ExplorationApproach.</a:t>
            </a:r>
            <a:r>
              <a:rPr lang="en-GB" b="1" dirty="0" err="1"/>
              <a:t>DECAYING_EPSILON_GREEDY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A9BBF-EBEC-7380-2670-F775F621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69" y="3124375"/>
            <a:ext cx="4925616" cy="3184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9DAB2-8F0E-A416-6528-056E5EA8DF37}"/>
              </a:ext>
            </a:extLst>
          </p:cNvPr>
          <p:cNvSpPr txBox="1"/>
          <p:nvPr/>
        </p:nvSpPr>
        <p:spPr>
          <a:xfrm>
            <a:off x="8132885" y="5134707"/>
            <a:ext cx="12650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500" dirty="0"/>
              <a:t>epsilon=0.9</a:t>
            </a:r>
          </a:p>
          <a:p>
            <a:r>
              <a:rPr lang="fi-FI" sz="1500" dirty="0"/>
              <a:t>decay=0.01 </a:t>
            </a:r>
          </a:p>
          <a:p>
            <a:r>
              <a:rPr lang="fi-FI" sz="1500" dirty="0"/>
              <a:t>min=0.01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1770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Final reward – Non-solvable 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2711E-B681-097A-0B33-A87F654163F7}"/>
              </a:ext>
            </a:extLst>
          </p:cNvPr>
          <p:cNvSpPr txBox="1"/>
          <p:nvPr/>
        </p:nvSpPr>
        <p:spPr>
          <a:xfrm>
            <a:off x="780592" y="2487347"/>
            <a:ext cx="10318331" cy="253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RL 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Nr of steps: </a:t>
            </a:r>
            <a:r>
              <a:rPr lang="en-GB" b="1" dirty="0"/>
              <a:t>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Final reward: </a:t>
            </a:r>
            <a:r>
              <a:rPr lang="en-GB" b="1" dirty="0"/>
              <a:t>-1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Online 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Nr of steps: </a:t>
            </a:r>
            <a:r>
              <a:rPr lang="en-GB" b="1" dirty="0"/>
              <a:t>51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Final reward: </a:t>
            </a:r>
            <a:r>
              <a:rPr lang="en-GB" b="1" dirty="0"/>
              <a:t>-52</a:t>
            </a:r>
          </a:p>
        </p:txBody>
      </p:sp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86884FE3-D80D-F36D-823F-3AE0EA9CBEED}"/>
              </a:ext>
            </a:extLst>
          </p:cNvPr>
          <p:cNvGraphicFramePr>
            <a:graphicFrameLocks noGrp="1"/>
          </p:cNvGraphicFramePr>
          <p:nvPr/>
        </p:nvGraphicFramePr>
        <p:xfrm>
          <a:off x="9123696" y="414936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28" name="Picture 44" descr="🕳️ Hole Emoji - What Emoji 🧐">
            <a:extLst>
              <a:ext uri="{FF2B5EF4-FFF2-40B4-BE49-F238E27FC236}">
                <a16:creationId xmlns:a16="http://schemas.microsoft.com/office/drawing/2014/main" id="{15EB5D7B-03EE-0405-6354-44BE7345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488840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4" descr="🕳️ Hole Emoji - What Emoji 🧐">
            <a:extLst>
              <a:ext uri="{FF2B5EF4-FFF2-40B4-BE49-F238E27FC236}">
                <a16:creationId xmlns:a16="http://schemas.microsoft.com/office/drawing/2014/main" id="{CA4D6AAA-DD47-3E2A-39F5-D5B62444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559535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BA5D456A-9BDE-2F4C-24F6-24C555FB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2488" y="597710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C2B683E-9FE1-9705-D2BF-D5D4F846C8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82" y="5966834"/>
            <a:ext cx="332256" cy="332256"/>
          </a:xfrm>
          <a:prstGeom prst="rect">
            <a:avLst/>
          </a:prstGeom>
        </p:spPr>
      </p:pic>
      <p:pic>
        <p:nvPicPr>
          <p:cNvPr id="32" name="Picture 44" descr="🕳️ Hole Emoji - What Emoji 🧐">
            <a:extLst>
              <a:ext uri="{FF2B5EF4-FFF2-40B4-BE49-F238E27FC236}">
                <a16:creationId xmlns:a16="http://schemas.microsoft.com/office/drawing/2014/main" id="{34052172-065A-1833-4A69-AF202E48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56" y="560414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4" descr="🕳️ Hole Emoji - What Emoji 🧐">
            <a:extLst>
              <a:ext uri="{FF2B5EF4-FFF2-40B4-BE49-F238E27FC236}">
                <a16:creationId xmlns:a16="http://schemas.microsoft.com/office/drawing/2014/main" id="{52948D02-5183-3699-5381-12ED01FD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4" y="524790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4" descr="🕳️ Hole Emoji - What Emoji 🧐">
            <a:extLst>
              <a:ext uri="{FF2B5EF4-FFF2-40B4-BE49-F238E27FC236}">
                <a16:creationId xmlns:a16="http://schemas.microsoft.com/office/drawing/2014/main" id="{A00C256B-57EA-12F5-EB1F-07F1F60C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885" y="488764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4" descr="🕳️ Hole Emoji - What Emoji 🧐">
            <a:extLst>
              <a:ext uri="{FF2B5EF4-FFF2-40B4-BE49-F238E27FC236}">
                <a16:creationId xmlns:a16="http://schemas.microsoft.com/office/drawing/2014/main" id="{09E16F24-A2E4-9ECE-FDA2-89E5728E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92" y="416408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4" descr="🕳️ Hole Emoji - What Emoji 🧐">
            <a:extLst>
              <a:ext uri="{FF2B5EF4-FFF2-40B4-BE49-F238E27FC236}">
                <a16:creationId xmlns:a16="http://schemas.microsoft.com/office/drawing/2014/main" id="{68235549-2C2A-2F68-7817-B1261D05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253" y="416546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4" descr="🕳️ Hole Emoji - What Emoji 🧐">
            <a:extLst>
              <a:ext uri="{FF2B5EF4-FFF2-40B4-BE49-F238E27FC236}">
                <a16:creationId xmlns:a16="http://schemas.microsoft.com/office/drawing/2014/main" id="{50DA20EB-461E-B648-2B3D-3B0FF2A67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460" y="4531507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4" descr="🕳️ Hole Emoji - What Emoji 🧐">
            <a:extLst>
              <a:ext uri="{FF2B5EF4-FFF2-40B4-BE49-F238E27FC236}">
                <a16:creationId xmlns:a16="http://schemas.microsoft.com/office/drawing/2014/main" id="{64C825F1-BED7-D449-696F-F5D14D6F5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666" y="595971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Complete state on the default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87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With: </a:t>
            </a:r>
            <a:r>
              <a:rPr lang="en-GB" dirty="0" err="1"/>
              <a:t>ExplorationApproach.</a:t>
            </a:r>
            <a:r>
              <a:rPr lang="en-GB" b="1" dirty="0" err="1"/>
              <a:t>EPSILON_JUMP</a:t>
            </a:r>
            <a:endParaRPr lang="en-GB" b="1" dirty="0"/>
          </a:p>
          <a:p>
            <a:pPr>
              <a:lnSpc>
                <a:spcPct val="150000"/>
              </a:lnSpc>
            </a:pPr>
            <a:r>
              <a:rPr lang="en-GB" b="1" dirty="0"/>
              <a:t>             </a:t>
            </a:r>
            <a:r>
              <a:rPr lang="en-GB" dirty="0" err="1"/>
              <a:t>BinaryStates.</a:t>
            </a:r>
            <a:r>
              <a:rPr lang="en-GB" b="1" dirty="0" err="1"/>
              <a:t>BASIC</a:t>
            </a:r>
            <a:r>
              <a:rPr lang="en-GB" dirty="0"/>
              <a:t> 			    </a:t>
            </a:r>
            <a:r>
              <a:rPr lang="en-GB" dirty="0" err="1"/>
              <a:t>BinaryStates.</a:t>
            </a:r>
            <a:r>
              <a:rPr lang="en-GB" b="1" dirty="0" err="1"/>
              <a:t>COMPLETE</a:t>
            </a:r>
            <a:r>
              <a:rPr lang="en-GB" dirty="0"/>
              <a:t> 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09378-98AA-681F-3CAD-926B289EE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6"/>
          <a:stretch/>
        </p:blipFill>
        <p:spPr>
          <a:xfrm>
            <a:off x="970670" y="3429000"/>
            <a:ext cx="4657814" cy="3262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EEDFC1-3371-A532-E5C4-CB1B72003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68" y="3429000"/>
            <a:ext cx="5189572" cy="33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Key takeaway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2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Having a more granular state representation: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Might be a requirement for convergence in certain environments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Affects Q-Table size and nr of required training episodes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For a 8x8 world: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(</a:t>
            </a:r>
            <a:r>
              <a:rPr lang="en-GB" dirty="0" err="1"/>
              <a:t>pos_x</a:t>
            </a:r>
            <a:r>
              <a:rPr lang="en-GB" dirty="0"/>
              <a:t>, </a:t>
            </a:r>
            <a:r>
              <a:rPr lang="en-GB" dirty="0" err="1"/>
              <a:t>pos_y</a:t>
            </a:r>
            <a:r>
              <a:rPr lang="en-GB" dirty="0"/>
              <a:t>, orientation, </a:t>
            </a:r>
            <a:r>
              <a:rPr lang="en-GB" dirty="0" err="1"/>
              <a:t>gold_taken</a:t>
            </a:r>
            <a:r>
              <a:rPr lang="en-GB" dirty="0"/>
              <a:t>) = </a:t>
            </a:r>
            <a:r>
              <a:rPr lang="en-GB" b="1" dirty="0"/>
              <a:t>512 entries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(</a:t>
            </a:r>
            <a:r>
              <a:rPr lang="en-GB" dirty="0" err="1"/>
              <a:t>pos_x</a:t>
            </a:r>
            <a:r>
              <a:rPr lang="en-GB" dirty="0"/>
              <a:t>, </a:t>
            </a:r>
            <a:r>
              <a:rPr lang="en-GB" dirty="0" err="1"/>
              <a:t>pos_y</a:t>
            </a:r>
            <a:r>
              <a:rPr lang="en-GB" dirty="0"/>
              <a:t>, orientation, </a:t>
            </a:r>
            <a:r>
              <a:rPr lang="en-GB" dirty="0" err="1"/>
              <a:t>gold_taken</a:t>
            </a:r>
            <a:r>
              <a:rPr lang="en-GB" dirty="0"/>
              <a:t>, </a:t>
            </a:r>
            <a:r>
              <a:rPr lang="en-GB" dirty="0" err="1"/>
              <a:t>wumpus_killed</a:t>
            </a:r>
            <a:r>
              <a:rPr lang="en-GB" dirty="0"/>
              <a:t>, </a:t>
            </a:r>
            <a:r>
              <a:rPr lang="en-GB" dirty="0" err="1"/>
              <a:t>climbed_out</a:t>
            </a:r>
            <a:r>
              <a:rPr lang="en-GB" dirty="0"/>
              <a:t>) = </a:t>
            </a:r>
            <a:r>
              <a:rPr lang="en-GB" b="1" dirty="0"/>
              <a:t>2048 entries </a:t>
            </a:r>
          </a:p>
        </p:txBody>
      </p:sp>
    </p:spTree>
    <p:extLst>
      <p:ext uri="{BB962C8B-B14F-4D97-AF65-F5344CB8AC3E}">
        <p14:creationId xmlns:p14="http://schemas.microsoft.com/office/powerpoint/2010/main" val="145888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BF151-9976-4273-AE6C-0880C47A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 for your attention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7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Code Structure – Game Environment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4EC86-F111-DCA6-DF7C-549A26C6AB0E}"/>
              </a:ext>
            </a:extLst>
          </p:cNvPr>
          <p:cNvSpPr txBox="1"/>
          <p:nvPr/>
        </p:nvSpPr>
        <p:spPr>
          <a:xfrm>
            <a:off x="780592" y="2487347"/>
            <a:ext cx="10318331" cy="295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Keeps track of the (useful) information related to the current game: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Agent location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Agent orientation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Wumpus killed (i.e. the arrow has been used and a scream has been heard)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Gold taken (i.e. grab action has been performed on a glitter location)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Agent climbed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3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Code Structure – Gym Custom 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4EC86-F111-DCA6-DF7C-549A26C6AB0E}"/>
              </a:ext>
            </a:extLst>
          </p:cNvPr>
          <p:cNvSpPr txBox="1"/>
          <p:nvPr/>
        </p:nvSpPr>
        <p:spPr>
          <a:xfrm>
            <a:off x="780592" y="2487347"/>
            <a:ext cx="10897288" cy="378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Contains the Q-Table and the logic to populate it (i.e. the train method)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Initialized with: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gym environment. In this case, </a:t>
            </a:r>
            <a:r>
              <a:rPr lang="en-GB" b="1" dirty="0" err="1"/>
              <a:t>gym.make</a:t>
            </a:r>
            <a:r>
              <a:rPr lang="en-GB" b="1" dirty="0"/>
              <a:t>('wumpus-v0’)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value for the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b="1" dirty="0" err="1"/>
              <a:t>BinaryStates</a:t>
            </a:r>
            <a:r>
              <a:rPr lang="en-GB" dirty="0"/>
              <a:t>, defining what constitutes a Q-Table state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value for the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b="1" dirty="0" err="1"/>
              <a:t>ExplorationApproach</a:t>
            </a:r>
            <a:r>
              <a:rPr lang="en-GB" dirty="0"/>
              <a:t>, controlling the exploration-exploitation </a:t>
            </a:r>
            <a:r>
              <a:rPr lang="en-GB" dirty="0" err="1"/>
              <a:t>tradeoff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value for the Boolean </a:t>
            </a:r>
            <a:r>
              <a:rPr lang="en-GB" b="1" dirty="0" err="1"/>
              <a:t>grab_reward</a:t>
            </a:r>
            <a:r>
              <a:rPr lang="en-GB" dirty="0"/>
              <a:t>, determining whether grabbing the gold grants a additional (mid-game) reward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84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Q-Table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4EC86-F111-DCA6-DF7C-549A26C6AB0E}"/>
              </a:ext>
            </a:extLst>
          </p:cNvPr>
          <p:cNvSpPr txBox="1"/>
          <p:nvPr/>
        </p:nvSpPr>
        <p:spPr>
          <a:xfrm>
            <a:off x="780592" y="2487347"/>
            <a:ext cx="10318331" cy="336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state (Q-Table row) always accounts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agent location (x and y coordinates)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agent orientation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Additionally the </a:t>
            </a:r>
            <a:r>
              <a:rPr lang="en-GB" b="1" dirty="0" err="1"/>
              <a:t>BinaryStates</a:t>
            </a:r>
            <a:r>
              <a:rPr lang="en-GB" dirty="0"/>
              <a:t> parameter can be set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BASIC</a:t>
            </a:r>
            <a:r>
              <a:rPr lang="en-GB" dirty="0"/>
              <a:t>, adding the </a:t>
            </a:r>
            <a:r>
              <a:rPr lang="en-GB" b="1" dirty="0" err="1"/>
              <a:t>gold_taken</a:t>
            </a:r>
            <a:r>
              <a:rPr lang="en-GB" dirty="0"/>
              <a:t> variable to the state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ADVANCED</a:t>
            </a:r>
            <a:r>
              <a:rPr lang="en-GB" dirty="0"/>
              <a:t>, adding the </a:t>
            </a:r>
            <a:r>
              <a:rPr lang="en-GB" b="1" dirty="0" err="1"/>
              <a:t>gold_taken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wumpus_killed</a:t>
            </a:r>
            <a:r>
              <a:rPr lang="en-GB" b="1" dirty="0"/>
              <a:t> </a:t>
            </a:r>
            <a:r>
              <a:rPr lang="en-GB" dirty="0"/>
              <a:t>variables to the state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COMPLETE</a:t>
            </a:r>
            <a:r>
              <a:rPr lang="en-GB" dirty="0"/>
              <a:t>, adding the </a:t>
            </a:r>
            <a:r>
              <a:rPr lang="en-GB" b="1" dirty="0" err="1"/>
              <a:t>gold_taken</a:t>
            </a:r>
            <a:r>
              <a:rPr lang="en-GB" dirty="0"/>
              <a:t>, </a:t>
            </a:r>
            <a:r>
              <a:rPr lang="en-GB" b="1" dirty="0" err="1"/>
              <a:t>wumpus_killed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climbed_out</a:t>
            </a:r>
            <a:r>
              <a:rPr lang="en-GB" b="1" dirty="0"/>
              <a:t> </a:t>
            </a:r>
            <a:r>
              <a:rPr lang="en-GB" dirty="0"/>
              <a:t>variables to the state values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1840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4EC86-F111-DCA6-DF7C-549A26C6AB0E}"/>
              </a:ext>
            </a:extLst>
          </p:cNvPr>
          <p:cNvSpPr txBox="1"/>
          <p:nvPr/>
        </p:nvSpPr>
        <p:spPr>
          <a:xfrm>
            <a:off x="780592" y="2487347"/>
            <a:ext cx="10318331" cy="170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</a:t>
            </a:r>
            <a:r>
              <a:rPr lang="en-GB" b="1" dirty="0"/>
              <a:t>train </a:t>
            </a:r>
            <a:r>
              <a:rPr lang="en-GB" dirty="0"/>
              <a:t>method of the </a:t>
            </a:r>
            <a:r>
              <a:rPr lang="en-GB" dirty="0" err="1"/>
              <a:t>GymCustomPlayer</a:t>
            </a:r>
            <a:r>
              <a:rPr lang="en-GB" dirty="0"/>
              <a:t> updates the Q-Table values.</a:t>
            </a:r>
          </a:p>
          <a:p>
            <a:pPr>
              <a:lnSpc>
                <a:spcPct val="150000"/>
              </a:lnSpc>
            </a:pPr>
            <a:endParaRPr lang="en-GB" b="1" dirty="0"/>
          </a:p>
          <a:p>
            <a:pPr>
              <a:lnSpc>
                <a:spcPct val="150000"/>
              </a:lnSpc>
            </a:pPr>
            <a:r>
              <a:rPr lang="en-GB" dirty="0"/>
              <a:t>The method accepts as input parameters the values of: alpha, gamma, epsilon, </a:t>
            </a:r>
            <a:r>
              <a:rPr lang="en-GB" dirty="0" err="1"/>
              <a:t>epsilon_decay</a:t>
            </a:r>
            <a:r>
              <a:rPr lang="en-GB" dirty="0"/>
              <a:t> and </a:t>
            </a:r>
            <a:r>
              <a:rPr lang="en-GB" dirty="0" err="1"/>
              <a:t>epsilon_min</a:t>
            </a:r>
            <a:r>
              <a:rPr lang="en-GB" dirty="0"/>
              <a:t> and updates a given Q-value using the following formula:</a:t>
            </a:r>
          </a:p>
        </p:txBody>
      </p:sp>
      <p:pic>
        <p:nvPicPr>
          <p:cNvPr id="1028" name="Picture 4" descr="Level up — Understanding Q learning | by NancyJemimah | Medium">
            <a:extLst>
              <a:ext uri="{FF2B5EF4-FFF2-40B4-BE49-F238E27FC236}">
                <a16:creationId xmlns:a16="http://schemas.microsoft.com/office/drawing/2014/main" id="{0D796449-A55F-D61C-B12D-A8B11402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43" y="4495175"/>
            <a:ext cx="8914228" cy="18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6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Exploration vs Exploitation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4EC86-F111-DCA6-DF7C-549A26C6AB0E}"/>
              </a:ext>
            </a:extLst>
          </p:cNvPr>
          <p:cNvSpPr txBox="1"/>
          <p:nvPr/>
        </p:nvSpPr>
        <p:spPr>
          <a:xfrm>
            <a:off x="780592" y="2487347"/>
            <a:ext cx="10318331" cy="420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Exploration vs Exploitation trade-off during training is determined by the </a:t>
            </a:r>
            <a:r>
              <a:rPr lang="en-GB" b="1" dirty="0" err="1"/>
              <a:t>ExplorationApproach</a:t>
            </a:r>
            <a:r>
              <a:rPr lang="en-GB" b="1" dirty="0"/>
              <a:t> </a:t>
            </a:r>
            <a:r>
              <a:rPr lang="en-GB" dirty="0"/>
              <a:t>parameter, which can take the following values: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RANDOM</a:t>
            </a:r>
            <a:r>
              <a:rPr lang="en-GB" dirty="0"/>
              <a:t>: The agent only takes random actions (exploration only)</a:t>
            </a:r>
            <a:endParaRPr lang="en-GB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GREEDY</a:t>
            </a:r>
            <a:r>
              <a:rPr lang="en-GB" dirty="0"/>
              <a:t>: The agent only takes the action with the highest q-value (exploitation only)</a:t>
            </a:r>
            <a:endParaRPr lang="en-GB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EPSILON_GREEDY</a:t>
            </a:r>
            <a:r>
              <a:rPr lang="en-GB" dirty="0"/>
              <a:t>: Epsilon value determines the trade-off</a:t>
            </a:r>
            <a:endParaRPr lang="en-GB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DECAYING_EPSILON_GREEDY</a:t>
            </a:r>
            <a:r>
              <a:rPr lang="en-GB" dirty="0"/>
              <a:t>: Epsilon value determines the trade-off. Epsilon is decreased after every episode as long as it is bigger than </a:t>
            </a:r>
            <a:r>
              <a:rPr lang="en-GB" dirty="0" err="1"/>
              <a:t>epsilon_min</a:t>
            </a:r>
            <a:endParaRPr lang="en-GB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EPSILON_JUMP</a:t>
            </a:r>
            <a:r>
              <a:rPr lang="en-GB" dirty="0"/>
              <a:t>: Epsilon value determines the trade-off. Epsilon value remains constant for a set percentage of episodes (default 80%) and is drastically lowered for the remaining ones.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50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Default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212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Game is solvable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Kill is not mandatory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Q-table state: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BinaryStates.BASIC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Agent location, orientation, </a:t>
            </a:r>
            <a:r>
              <a:rPr lang="en-GB" i="1" dirty="0"/>
              <a:t>gold taken</a:t>
            </a:r>
          </a:p>
        </p:txBody>
      </p:sp>
      <p:graphicFrame>
        <p:nvGraphicFramePr>
          <p:cNvPr id="14" name="Table 24">
            <a:extLst>
              <a:ext uri="{FF2B5EF4-FFF2-40B4-BE49-F238E27FC236}">
                <a16:creationId xmlns:a16="http://schemas.microsoft.com/office/drawing/2014/main" id="{1A2ABADA-3C1C-F2B0-BB1F-335CCEE97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76878"/>
              </p:ext>
            </p:extLst>
          </p:nvPr>
        </p:nvGraphicFramePr>
        <p:xfrm>
          <a:off x="9123696" y="414936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9011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99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328" marR="70328" marT="35164" marB="3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86254"/>
                  </a:ext>
                </a:extLst>
              </a:tr>
            </a:tbl>
          </a:graphicData>
        </a:graphic>
      </p:graphicFrame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2894D024-1846-F083-3737-0C7E8B9D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4888408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203BB013-EDF0-DAD9-9E8C-8E745497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62" y="5595350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75F1F831-F1C2-D18A-7B60-B2F77F377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60" y="4513151"/>
            <a:ext cx="332256" cy="351284"/>
          </a:xfrm>
          <a:prstGeom prst="rect">
            <a:avLst/>
          </a:prstGeom>
        </p:spPr>
      </p:pic>
      <p:pic>
        <p:nvPicPr>
          <p:cNvPr id="18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18E847F6-7F99-38D7-C77E-2FADF21C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2488" y="5977104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8BAC73B-1208-1BF0-9AC3-37E09890A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56" y="4881620"/>
            <a:ext cx="332256" cy="332256"/>
          </a:xfrm>
          <a:prstGeom prst="rect">
            <a:avLst/>
          </a:prstGeom>
        </p:spPr>
      </p:pic>
      <p:pic>
        <p:nvPicPr>
          <p:cNvPr id="21" name="Picture 44" descr="🕳️ Hole Emoji - What Emoji 🧐">
            <a:extLst>
              <a:ext uri="{FF2B5EF4-FFF2-40B4-BE49-F238E27FC236}">
                <a16:creationId xmlns:a16="http://schemas.microsoft.com/office/drawing/2014/main" id="{976DCB8B-6A31-66AA-D4F9-B819C2402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56" y="560414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🕳️ Hole Emoji - What Emoji 🧐">
            <a:extLst>
              <a:ext uri="{FF2B5EF4-FFF2-40B4-BE49-F238E27FC236}">
                <a16:creationId xmlns:a16="http://schemas.microsoft.com/office/drawing/2014/main" id="{6BED6A2F-ADB2-9994-2A4E-94D024FA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4" y="5247902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4" descr="🕳️ Hole Emoji - What Emoji 🧐">
            <a:extLst>
              <a:ext uri="{FF2B5EF4-FFF2-40B4-BE49-F238E27FC236}">
                <a16:creationId xmlns:a16="http://schemas.microsoft.com/office/drawing/2014/main" id="{546F8BAE-0713-1103-07AD-38AE3606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885" y="488764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1AF47D70-3B4E-4D2A-A343-0981A707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92" y="4164083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4" descr="🕳️ Hole Emoji - What Emoji 🧐">
            <a:extLst>
              <a:ext uri="{FF2B5EF4-FFF2-40B4-BE49-F238E27FC236}">
                <a16:creationId xmlns:a16="http://schemas.microsoft.com/office/drawing/2014/main" id="{CC920062-A7E7-76B2-1449-6BB6C0AF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253" y="4165466"/>
            <a:ext cx="332256" cy="3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Results – Default world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87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With: </a:t>
            </a:r>
            <a:r>
              <a:rPr lang="en-GB" dirty="0" err="1"/>
              <a:t>BinaryStates.</a:t>
            </a:r>
            <a:r>
              <a:rPr lang="en-GB" b="1" dirty="0" err="1"/>
              <a:t>BASIC</a:t>
            </a:r>
            <a:r>
              <a:rPr lang="en-GB" dirty="0"/>
              <a:t> and </a:t>
            </a:r>
            <a:r>
              <a:rPr lang="en-GB" dirty="0" err="1"/>
              <a:t>ExplorationApproach.</a:t>
            </a:r>
            <a:r>
              <a:rPr lang="en-GB" b="1" dirty="0" err="1"/>
              <a:t>DECAYING_EPSILON_GREEDY</a:t>
            </a:r>
            <a:endParaRPr lang="en-GB" b="1" dirty="0"/>
          </a:p>
          <a:p>
            <a:pPr>
              <a:lnSpc>
                <a:spcPct val="150000"/>
              </a:lnSpc>
            </a:pPr>
            <a:r>
              <a:rPr lang="en-GB" b="1" dirty="0"/>
              <a:t>     </a:t>
            </a:r>
            <a:r>
              <a:rPr lang="en-GB" b="1" dirty="0" err="1"/>
              <a:t>grab_reward</a:t>
            </a:r>
            <a:r>
              <a:rPr lang="en-GB" b="1" dirty="0"/>
              <a:t> = False			           </a:t>
            </a:r>
            <a:r>
              <a:rPr lang="en-GB" b="1" dirty="0" err="1"/>
              <a:t>grab_reward</a:t>
            </a:r>
            <a:r>
              <a:rPr lang="en-GB" b="1" dirty="0"/>
              <a:t> =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4863C-7483-D050-5806-C34B0AE36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1" y="3362267"/>
            <a:ext cx="9761757" cy="3494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EC64C-1B52-BD90-3336-E4DB919524D2}"/>
              </a:ext>
            </a:extLst>
          </p:cNvPr>
          <p:cNvSpPr txBox="1"/>
          <p:nvPr/>
        </p:nvSpPr>
        <p:spPr>
          <a:xfrm>
            <a:off x="10207161" y="5591907"/>
            <a:ext cx="12650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500" dirty="0"/>
              <a:t>epsilon=0.9</a:t>
            </a:r>
          </a:p>
          <a:p>
            <a:r>
              <a:rPr lang="fi-FI" sz="1500" dirty="0"/>
              <a:t>decay=0.01 </a:t>
            </a:r>
          </a:p>
          <a:p>
            <a:r>
              <a:rPr lang="fi-FI" sz="1500" dirty="0"/>
              <a:t>min=0.01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6595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Results – Default world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4771-12D5-4DA8-6D13-BCD50BC9C8C2}"/>
              </a:ext>
            </a:extLst>
          </p:cNvPr>
          <p:cNvSpPr txBox="1"/>
          <p:nvPr/>
        </p:nvSpPr>
        <p:spPr>
          <a:xfrm>
            <a:off x="780592" y="2487347"/>
            <a:ext cx="10318331" cy="87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With: </a:t>
            </a:r>
            <a:r>
              <a:rPr lang="en-GB" dirty="0" err="1"/>
              <a:t>BinaryStates.</a:t>
            </a:r>
            <a:r>
              <a:rPr lang="en-GB" b="1" dirty="0" err="1"/>
              <a:t>BASIC</a:t>
            </a:r>
            <a:r>
              <a:rPr lang="en-GB" dirty="0"/>
              <a:t> and </a:t>
            </a:r>
            <a:r>
              <a:rPr lang="en-GB" dirty="0" err="1"/>
              <a:t>ExplorationApproach.</a:t>
            </a:r>
            <a:r>
              <a:rPr lang="en-GB" b="1" dirty="0" err="1"/>
              <a:t>EPSILON_JUMP</a:t>
            </a:r>
            <a:endParaRPr lang="en-GB" b="1" dirty="0"/>
          </a:p>
          <a:p>
            <a:pPr>
              <a:lnSpc>
                <a:spcPct val="150000"/>
              </a:lnSpc>
            </a:pPr>
            <a:r>
              <a:rPr lang="en-GB" b="1" dirty="0"/>
              <a:t>     </a:t>
            </a:r>
            <a:r>
              <a:rPr lang="en-GB" b="1" dirty="0" err="1"/>
              <a:t>grab_reward</a:t>
            </a:r>
            <a:r>
              <a:rPr lang="en-GB" b="1" dirty="0"/>
              <a:t> = False			         </a:t>
            </a:r>
            <a:r>
              <a:rPr lang="en-GB" b="1" dirty="0" err="1"/>
              <a:t>grab_reward</a:t>
            </a:r>
            <a:r>
              <a:rPr lang="en-GB" b="1" dirty="0"/>
              <a:t> =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592AB-98B0-9BE3-7532-05F59533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9" y="3465647"/>
            <a:ext cx="9483600" cy="3262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0C05A-BABA-0728-A129-C0B2CCBA7D2E}"/>
              </a:ext>
            </a:extLst>
          </p:cNvPr>
          <p:cNvSpPr txBox="1"/>
          <p:nvPr/>
        </p:nvSpPr>
        <p:spPr>
          <a:xfrm>
            <a:off x="10097176" y="5591908"/>
            <a:ext cx="18452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Jump point = 80%</a:t>
            </a:r>
          </a:p>
          <a:p>
            <a:r>
              <a:rPr lang="en-US" sz="1500" dirty="0"/>
              <a:t>From epsilon = 0.9</a:t>
            </a:r>
          </a:p>
          <a:p>
            <a:r>
              <a:rPr lang="en-US" sz="1500" dirty="0"/>
              <a:t>To epsilon = 0.01</a:t>
            </a:r>
          </a:p>
        </p:txBody>
      </p:sp>
    </p:spTree>
    <p:extLst>
      <p:ext uri="{BB962C8B-B14F-4D97-AF65-F5344CB8AC3E}">
        <p14:creationId xmlns:p14="http://schemas.microsoft.com/office/powerpoint/2010/main" val="2405201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2"/>
      </a:lt2>
      <a:accent1>
        <a:srgbClr val="C34D6F"/>
      </a:accent1>
      <a:accent2>
        <a:srgbClr val="B13B8E"/>
      </a:accent2>
      <a:accent3>
        <a:srgbClr val="B54DC3"/>
      </a:accent3>
      <a:accent4>
        <a:srgbClr val="723BB1"/>
      </a:accent4>
      <a:accent5>
        <a:srgbClr val="524DC3"/>
      </a:accent5>
      <a:accent6>
        <a:srgbClr val="3B67B1"/>
      </a:accent6>
      <a:hlink>
        <a:srgbClr val="7058C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863</Words>
  <Application>Microsoft Macintosh PowerPoint</Application>
  <PresentationFormat>Widescreen</PresentationFormat>
  <Paragraphs>130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Neue Haas Grotesk Text Pro</vt:lpstr>
      <vt:lpstr>AccentBoxVTI</vt:lpstr>
      <vt:lpstr>Artificial Intelligence Reinforcement learning with OpenAI Gym  Msc. in Computational Data Science A.Y. 2021/2022, Summer Semester</vt:lpstr>
      <vt:lpstr>Code Structure – Game Environment class</vt:lpstr>
      <vt:lpstr>Code Structure – Gym Custom Player</vt:lpstr>
      <vt:lpstr>Q-Table states</vt:lpstr>
      <vt:lpstr>Training</vt:lpstr>
      <vt:lpstr>Exploration vs Exploitation</vt:lpstr>
      <vt:lpstr>Default world</vt:lpstr>
      <vt:lpstr>Results – Default world </vt:lpstr>
      <vt:lpstr>Results – Default world </vt:lpstr>
      <vt:lpstr>Final reward – Default world  </vt:lpstr>
      <vt:lpstr>Mandatory kill world</vt:lpstr>
      <vt:lpstr>Results – Mandatory kill world  </vt:lpstr>
      <vt:lpstr>Final reward – Default world  </vt:lpstr>
      <vt:lpstr>Non-solvable world</vt:lpstr>
      <vt:lpstr>Results – Non-solvable world</vt:lpstr>
      <vt:lpstr>Final reward – Non-solvable world</vt:lpstr>
      <vt:lpstr>Complete state on the default world</vt:lpstr>
      <vt:lpstr>Key takeaway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Fanti Coelho Lima Rachel (Student Com20)</dc:creator>
  <cp:lastModifiedBy>Ceol Samuele (Student Com21)</cp:lastModifiedBy>
  <cp:revision>237</cp:revision>
  <dcterms:created xsi:type="dcterms:W3CDTF">2022-04-01T08:24:19Z</dcterms:created>
  <dcterms:modified xsi:type="dcterms:W3CDTF">2022-06-05T22:37:31Z</dcterms:modified>
</cp:coreProperties>
</file>