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1"/>
  </p:notesMasterIdLst>
  <p:sldIdLst>
    <p:sldId id="256" r:id="rId2"/>
    <p:sldId id="266" r:id="rId3"/>
    <p:sldId id="280" r:id="rId4"/>
    <p:sldId id="258" r:id="rId5"/>
    <p:sldId id="294" r:id="rId6"/>
    <p:sldId id="290" r:id="rId7"/>
    <p:sldId id="264" r:id="rId8"/>
    <p:sldId id="261" r:id="rId9"/>
    <p:sldId id="285" r:id="rId10"/>
    <p:sldId id="293" r:id="rId11"/>
    <p:sldId id="296" r:id="rId12"/>
    <p:sldId id="297" r:id="rId13"/>
    <p:sldId id="260" r:id="rId14"/>
    <p:sldId id="292" r:id="rId15"/>
    <p:sldId id="282" r:id="rId16"/>
    <p:sldId id="273" r:id="rId17"/>
    <p:sldId id="283" r:id="rId18"/>
    <p:sldId id="286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4483" autoAdjust="0"/>
  </p:normalViewPr>
  <p:slideViewPr>
    <p:cSldViewPr snapToGrid="0">
      <p:cViewPr varScale="1">
        <p:scale>
          <a:sx n="96" d="100"/>
          <a:sy n="96" d="100"/>
        </p:scale>
        <p:origin x="118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3F44D-CDC6-4D1C-ADC3-79B4E4D0C427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DCF07-9B5D-40FD-B45C-E46F80E53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6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03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0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8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54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25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7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3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53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8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59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2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0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jpeg"/><Relationship Id="rId7" Type="http://schemas.microsoft.com/office/2007/relationships/hdphoto" Target="../media/hdphoto2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8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12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8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4" name="Rectangle 8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9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rendering of a robotic arm with fingers half-curled and the index finger pointing out">
            <a:extLst>
              <a:ext uri="{FF2B5EF4-FFF2-40B4-BE49-F238E27FC236}">
                <a16:creationId xmlns:a16="http://schemas.microsoft.com/office/drawing/2014/main" id="{0493AC2F-DABA-6F95-E2D3-632266EBB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9A128-74C4-41F1-B0EC-C74BD9169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dirty="0"/>
              <a:t>Artificial Intelligence</a:t>
            </a:r>
            <a:br>
              <a:rPr lang="en-US" sz="5000" dirty="0"/>
            </a:br>
            <a:r>
              <a:rPr lang="en-US" sz="2500" dirty="0"/>
              <a:t>Assignment 2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 err="1"/>
              <a:t>Msc</a:t>
            </a:r>
            <a:r>
              <a:rPr lang="en-US" sz="2500" dirty="0"/>
              <a:t>. in Computational Data Science</a:t>
            </a:r>
            <a:br>
              <a:rPr lang="en-US" sz="2500" dirty="0"/>
            </a:br>
            <a:r>
              <a:rPr lang="en-US" sz="2500" dirty="0"/>
              <a:t>A.Y. 2021/2022, Summer Semester</a:t>
            </a:r>
          </a:p>
        </p:txBody>
      </p:sp>
      <p:sp>
        <p:nvSpPr>
          <p:cNvPr id="117" name="Rectangle 9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9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8D7FC-ED93-4DE0-BDF7-676893FC8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dirty="0" err="1">
                <a:effectLst/>
              </a:rPr>
              <a:t>Ceol</a:t>
            </a:r>
            <a:r>
              <a:rPr lang="en-US" sz="2000" b="0" dirty="0">
                <a:effectLst/>
              </a:rPr>
              <a:t> </a:t>
            </a:r>
            <a:r>
              <a:rPr lang="en-US" sz="2000" b="0" dirty="0" err="1">
                <a:effectLst/>
              </a:rPr>
              <a:t>Samuele</a:t>
            </a:r>
            <a:endParaRPr lang="en-US" sz="2000" b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Fanti Coelho Lima Rachel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dirty="0" err="1">
                <a:effectLst/>
              </a:rPr>
              <a:t>Hooshyar</a:t>
            </a:r>
            <a:r>
              <a:rPr lang="en-US" sz="2000" b="0" dirty="0">
                <a:effectLst/>
              </a:rPr>
              <a:t> </a:t>
            </a:r>
            <a:r>
              <a:rPr lang="en-US" sz="2000" b="0" dirty="0" err="1">
                <a:effectLst/>
              </a:rPr>
              <a:t>Hosna</a:t>
            </a:r>
            <a:endParaRPr lang="en-US" sz="2000" b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99FBB5-B3A3-F54B-A4BC-0BBAD05D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862" y="4486748"/>
            <a:ext cx="2297338" cy="22973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8954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EA0ACD-7B74-47D6-A1EF-526B5035E9B2}"/>
              </a:ext>
            </a:extLst>
          </p:cNvPr>
          <p:cNvSpPr/>
          <p:nvPr/>
        </p:nvSpPr>
        <p:spPr>
          <a:xfrm>
            <a:off x="118678" y="2114556"/>
            <a:ext cx="11928542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D9BD4-1B1C-488B-952B-138BF9A6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7" y="548640"/>
            <a:ext cx="10694141" cy="1179576"/>
          </a:xfrm>
        </p:spPr>
        <p:txBody>
          <a:bodyPr>
            <a:normAutofit/>
          </a:bodyPr>
          <a:lstStyle/>
          <a:p>
            <a:r>
              <a:rPr lang="en-GB" sz="2400" b="0" dirty="0">
                <a:effectLst/>
                <a:latin typeface="Consolas" panose="020B0609020204030204" pitchFamily="49" charset="0"/>
              </a:rPr>
              <a:t>Iterative shifting of the Manhattan path</a:t>
            </a:r>
            <a:br>
              <a:rPr lang="en-GB" sz="2400" b="0" dirty="0">
                <a:effectLst/>
                <a:latin typeface="Consolas" panose="020B0609020204030204" pitchFamily="49" charset="0"/>
              </a:rPr>
            </a:br>
            <a:r>
              <a:rPr lang="en-GB" sz="2400" b="0" dirty="0">
                <a:effectLst/>
                <a:latin typeface="Consolas" panose="020B0609020204030204" pitchFamily="49" charset="0"/>
              </a:rPr>
              <a:t>(MANHATTAN_ITERATIVE_SHIFT)</a:t>
            </a:r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56510399-EE16-4E77-89EF-8AE386019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67641"/>
              </p:ext>
            </p:extLst>
          </p:nvPr>
        </p:nvGraphicFramePr>
        <p:xfrm>
          <a:off x="1244882" y="2938949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1090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F23C04C-C5F4-48E3-869A-9716776B2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81" y="3654495"/>
            <a:ext cx="332256" cy="332256"/>
          </a:xfrm>
          <a:prstGeom prst="rect">
            <a:avLst/>
          </a:prstGeom>
        </p:spPr>
      </p:pic>
      <p:pic>
        <p:nvPicPr>
          <p:cNvPr id="10" name="Picture 44" descr="🕳️ Hole Emoji - What Emoji 🧐">
            <a:extLst>
              <a:ext uri="{FF2B5EF4-FFF2-40B4-BE49-F238E27FC236}">
                <a16:creationId xmlns:a16="http://schemas.microsoft.com/office/drawing/2014/main" id="{9D050F7B-2B1C-44C1-80F6-F7E92FE54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1" y="4015421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2CCB968B-14B4-4080-901A-031E2B6CA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226" y="5103370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74A0CE-FFC8-BB4D-80F7-263727EAD2F1}"/>
              </a:ext>
            </a:extLst>
          </p:cNvPr>
          <p:cNvSpPr txBox="1"/>
          <p:nvPr/>
        </p:nvSpPr>
        <p:spPr>
          <a:xfrm>
            <a:off x="4516727" y="3013501"/>
            <a:ext cx="6770866" cy="3003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Starting path is elbow shaped: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Can be decomposed into an </a:t>
            </a:r>
            <a:r>
              <a:rPr lang="en-GB" sz="1600" b="1" dirty="0"/>
              <a:t>agent path </a:t>
            </a:r>
            <a:r>
              <a:rPr lang="en-GB" sz="1600" dirty="0"/>
              <a:t>(green)</a:t>
            </a:r>
            <a:r>
              <a:rPr lang="en-GB" sz="1600" b="1" dirty="0"/>
              <a:t> </a:t>
            </a:r>
            <a:r>
              <a:rPr lang="en-GB" sz="1600" dirty="0"/>
              <a:t>and a </a:t>
            </a:r>
            <a:r>
              <a:rPr lang="en-GB" sz="1600" b="1" dirty="0"/>
              <a:t>perpendicular path </a:t>
            </a:r>
            <a:r>
              <a:rPr lang="en-GB" sz="1600" dirty="0"/>
              <a:t>(red)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b="1" dirty="0"/>
          </a:p>
          <a:p>
            <a:pPr>
              <a:lnSpc>
                <a:spcPct val="150000"/>
              </a:lnSpc>
            </a:pPr>
            <a:r>
              <a:rPr lang="en-GB" sz="1600" dirty="0"/>
              <a:t>Scenario 1: Pit appears on the agent path: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Path is shifted towards the agent until a free alternative is found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No extra moves</a:t>
            </a:r>
            <a:r>
              <a:rPr lang="en-GB" sz="1600" dirty="0"/>
              <a:t> are added</a:t>
            </a:r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19DEB4C-9648-D64B-96F6-563B46AD67E8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5400000" flipH="1" flipV="1">
            <a:off x="1946572" y="3825534"/>
            <a:ext cx="1116619" cy="143905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2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EA0ACD-7B74-47D6-A1EF-526B5035E9B2}"/>
              </a:ext>
            </a:extLst>
          </p:cNvPr>
          <p:cNvSpPr/>
          <p:nvPr/>
        </p:nvSpPr>
        <p:spPr>
          <a:xfrm>
            <a:off x="118678" y="2114556"/>
            <a:ext cx="11928542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D9BD4-1B1C-488B-952B-138BF9A6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7" y="548640"/>
            <a:ext cx="10694141" cy="1179576"/>
          </a:xfrm>
        </p:spPr>
        <p:txBody>
          <a:bodyPr>
            <a:normAutofit/>
          </a:bodyPr>
          <a:lstStyle/>
          <a:p>
            <a:r>
              <a:rPr lang="en-GB" sz="2400" b="0" dirty="0">
                <a:effectLst/>
                <a:latin typeface="Consolas" panose="020B0609020204030204" pitchFamily="49" charset="0"/>
              </a:rPr>
              <a:t>Iterative shifting of the Manhattan path</a:t>
            </a:r>
            <a:br>
              <a:rPr lang="en-GB" sz="2400" b="0" dirty="0">
                <a:effectLst/>
                <a:latin typeface="Consolas" panose="020B0609020204030204" pitchFamily="49" charset="0"/>
              </a:rPr>
            </a:br>
            <a:r>
              <a:rPr lang="en-GB" sz="2400" b="0" dirty="0">
                <a:effectLst/>
                <a:latin typeface="Consolas" panose="020B0609020204030204" pitchFamily="49" charset="0"/>
              </a:rPr>
              <a:t>(MANHATTAN_ITERATIVE_SHIFT)</a:t>
            </a:r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56510399-EE16-4E77-89EF-8AE3860199A9}"/>
              </a:ext>
            </a:extLst>
          </p:cNvPr>
          <p:cNvGraphicFramePr>
            <a:graphicFrameLocks noGrp="1"/>
          </p:cNvGraphicFramePr>
          <p:nvPr/>
        </p:nvGraphicFramePr>
        <p:xfrm>
          <a:off x="1244882" y="2938949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1090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F23C04C-C5F4-48E3-869A-9716776B2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81" y="3654495"/>
            <a:ext cx="332256" cy="332256"/>
          </a:xfrm>
          <a:prstGeom prst="rect">
            <a:avLst/>
          </a:prstGeom>
        </p:spPr>
      </p:pic>
      <p:pic>
        <p:nvPicPr>
          <p:cNvPr id="10" name="Picture 44" descr="🕳️ Hole Emoji - What Emoji 🧐">
            <a:extLst>
              <a:ext uri="{FF2B5EF4-FFF2-40B4-BE49-F238E27FC236}">
                <a16:creationId xmlns:a16="http://schemas.microsoft.com/office/drawing/2014/main" id="{9D050F7B-2B1C-44C1-80F6-F7E92FE54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416" y="3669485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2CCB968B-14B4-4080-901A-031E2B6CA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226" y="5103370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74A0CE-FFC8-BB4D-80F7-263727EAD2F1}"/>
              </a:ext>
            </a:extLst>
          </p:cNvPr>
          <p:cNvSpPr txBox="1"/>
          <p:nvPr/>
        </p:nvSpPr>
        <p:spPr>
          <a:xfrm>
            <a:off x="4516727" y="3013501"/>
            <a:ext cx="6770866" cy="3003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Scenario 2: Pit appears on the perpendicular path: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Path is shifted towards the agent until a free alternative is found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No extra moves </a:t>
            </a:r>
            <a:r>
              <a:rPr lang="en-GB" sz="1600" dirty="0"/>
              <a:t>are added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If shifting toward the agent is unsuccessful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Path is shifted away from the agent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+2 extra moves </a:t>
            </a:r>
            <a:r>
              <a:rPr lang="en-GB" sz="1600" dirty="0"/>
              <a:t>per shift until a free alternative is found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pic>
        <p:nvPicPr>
          <p:cNvPr id="12" name="Picture 44" descr="🕳️ Hole Emoji - What Emoji 🧐">
            <a:extLst>
              <a:ext uri="{FF2B5EF4-FFF2-40B4-BE49-F238E27FC236}">
                <a16:creationId xmlns:a16="http://schemas.microsoft.com/office/drawing/2014/main" id="{249BEB3F-D50F-0E4D-B0A3-720D1ADF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16" y="4031745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4" descr="🕳️ Hole Emoji - What Emoji 🧐">
            <a:extLst>
              <a:ext uri="{FF2B5EF4-FFF2-40B4-BE49-F238E27FC236}">
                <a16:creationId xmlns:a16="http://schemas.microsoft.com/office/drawing/2014/main" id="{049E250B-DC79-B745-A149-FBD9A9EC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15" y="4391507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0BD5051C-6D97-B340-8662-7D9286D3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416" y="4747291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🕳️ Hole Emoji - What Emoji 🧐">
            <a:extLst>
              <a:ext uri="{FF2B5EF4-FFF2-40B4-BE49-F238E27FC236}">
                <a16:creationId xmlns:a16="http://schemas.microsoft.com/office/drawing/2014/main" id="{7462BF21-5B92-424B-BB34-ED9EDEE57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16" y="5109551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D1A7362D-162F-504C-91F7-610214540BC2}"/>
              </a:ext>
            </a:extLst>
          </p:cNvPr>
          <p:cNvCxnSpPr>
            <a:endCxn id="9" idx="0"/>
          </p:cNvCxnSpPr>
          <p:nvPr/>
        </p:nvCxnSpPr>
        <p:spPr>
          <a:xfrm flipV="1">
            <a:off x="1783830" y="3654495"/>
            <a:ext cx="1440579" cy="1425052"/>
          </a:xfrm>
          <a:prstGeom prst="bentConnector4">
            <a:avLst>
              <a:gd name="adj1" fmla="val -510"/>
              <a:gd name="adj2" fmla="val 11604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8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FF22B8-165E-4564-A472-FAB85459CA8F}"/>
              </a:ext>
            </a:extLst>
          </p:cNvPr>
          <p:cNvSpPr/>
          <p:nvPr/>
        </p:nvSpPr>
        <p:spPr>
          <a:xfrm>
            <a:off x="118678" y="2114556"/>
            <a:ext cx="11928542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060C8-A881-4B61-B876-AB9930CF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0" dirty="0">
                <a:effectLst/>
                <a:latin typeface="Consolas" panose="020B0609020204030204" pitchFamily="49" charset="0"/>
              </a:rPr>
              <a:t>Flood filling </a:t>
            </a:r>
            <a:r>
              <a:rPr lang="en-GB" sz="2400" b="0" dirty="0">
                <a:latin typeface="Consolas" panose="020B0609020204030204" pitchFamily="49" charset="0"/>
              </a:rPr>
              <a:t>from start and gold locations (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FLOOD_FILL)</a:t>
            </a:r>
          </a:p>
        </p:txBody>
      </p:sp>
      <p:pic>
        <p:nvPicPr>
          <p:cNvPr id="5" name="Picture 4" descr="A picture containing text, crossword puzzle, fruit&#10;&#10;Description automatically generated">
            <a:extLst>
              <a:ext uri="{FF2B5EF4-FFF2-40B4-BE49-F238E27FC236}">
                <a16:creationId xmlns:a16="http://schemas.microsoft.com/office/drawing/2014/main" id="{2F51151E-5953-4715-BA6E-23E7C29AB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9" y="2837596"/>
            <a:ext cx="2520000" cy="2520000"/>
          </a:xfrm>
          <a:prstGeom prst="rect">
            <a:avLst/>
          </a:prstGeom>
        </p:spPr>
      </p:pic>
      <p:graphicFrame>
        <p:nvGraphicFramePr>
          <p:cNvPr id="78" name="Table 24">
            <a:extLst>
              <a:ext uri="{FF2B5EF4-FFF2-40B4-BE49-F238E27FC236}">
                <a16:creationId xmlns:a16="http://schemas.microsoft.com/office/drawing/2014/main" id="{26BD90B4-5CC9-4FE0-9AF1-0425CBA57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30261"/>
              </p:ext>
            </p:extLst>
          </p:nvPr>
        </p:nvGraphicFramePr>
        <p:xfrm>
          <a:off x="4166662" y="2824079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1090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790010F-CD86-4E57-BED0-D06E92CB0B27}"/>
              </a:ext>
            </a:extLst>
          </p:cNvPr>
          <p:cNvGrpSpPr/>
          <p:nvPr/>
        </p:nvGrpSpPr>
        <p:grpSpPr>
          <a:xfrm>
            <a:off x="4174346" y="3919427"/>
            <a:ext cx="2495287" cy="1409412"/>
            <a:chOff x="4135956" y="3514697"/>
            <a:chExt cx="2495287" cy="140941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A4AAC06-BEF4-47DE-98D4-4BD6AAC6CFF2}"/>
                </a:ext>
              </a:extLst>
            </p:cNvPr>
            <p:cNvGrpSpPr/>
            <p:nvPr/>
          </p:nvGrpSpPr>
          <p:grpSpPr>
            <a:xfrm>
              <a:off x="4141230" y="3514697"/>
              <a:ext cx="2490013" cy="1409412"/>
              <a:chOff x="3971118" y="3363618"/>
              <a:chExt cx="2490013" cy="1409412"/>
            </a:xfrm>
          </p:grpSpPr>
          <p:pic>
            <p:nvPicPr>
              <p:cNvPr id="80" name="Picture 79" descr="Icon&#10;&#10;Description automatically generated">
                <a:extLst>
                  <a:ext uri="{FF2B5EF4-FFF2-40B4-BE49-F238E27FC236}">
                    <a16:creationId xmlns:a16="http://schemas.microsoft.com/office/drawing/2014/main" id="{8969EEE2-F1F3-4E47-940F-9F75067D5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3760" y="3718505"/>
                <a:ext cx="332256" cy="332256"/>
              </a:xfrm>
              <a:prstGeom prst="rect">
                <a:avLst/>
              </a:prstGeom>
            </p:spPr>
          </p:pic>
          <p:pic>
            <p:nvPicPr>
              <p:cNvPr id="81" name="Picture 80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BD53FB7A-7EB3-4AE0-9688-13D8F86DC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8875" y="4421746"/>
                <a:ext cx="332256" cy="351284"/>
              </a:xfrm>
              <a:prstGeom prst="rect">
                <a:avLst/>
              </a:prstGeom>
            </p:spPr>
          </p:pic>
          <p:pic>
            <p:nvPicPr>
              <p:cNvPr id="82" name="Picture 44" descr="🕳️ Hole Emoji - What Emoji 🧐">
                <a:extLst>
                  <a:ext uri="{FF2B5EF4-FFF2-40B4-BE49-F238E27FC236}">
                    <a16:creationId xmlns:a16="http://schemas.microsoft.com/office/drawing/2014/main" id="{623EC771-EE19-4879-A610-1F0E0D3203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764" y="4433450"/>
                <a:ext cx="332256" cy="332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44" descr="🕳️ Hole Emoji - What Emoji 🧐">
                <a:extLst>
                  <a:ext uri="{FF2B5EF4-FFF2-40B4-BE49-F238E27FC236}">
                    <a16:creationId xmlns:a16="http://schemas.microsoft.com/office/drawing/2014/main" id="{2B1B3149-C8E3-4489-9A6D-E91A085EEB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5785" y="3363618"/>
                <a:ext cx="332256" cy="332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44" descr="🕳️ Hole Emoji - What Emoji 🧐">
                <a:extLst>
                  <a:ext uri="{FF2B5EF4-FFF2-40B4-BE49-F238E27FC236}">
                    <a16:creationId xmlns:a16="http://schemas.microsoft.com/office/drawing/2014/main" id="{0B0F2237-E582-4D19-A9CC-5D11EB8353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1118" y="3363786"/>
                <a:ext cx="332256" cy="332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44" descr="🕳️ Hole Emoji - What Emoji 🧐">
                <a:extLst>
                  <a:ext uri="{FF2B5EF4-FFF2-40B4-BE49-F238E27FC236}">
                    <a16:creationId xmlns:a16="http://schemas.microsoft.com/office/drawing/2014/main" id="{7505A0BD-5001-464D-B831-2C0B0B6CA2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8654" y="3363618"/>
                <a:ext cx="332256" cy="332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44" descr="🕳️ Hole Emoji - What Emoji 🧐">
                <a:extLst>
                  <a:ext uri="{FF2B5EF4-FFF2-40B4-BE49-F238E27FC236}">
                    <a16:creationId xmlns:a16="http://schemas.microsoft.com/office/drawing/2014/main" id="{047B9F28-B9CC-48CE-A6A0-05026FBB16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1273" y="3722089"/>
                <a:ext cx="332256" cy="332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44" descr="🕳️ Hole Emoji - What Emoji 🧐">
                <a:extLst>
                  <a:ext uri="{FF2B5EF4-FFF2-40B4-BE49-F238E27FC236}">
                    <a16:creationId xmlns:a16="http://schemas.microsoft.com/office/drawing/2014/main" id="{F6103859-A78D-4581-9991-C09D9A77E7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6763" y="4081373"/>
                <a:ext cx="332256" cy="332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2" descr="Spy Secret Agent Flat Vector Concept Illustration - Immagini vettoriali  stock e altre immagini di Spia - iStock">
              <a:extLst>
                <a:ext uri="{FF2B5EF4-FFF2-40B4-BE49-F238E27FC236}">
                  <a16:creationId xmlns:a16="http://schemas.microsoft.com/office/drawing/2014/main" id="{3C775312-0D3F-4826-82C3-A80BF03A5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35956" y="4588740"/>
              <a:ext cx="332256" cy="33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2B4F9FC-2BE1-474E-8737-82229468210C}"/>
              </a:ext>
            </a:extLst>
          </p:cNvPr>
          <p:cNvSpPr txBox="1"/>
          <p:nvPr/>
        </p:nvSpPr>
        <p:spPr>
          <a:xfrm>
            <a:off x="4340474" y="5442339"/>
            <a:ext cx="213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(1)</a:t>
            </a:r>
          </a:p>
          <a:p>
            <a:pPr algn="ctr"/>
            <a:r>
              <a:rPr lang="en-GB" dirty="0"/>
              <a:t>Impossible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6A8F4-4A9F-DE4F-945E-B11E8B74C18F}"/>
              </a:ext>
            </a:extLst>
          </p:cNvPr>
          <p:cNvSpPr txBox="1"/>
          <p:nvPr/>
        </p:nvSpPr>
        <p:spPr>
          <a:xfrm>
            <a:off x="7068327" y="2728210"/>
            <a:ext cx="4818874" cy="2952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T" dirty="0"/>
              <a:t>Executed once per game</a:t>
            </a:r>
          </a:p>
          <a:p>
            <a:pPr>
              <a:lnSpc>
                <a:spcPct val="150000"/>
              </a:lnSpc>
            </a:pPr>
            <a:r>
              <a:rPr lang="en-IT" dirty="0"/>
              <a:t>Once from the </a:t>
            </a:r>
            <a:r>
              <a:rPr lang="en-IT" b="1" dirty="0"/>
              <a:t>start location</a:t>
            </a:r>
          </a:p>
          <a:p>
            <a:pPr>
              <a:lnSpc>
                <a:spcPct val="150000"/>
              </a:lnSpc>
            </a:pPr>
            <a:r>
              <a:rPr lang="en-IT" dirty="0"/>
              <a:t>The game is </a:t>
            </a:r>
            <a:r>
              <a:rPr lang="en-IT" b="1" dirty="0"/>
              <a:t>impossible</a:t>
            </a:r>
            <a:r>
              <a:rPr lang="en-IT" dirty="0"/>
              <a:t> if: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dirty="0"/>
              <a:t>Gold is not among the flooded tiles (green)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dirty="0"/>
              <a:t>All border tiles (red) are pits</a:t>
            </a:r>
          </a:p>
          <a:p>
            <a:pPr>
              <a:lnSpc>
                <a:spcPct val="150000"/>
              </a:lnSpc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38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FF22B8-165E-4564-A472-FAB85459CA8F}"/>
              </a:ext>
            </a:extLst>
          </p:cNvPr>
          <p:cNvSpPr/>
          <p:nvPr/>
        </p:nvSpPr>
        <p:spPr>
          <a:xfrm>
            <a:off x="118678" y="2114556"/>
            <a:ext cx="11928542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060C8-A881-4B61-B876-AB9930CF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0" dirty="0">
                <a:effectLst/>
                <a:latin typeface="Consolas" panose="020B0609020204030204" pitchFamily="49" charset="0"/>
              </a:rPr>
              <a:t>Flood filling </a:t>
            </a:r>
            <a:r>
              <a:rPr lang="en-GB" sz="2400" b="0" dirty="0">
                <a:latin typeface="Consolas" panose="020B0609020204030204" pitchFamily="49" charset="0"/>
              </a:rPr>
              <a:t>from agent and gold locations (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FLOOD_FILL)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B57CE2EC-A610-490D-87CD-2B173C1C0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89152"/>
              </p:ext>
            </p:extLst>
          </p:nvPr>
        </p:nvGraphicFramePr>
        <p:xfrm>
          <a:off x="1115568" y="2839074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1090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22B4261-1475-4F02-A841-9DCD22CE8FD9}"/>
              </a:ext>
            </a:extLst>
          </p:cNvPr>
          <p:cNvGrpSpPr/>
          <p:nvPr/>
        </p:nvGrpSpPr>
        <p:grpSpPr>
          <a:xfrm>
            <a:off x="1129588" y="3581372"/>
            <a:ext cx="2490990" cy="1767254"/>
            <a:chOff x="7750699" y="3215422"/>
            <a:chExt cx="2490990" cy="17672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E5537D-C2AE-4895-830D-16122663029E}"/>
                </a:ext>
              </a:extLst>
            </p:cNvPr>
            <p:cNvGrpSpPr/>
            <p:nvPr/>
          </p:nvGrpSpPr>
          <p:grpSpPr>
            <a:xfrm>
              <a:off x="8824689" y="3215422"/>
              <a:ext cx="1417000" cy="1401105"/>
              <a:chOff x="9184710" y="3055678"/>
              <a:chExt cx="1417000" cy="1401105"/>
            </a:xfrm>
          </p:grpSpPr>
          <p:pic>
            <p:nvPicPr>
              <p:cNvPr id="68" name="Picture 67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8DFB1789-B7AB-4E69-B5B2-EBF62DB5F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5394" y="4105499"/>
                <a:ext cx="332256" cy="351284"/>
              </a:xfrm>
              <a:prstGeom prst="rect">
                <a:avLst/>
              </a:prstGeom>
            </p:spPr>
          </p:pic>
          <p:pic>
            <p:nvPicPr>
              <p:cNvPr id="71" name="Picture 44" descr="🕳️ Hole Emoji - What Emoji 🧐">
                <a:extLst>
                  <a:ext uri="{FF2B5EF4-FFF2-40B4-BE49-F238E27FC236}">
                    <a16:creationId xmlns:a16="http://schemas.microsoft.com/office/drawing/2014/main" id="{26A3C4D9-B05D-476D-BB20-D2E66B7109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6071" y="3763411"/>
                <a:ext cx="332256" cy="332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44" descr="🕳️ Hole Emoji - What Emoji 🧐">
                <a:extLst>
                  <a:ext uri="{FF2B5EF4-FFF2-40B4-BE49-F238E27FC236}">
                    <a16:creationId xmlns:a16="http://schemas.microsoft.com/office/drawing/2014/main" id="{BB6359F3-79D9-4A15-9A00-F11F98CF3A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4710" y="3401491"/>
                <a:ext cx="332256" cy="332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44" descr="🕳️ Hole Emoji - What Emoji 🧐">
                <a:extLst>
                  <a:ext uri="{FF2B5EF4-FFF2-40B4-BE49-F238E27FC236}">
                    <a16:creationId xmlns:a16="http://schemas.microsoft.com/office/drawing/2014/main" id="{D26AFD53-09F6-407B-8B84-E28CBEF12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3297" y="3055678"/>
                <a:ext cx="332256" cy="332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44" descr="🕳️ Hole Emoji - What Emoji 🧐">
                <a:extLst>
                  <a:ext uri="{FF2B5EF4-FFF2-40B4-BE49-F238E27FC236}">
                    <a16:creationId xmlns:a16="http://schemas.microsoft.com/office/drawing/2014/main" id="{06D77E02-48AB-42CC-B490-44A0B541D3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3870" y="3055678"/>
                <a:ext cx="332256" cy="332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44" descr="🕳️ Hole Emoji - What Emoji 🧐">
                <a:extLst>
                  <a:ext uri="{FF2B5EF4-FFF2-40B4-BE49-F238E27FC236}">
                    <a16:creationId xmlns:a16="http://schemas.microsoft.com/office/drawing/2014/main" id="{2B6A8FF1-B69D-41C2-85C0-FA315952D3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9454" y="3401175"/>
                <a:ext cx="332256" cy="332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44" descr="🕳️ Hole Emoji - What Emoji 🧐">
                <a:extLst>
                  <a:ext uri="{FF2B5EF4-FFF2-40B4-BE49-F238E27FC236}">
                    <a16:creationId xmlns:a16="http://schemas.microsoft.com/office/drawing/2014/main" id="{BA2DDB6F-1E93-4A05-8A52-C1354D9F08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3807" y="3756887"/>
                <a:ext cx="332256" cy="332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4" descr="🕳️ Hole Emoji - What Emoji 🧐">
                <a:extLst>
                  <a:ext uri="{FF2B5EF4-FFF2-40B4-BE49-F238E27FC236}">
                    <a16:creationId xmlns:a16="http://schemas.microsoft.com/office/drawing/2014/main" id="{A2DD1912-16AD-49DB-A423-F77D63B92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45080" y="4117695"/>
                <a:ext cx="332256" cy="332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2" descr="Spy Secret Agent Flat Vector Concept Illustration - Immagini vettoriali  stock e altre immagini di Spia - iStock">
              <a:extLst>
                <a:ext uri="{FF2B5EF4-FFF2-40B4-BE49-F238E27FC236}">
                  <a16:creationId xmlns:a16="http://schemas.microsoft.com/office/drawing/2014/main" id="{6689EC83-CC15-40A2-9D54-0ACC601A3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750699" y="4650420"/>
              <a:ext cx="332256" cy="33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F97B3A1-EA0F-4DEF-ACA0-8AF9815091DA}"/>
              </a:ext>
            </a:extLst>
          </p:cNvPr>
          <p:cNvSpPr txBox="1"/>
          <p:nvPr/>
        </p:nvSpPr>
        <p:spPr>
          <a:xfrm>
            <a:off x="1358803" y="5457334"/>
            <a:ext cx="20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(2)</a:t>
            </a:r>
          </a:p>
          <a:p>
            <a:pPr algn="ctr"/>
            <a:r>
              <a:rPr lang="en-GB" dirty="0"/>
              <a:t>Kill the Wumpus</a:t>
            </a: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7E26F501-5369-A341-B1C9-0DA92C8E19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11" y="3930536"/>
            <a:ext cx="332256" cy="33225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036BC97-1284-1B43-A1C4-824411E53742}"/>
              </a:ext>
            </a:extLst>
          </p:cNvPr>
          <p:cNvSpPr txBox="1"/>
          <p:nvPr/>
        </p:nvSpPr>
        <p:spPr>
          <a:xfrm>
            <a:off x="4302192" y="2751685"/>
            <a:ext cx="7059870" cy="3783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T" dirty="0"/>
              <a:t>Once from the </a:t>
            </a:r>
            <a:r>
              <a:rPr lang="en-IT" b="1" dirty="0"/>
              <a:t>gold location</a:t>
            </a:r>
          </a:p>
          <a:p>
            <a:pPr>
              <a:lnSpc>
                <a:spcPct val="150000"/>
              </a:lnSpc>
            </a:pPr>
            <a:r>
              <a:rPr lang="en-IT" dirty="0"/>
              <a:t>The game is </a:t>
            </a:r>
            <a:r>
              <a:rPr lang="en-IT" b="1" dirty="0"/>
              <a:t>impossible</a:t>
            </a:r>
            <a:r>
              <a:rPr lang="en-IT" dirty="0"/>
              <a:t> if: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dirty="0"/>
              <a:t>Agent is not among the flooded tiles (green)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dirty="0"/>
              <a:t>All border tiles (red) are pits</a:t>
            </a:r>
          </a:p>
          <a:p>
            <a:pPr>
              <a:lnSpc>
                <a:spcPct val="150000"/>
              </a:lnSpc>
            </a:pPr>
            <a:endParaRPr lang="en-IT" dirty="0"/>
          </a:p>
          <a:p>
            <a:pPr>
              <a:lnSpc>
                <a:spcPct val="150000"/>
              </a:lnSpc>
            </a:pPr>
            <a:r>
              <a:rPr lang="en-IT" dirty="0"/>
              <a:t>The game requires a </a:t>
            </a:r>
            <a:r>
              <a:rPr lang="en-IT" b="1" dirty="0"/>
              <a:t>mandatory kill </a:t>
            </a:r>
            <a:r>
              <a:rPr lang="en-IT" dirty="0"/>
              <a:t>if: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dirty="0"/>
              <a:t>Agent is not among the flooded tiles (green)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dirty="0"/>
              <a:t>The Wumpus is among the border tiles (red)</a:t>
            </a:r>
          </a:p>
          <a:p>
            <a:pPr>
              <a:lnSpc>
                <a:spcPct val="150000"/>
              </a:lnSpc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5619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FF22B8-165E-4564-A472-FAB85459CA8F}"/>
              </a:ext>
            </a:extLst>
          </p:cNvPr>
          <p:cNvSpPr/>
          <p:nvPr/>
        </p:nvSpPr>
        <p:spPr>
          <a:xfrm>
            <a:off x="131729" y="2061769"/>
            <a:ext cx="11928542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060C8-A881-4B61-B876-AB9930CF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0" dirty="0">
                <a:latin typeface="Consolas" panose="020B0609020204030204" pitchFamily="49" charset="0"/>
              </a:rPr>
              <a:t>Pruning nodes based on start-gold area (AREA_PRUNING)</a:t>
            </a:r>
            <a:endParaRPr lang="en-GB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utoShape 2" descr="Area Pruning">
            <a:extLst>
              <a:ext uri="{FF2B5EF4-FFF2-40B4-BE49-F238E27FC236}">
                <a16:creationId xmlns:a16="http://schemas.microsoft.com/office/drawing/2014/main" id="{C49B0620-C1B6-4E8F-95C7-8C4B318A0A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81608" y="30131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F563482E-E8DB-4A7D-8FA6-C5DCBF5FA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43566"/>
              </p:ext>
            </p:extLst>
          </p:nvPr>
        </p:nvGraphicFramePr>
        <p:xfrm>
          <a:off x="8350773" y="3013134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1090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graphicFrame>
        <p:nvGraphicFramePr>
          <p:cNvPr id="13" name="Table 24">
            <a:extLst>
              <a:ext uri="{FF2B5EF4-FFF2-40B4-BE49-F238E27FC236}">
                <a16:creationId xmlns:a16="http://schemas.microsoft.com/office/drawing/2014/main" id="{19D047C6-E5B4-4893-AB42-5B587B8E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87174"/>
              </p:ext>
            </p:extLst>
          </p:nvPr>
        </p:nvGraphicFramePr>
        <p:xfrm>
          <a:off x="5076470" y="3013134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1090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008000"/>
                        </a:highlight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008000"/>
                        </a:highlight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008000"/>
                        </a:highlight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008000"/>
                        </a:highlight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pic>
        <p:nvPicPr>
          <p:cNvPr id="14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AB169AAD-134A-467C-B59E-7B7E89C53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8086" y="5192921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F6753D33-4DAF-4B54-8E4C-7964842A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6470" y="5190298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🕳️ Hole Emoji - What Emoji 🧐">
            <a:extLst>
              <a:ext uri="{FF2B5EF4-FFF2-40B4-BE49-F238E27FC236}">
                <a16:creationId xmlns:a16="http://schemas.microsoft.com/office/drawing/2014/main" id="{27FB3CC8-9A28-4D3B-ACEA-BAB8C029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470" y="4831000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4" descr="🕳️ Hole Emoji - What Emoji 🧐">
            <a:extLst>
              <a:ext uri="{FF2B5EF4-FFF2-40B4-BE49-F238E27FC236}">
                <a16:creationId xmlns:a16="http://schemas.microsoft.com/office/drawing/2014/main" id="{48AF329D-3855-4C9C-9469-BC84B3CD3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470" y="4443148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4" descr="🕳️ Hole Emoji - What Emoji 🧐">
            <a:extLst>
              <a:ext uri="{FF2B5EF4-FFF2-40B4-BE49-F238E27FC236}">
                <a16:creationId xmlns:a16="http://schemas.microsoft.com/office/drawing/2014/main" id="{91482596-5CEA-4680-BC7C-08D7349A9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825" y="4443148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4" descr="🕳️ Hole Emoji - What Emoji 🧐">
            <a:extLst>
              <a:ext uri="{FF2B5EF4-FFF2-40B4-BE49-F238E27FC236}">
                <a16:creationId xmlns:a16="http://schemas.microsoft.com/office/drawing/2014/main" id="{42E8C108-1EDC-42F1-B6CE-43785AF3C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825" y="482201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4" descr="🕳️ Hole Emoji - What Emoji 🧐">
            <a:extLst>
              <a:ext uri="{FF2B5EF4-FFF2-40B4-BE49-F238E27FC236}">
                <a16:creationId xmlns:a16="http://schemas.microsoft.com/office/drawing/2014/main" id="{5194B4FC-5036-4F12-8B6F-539A6E13E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42" y="4443148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4" descr="🕳️ Hole Emoji - What Emoji 🧐">
            <a:extLst>
              <a:ext uri="{FF2B5EF4-FFF2-40B4-BE49-F238E27FC236}">
                <a16:creationId xmlns:a16="http://schemas.microsoft.com/office/drawing/2014/main" id="{DDA62158-8A51-4899-B9C4-E741573D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80" y="4443148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icture containing logo&#10;&#10;Description automatically generated">
            <a:extLst>
              <a:ext uri="{FF2B5EF4-FFF2-40B4-BE49-F238E27FC236}">
                <a16:creationId xmlns:a16="http://schemas.microsoft.com/office/drawing/2014/main" id="{27576035-3B73-44D5-A710-898DAAA9D0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21" y="4443148"/>
            <a:ext cx="332256" cy="351284"/>
          </a:xfrm>
          <a:prstGeom prst="rect">
            <a:avLst/>
          </a:prstGeom>
        </p:spPr>
      </p:pic>
      <p:pic>
        <p:nvPicPr>
          <p:cNvPr id="28" name="Picture 44" descr="🕳️ Hole Emoji - What Emoji 🧐">
            <a:extLst>
              <a:ext uri="{FF2B5EF4-FFF2-40B4-BE49-F238E27FC236}">
                <a16:creationId xmlns:a16="http://schemas.microsoft.com/office/drawing/2014/main" id="{E85E3FEE-8F32-452F-AEC4-841F243E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545" y="4462176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4" descr="🕳️ Hole Emoji - What Emoji 🧐">
            <a:extLst>
              <a:ext uri="{FF2B5EF4-FFF2-40B4-BE49-F238E27FC236}">
                <a16:creationId xmlns:a16="http://schemas.microsoft.com/office/drawing/2014/main" id="{7C96F929-856C-4337-8C2D-33F1F820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306" y="4462176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4" descr="🕳️ Hole Emoji - What Emoji 🧐">
            <a:extLst>
              <a:ext uri="{FF2B5EF4-FFF2-40B4-BE49-F238E27FC236}">
                <a16:creationId xmlns:a16="http://schemas.microsoft.com/office/drawing/2014/main" id="{7D05F7D0-B24E-4C67-A847-0B243C9E7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078" y="4458976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4" descr="🕳️ Hole Emoji - What Emoji 🧐">
            <a:extLst>
              <a:ext uri="{FF2B5EF4-FFF2-40B4-BE49-F238E27FC236}">
                <a16:creationId xmlns:a16="http://schemas.microsoft.com/office/drawing/2014/main" id="{C0669BFD-8B70-43F2-AEF8-AD28AB16C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451" y="4462176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4" descr="🕳️ Hole Emoji - What Emoji 🧐">
            <a:extLst>
              <a:ext uri="{FF2B5EF4-FFF2-40B4-BE49-F238E27FC236}">
                <a16:creationId xmlns:a16="http://schemas.microsoft.com/office/drawing/2014/main" id="{36202566-93D1-48F4-87EE-01829EE05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755" y="4813970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4" descr="🕳️ Hole Emoji - What Emoji 🧐">
            <a:extLst>
              <a:ext uri="{FF2B5EF4-FFF2-40B4-BE49-F238E27FC236}">
                <a16:creationId xmlns:a16="http://schemas.microsoft.com/office/drawing/2014/main" id="{281ED5EF-D4CD-437D-8DBE-FC27FF5D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110" y="482201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 picture containing logo&#10;&#10;Description automatically generated">
            <a:extLst>
              <a:ext uri="{FF2B5EF4-FFF2-40B4-BE49-F238E27FC236}">
                <a16:creationId xmlns:a16="http://schemas.microsoft.com/office/drawing/2014/main" id="{FCF791FD-4A7D-46D3-8A4A-6E899610D5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45" y="4439948"/>
            <a:ext cx="332256" cy="351284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124031FF-FBC0-4ED0-BC3E-9DB6E601B1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053" y="4118590"/>
            <a:ext cx="332256" cy="33225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87C9C68-FAB5-408C-A7D7-2E1D802CEFF9}"/>
              </a:ext>
            </a:extLst>
          </p:cNvPr>
          <p:cNvSpPr/>
          <p:nvPr/>
        </p:nvSpPr>
        <p:spPr>
          <a:xfrm>
            <a:off x="5094927" y="4088188"/>
            <a:ext cx="1415501" cy="1429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0EBAAA-D480-48D1-9D6E-580565855B88}"/>
              </a:ext>
            </a:extLst>
          </p:cNvPr>
          <p:cNvSpPr/>
          <p:nvPr/>
        </p:nvSpPr>
        <p:spPr>
          <a:xfrm>
            <a:off x="8365056" y="4088188"/>
            <a:ext cx="1415501" cy="1429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1F27AD-B9C9-43B3-9ABE-6858CD13FB49}"/>
              </a:ext>
            </a:extLst>
          </p:cNvPr>
          <p:cNvCxnSpPr/>
          <p:nvPr/>
        </p:nvCxnSpPr>
        <p:spPr>
          <a:xfrm flipV="1">
            <a:off x="8859906" y="4271018"/>
            <a:ext cx="0" cy="11199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137809-2B31-47BB-A222-EC7060D8C4B8}"/>
              </a:ext>
            </a:extLst>
          </p:cNvPr>
          <p:cNvCxnSpPr/>
          <p:nvPr/>
        </p:nvCxnSpPr>
        <p:spPr>
          <a:xfrm>
            <a:off x="8859906" y="4277893"/>
            <a:ext cx="52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CEF363D-B604-473E-A141-B444D029A0D9}"/>
              </a:ext>
            </a:extLst>
          </p:cNvPr>
          <p:cNvCxnSpPr/>
          <p:nvPr/>
        </p:nvCxnSpPr>
        <p:spPr>
          <a:xfrm>
            <a:off x="8859906" y="5390981"/>
            <a:ext cx="1469041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ACB3B2C-8E26-467F-A447-DB7C9A748C6C}"/>
              </a:ext>
            </a:extLst>
          </p:cNvPr>
          <p:cNvCxnSpPr/>
          <p:nvPr/>
        </p:nvCxnSpPr>
        <p:spPr>
          <a:xfrm flipV="1">
            <a:off x="10328947" y="4277893"/>
            <a:ext cx="0" cy="111308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4" name="Straight Arrow Connector 3073">
            <a:extLst>
              <a:ext uri="{FF2B5EF4-FFF2-40B4-BE49-F238E27FC236}">
                <a16:creationId xmlns:a16="http://schemas.microsoft.com/office/drawing/2014/main" id="{8B96D7B3-6429-4C33-BB66-DF2CA2A34274}"/>
              </a:ext>
            </a:extLst>
          </p:cNvPr>
          <p:cNvCxnSpPr/>
          <p:nvPr/>
        </p:nvCxnSpPr>
        <p:spPr>
          <a:xfrm flipH="1">
            <a:off x="9845683" y="4311883"/>
            <a:ext cx="48326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C9DC8A-E5F3-4C7A-961C-5A119756B2FE}"/>
              </a:ext>
            </a:extLst>
          </p:cNvPr>
          <p:cNvSpPr txBox="1"/>
          <p:nvPr/>
        </p:nvSpPr>
        <p:spPr>
          <a:xfrm>
            <a:off x="8476238" y="5603577"/>
            <a:ext cx="226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Chosen (red) vs optimal (green) path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B709A3-076B-4941-883A-F6C145CCAD8F}"/>
              </a:ext>
            </a:extLst>
          </p:cNvPr>
          <p:cNvSpPr txBox="1"/>
          <p:nvPr/>
        </p:nvSpPr>
        <p:spPr>
          <a:xfrm>
            <a:off x="5272767" y="5647451"/>
            <a:ext cx="212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Flooding the area</a:t>
            </a:r>
          </a:p>
        </p:txBody>
      </p:sp>
      <p:sp>
        <p:nvSpPr>
          <p:cNvPr id="45" name="AutoShape 2" descr="Area Pruning">
            <a:extLst>
              <a:ext uri="{FF2B5EF4-FFF2-40B4-BE49-F238E27FC236}">
                <a16:creationId xmlns:a16="http://schemas.microsoft.com/office/drawing/2014/main" id="{C6924223-3CDC-1A4C-8EFD-3F7C8CE34C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6001" y="29973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50" name="Table 24">
            <a:extLst>
              <a:ext uri="{FF2B5EF4-FFF2-40B4-BE49-F238E27FC236}">
                <a16:creationId xmlns:a16="http://schemas.microsoft.com/office/drawing/2014/main" id="{140B97C7-9EA6-B64C-8C68-57F6FF45E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92489"/>
              </p:ext>
            </p:extLst>
          </p:nvPr>
        </p:nvGraphicFramePr>
        <p:xfrm>
          <a:off x="1800863" y="2997340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1090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pic>
        <p:nvPicPr>
          <p:cNvPr id="51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D9064879-C3BA-1F46-9E43-CD39A8E79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0863" y="5174504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4" descr="🕳️ Hole Emoji - What Emoji 🧐">
            <a:extLst>
              <a:ext uri="{FF2B5EF4-FFF2-40B4-BE49-F238E27FC236}">
                <a16:creationId xmlns:a16="http://schemas.microsoft.com/office/drawing/2014/main" id="{DE0E497D-998C-0B48-A89F-A37E3D31B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63" y="4815206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4" descr="🕳️ Hole Emoji - What Emoji 🧐">
            <a:extLst>
              <a:ext uri="{FF2B5EF4-FFF2-40B4-BE49-F238E27FC236}">
                <a16:creationId xmlns:a16="http://schemas.microsoft.com/office/drawing/2014/main" id="{D6AC3081-8051-7D48-B8AC-7E9BA9E6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63" y="4427354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4" descr="🕳️ Hole Emoji - What Emoji 🧐">
            <a:extLst>
              <a:ext uri="{FF2B5EF4-FFF2-40B4-BE49-F238E27FC236}">
                <a16:creationId xmlns:a16="http://schemas.microsoft.com/office/drawing/2014/main" id="{D394823E-A6A5-7843-BE7C-9F07ED26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18" y="4427354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4" descr="🕳️ Hole Emoji - What Emoji 🧐">
            <a:extLst>
              <a:ext uri="{FF2B5EF4-FFF2-40B4-BE49-F238E27FC236}">
                <a16:creationId xmlns:a16="http://schemas.microsoft.com/office/drawing/2014/main" id="{0B20A50D-941D-8440-8B6E-6FC736EF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18" y="4806219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4" descr="🕳️ Hole Emoji - What Emoji 🧐">
            <a:extLst>
              <a:ext uri="{FF2B5EF4-FFF2-40B4-BE49-F238E27FC236}">
                <a16:creationId xmlns:a16="http://schemas.microsoft.com/office/drawing/2014/main" id="{7BC636C5-7E06-4744-AC7C-DDB65E717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35" y="4427354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4" descr="🕳️ Hole Emoji - What Emoji 🧐">
            <a:extLst>
              <a:ext uri="{FF2B5EF4-FFF2-40B4-BE49-F238E27FC236}">
                <a16:creationId xmlns:a16="http://schemas.microsoft.com/office/drawing/2014/main" id="{A645D9FE-E4C7-5449-9577-811ECEEC8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73" y="4427354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 descr="A picture containing logo&#10;&#10;Description automatically generated">
            <a:extLst>
              <a:ext uri="{FF2B5EF4-FFF2-40B4-BE49-F238E27FC236}">
                <a16:creationId xmlns:a16="http://schemas.microsoft.com/office/drawing/2014/main" id="{0E559A18-851D-6247-BCE1-D3EB2A23BE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14" y="4427354"/>
            <a:ext cx="332256" cy="351284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6EA29310-ECA5-0844-8266-49E911579F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452" y="4095380"/>
            <a:ext cx="332256" cy="332256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704E4FE-3713-F246-9AB4-C90CFD515B00}"/>
              </a:ext>
            </a:extLst>
          </p:cNvPr>
          <p:cNvSpPr/>
          <p:nvPr/>
        </p:nvSpPr>
        <p:spPr>
          <a:xfrm>
            <a:off x="1819320" y="4072394"/>
            <a:ext cx="1415501" cy="1429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AA254B-7541-BC40-8445-E5475F55B5A1}"/>
              </a:ext>
            </a:extLst>
          </p:cNvPr>
          <p:cNvSpPr txBox="1"/>
          <p:nvPr/>
        </p:nvSpPr>
        <p:spPr>
          <a:xfrm>
            <a:off x="1800863" y="5647451"/>
            <a:ext cx="25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Selecting start-gold area</a:t>
            </a:r>
          </a:p>
        </p:txBody>
      </p:sp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B08B2F20-6DD4-A24B-96FC-8A44C57B64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01" y="4110428"/>
            <a:ext cx="332256" cy="3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0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94EE503C-4FE0-401F-BC0C-7AC64EBC45EE}"/>
              </a:ext>
            </a:extLst>
          </p:cNvPr>
          <p:cNvSpPr/>
          <p:nvPr/>
        </p:nvSpPr>
        <p:spPr>
          <a:xfrm>
            <a:off x="4303386" y="2215419"/>
            <a:ext cx="3631847" cy="372694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6876EF-72CD-45FF-BAD4-4D26327D326E}"/>
              </a:ext>
            </a:extLst>
          </p:cNvPr>
          <p:cNvSpPr/>
          <p:nvPr/>
        </p:nvSpPr>
        <p:spPr>
          <a:xfrm>
            <a:off x="8020950" y="2238279"/>
            <a:ext cx="3631847" cy="372694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A4222B-2B2E-4FF5-873C-16EC9977B58B}"/>
              </a:ext>
            </a:extLst>
          </p:cNvPr>
          <p:cNvSpPr/>
          <p:nvPr/>
        </p:nvSpPr>
        <p:spPr>
          <a:xfrm>
            <a:off x="8823733" y="2967119"/>
            <a:ext cx="2061972" cy="20619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9F7FC8-9BA7-46DE-B486-BFAB3D2033BD}"/>
              </a:ext>
            </a:extLst>
          </p:cNvPr>
          <p:cNvSpPr/>
          <p:nvPr/>
        </p:nvSpPr>
        <p:spPr>
          <a:xfrm>
            <a:off x="5060276" y="2967119"/>
            <a:ext cx="2061972" cy="2061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0662A-34E2-4B8F-96E3-21895BC1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Wumpus offline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33527F-3476-4AB3-9969-61140402C74F}"/>
              </a:ext>
            </a:extLst>
          </p:cNvPr>
          <p:cNvSpPr/>
          <p:nvPr/>
        </p:nvSpPr>
        <p:spPr>
          <a:xfrm>
            <a:off x="585822" y="2238279"/>
            <a:ext cx="3631847" cy="372694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6A4ED1-2A98-4D02-9135-887347D5CCEC}"/>
              </a:ext>
            </a:extLst>
          </p:cNvPr>
          <p:cNvSpPr/>
          <p:nvPr/>
        </p:nvSpPr>
        <p:spPr>
          <a:xfrm>
            <a:off x="1399690" y="2967119"/>
            <a:ext cx="2061972" cy="20619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501B6-5F52-49DA-80F2-C74AE160CB73}"/>
              </a:ext>
            </a:extLst>
          </p:cNvPr>
          <p:cNvSpPr txBox="1"/>
          <p:nvPr/>
        </p:nvSpPr>
        <p:spPr>
          <a:xfrm>
            <a:off x="1223318" y="5029329"/>
            <a:ext cx="24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ALGORITHMS AND HEURISTIC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E7BE5-DD24-44CF-B129-2A11F0920DF0}"/>
              </a:ext>
            </a:extLst>
          </p:cNvPr>
          <p:cNvSpPr txBox="1"/>
          <p:nvPr/>
        </p:nvSpPr>
        <p:spPr>
          <a:xfrm>
            <a:off x="4946363" y="5143629"/>
            <a:ext cx="24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WORLDS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64C5B-425C-4C05-A163-FB541C354F7E}"/>
              </a:ext>
            </a:extLst>
          </p:cNvPr>
          <p:cNvSpPr txBox="1"/>
          <p:nvPr/>
        </p:nvSpPr>
        <p:spPr>
          <a:xfrm>
            <a:off x="8943728" y="5132199"/>
            <a:ext cx="193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</p:txBody>
      </p:sp>
      <p:pic>
        <p:nvPicPr>
          <p:cNvPr id="8" name="Graphic 7" descr="Playbook with solid fill">
            <a:extLst>
              <a:ext uri="{FF2B5EF4-FFF2-40B4-BE49-F238E27FC236}">
                <a16:creationId xmlns:a16="http://schemas.microsoft.com/office/drawing/2014/main" id="{187C0BC3-6E05-4F4B-811D-4597EA0F3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676" y="3390965"/>
            <a:ext cx="1260000" cy="1260000"/>
          </a:xfrm>
          <a:prstGeom prst="rect">
            <a:avLst/>
          </a:prstGeom>
        </p:spPr>
      </p:pic>
      <p:pic>
        <p:nvPicPr>
          <p:cNvPr id="10" name="Graphic 9" descr="Bar graph with upward trend with solid fill">
            <a:extLst>
              <a:ext uri="{FF2B5EF4-FFF2-40B4-BE49-F238E27FC236}">
                <a16:creationId xmlns:a16="http://schemas.microsoft.com/office/drawing/2014/main" id="{4203C24C-063D-400B-985E-39325D84F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164" y="3408965"/>
            <a:ext cx="1224000" cy="1224000"/>
          </a:xfrm>
          <a:prstGeom prst="rect">
            <a:avLst/>
          </a:prstGeom>
        </p:spPr>
      </p:pic>
      <p:pic>
        <p:nvPicPr>
          <p:cNvPr id="25" name="Graphic 24" descr="World with solid fill">
            <a:extLst>
              <a:ext uri="{FF2B5EF4-FFF2-40B4-BE49-F238E27FC236}">
                <a16:creationId xmlns:a16="http://schemas.microsoft.com/office/drawing/2014/main" id="{187564EB-4FD8-41E3-9D0E-902334BC6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6521" y="3385317"/>
            <a:ext cx="122400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5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6087-3198-4567-A0EC-F3C294A7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Worlds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E2D70B3-6274-45CA-BE3E-BAA437083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" y="2103192"/>
            <a:ext cx="2160000" cy="216000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1662C37-4785-45A0-A09A-AF3A8C4AB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92" y="2103192"/>
            <a:ext cx="2160000" cy="216000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05F6305E-38EE-4283-8388-942234E38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70" y="2103192"/>
            <a:ext cx="2160000" cy="21600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688299A-67A5-463C-9168-CF3DA597D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049" y="2103192"/>
            <a:ext cx="2160000" cy="2160000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B15B8B-A487-4F1D-9634-81D1F55CA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71" y="4501202"/>
            <a:ext cx="2160000" cy="2160000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BBC9C8-9573-4138-B0B6-266EADB0E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56" y="4501202"/>
            <a:ext cx="2160000" cy="2160000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9FDBFA-1CA2-42EF-B9B6-B5EE35B4F5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00" y="4449902"/>
            <a:ext cx="2160000" cy="2160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6BEB2C7-06BC-46B9-86F3-9FE3C2FEE981}"/>
              </a:ext>
            </a:extLst>
          </p:cNvPr>
          <p:cNvSpPr/>
          <p:nvPr/>
        </p:nvSpPr>
        <p:spPr>
          <a:xfrm>
            <a:off x="2503683" y="2055060"/>
            <a:ext cx="486260" cy="4862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037653-3C2B-4C29-A355-B0B0FD24505D}"/>
              </a:ext>
            </a:extLst>
          </p:cNvPr>
          <p:cNvSpPr/>
          <p:nvPr/>
        </p:nvSpPr>
        <p:spPr>
          <a:xfrm>
            <a:off x="5474761" y="2062637"/>
            <a:ext cx="486260" cy="4862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97EA91-3A1B-4834-8C22-172B40142F59}"/>
              </a:ext>
            </a:extLst>
          </p:cNvPr>
          <p:cNvSpPr/>
          <p:nvPr/>
        </p:nvSpPr>
        <p:spPr>
          <a:xfrm>
            <a:off x="8445840" y="2103192"/>
            <a:ext cx="486260" cy="4862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BD8B67-D23A-4C20-BD3A-73EB2CF37763}"/>
              </a:ext>
            </a:extLst>
          </p:cNvPr>
          <p:cNvSpPr/>
          <p:nvPr/>
        </p:nvSpPr>
        <p:spPr>
          <a:xfrm>
            <a:off x="11416919" y="2103192"/>
            <a:ext cx="486260" cy="4862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1B8E0D-A515-43AA-B288-D3F2953EAEB6}"/>
              </a:ext>
            </a:extLst>
          </p:cNvPr>
          <p:cNvSpPr/>
          <p:nvPr/>
        </p:nvSpPr>
        <p:spPr>
          <a:xfrm>
            <a:off x="3960082" y="4507474"/>
            <a:ext cx="486260" cy="4862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A877E3-1D9E-4BD0-9101-623149F437D5}"/>
              </a:ext>
            </a:extLst>
          </p:cNvPr>
          <p:cNvSpPr/>
          <p:nvPr/>
        </p:nvSpPr>
        <p:spPr>
          <a:xfrm>
            <a:off x="6958426" y="4477849"/>
            <a:ext cx="486260" cy="4862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37259F2-0490-4157-AAB8-A8AA2E221969}"/>
              </a:ext>
            </a:extLst>
          </p:cNvPr>
          <p:cNvSpPr/>
          <p:nvPr/>
        </p:nvSpPr>
        <p:spPr>
          <a:xfrm>
            <a:off x="9915599" y="4395038"/>
            <a:ext cx="486260" cy="4862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66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4531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94EE503C-4FE0-401F-BC0C-7AC64EBC45EE}"/>
              </a:ext>
            </a:extLst>
          </p:cNvPr>
          <p:cNvSpPr/>
          <p:nvPr/>
        </p:nvSpPr>
        <p:spPr>
          <a:xfrm>
            <a:off x="4303386" y="2215419"/>
            <a:ext cx="3631847" cy="372694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6876EF-72CD-45FF-BAD4-4D26327D326E}"/>
              </a:ext>
            </a:extLst>
          </p:cNvPr>
          <p:cNvSpPr/>
          <p:nvPr/>
        </p:nvSpPr>
        <p:spPr>
          <a:xfrm>
            <a:off x="8020950" y="2238279"/>
            <a:ext cx="3631847" cy="372694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A4222B-2B2E-4FF5-873C-16EC9977B58B}"/>
              </a:ext>
            </a:extLst>
          </p:cNvPr>
          <p:cNvSpPr/>
          <p:nvPr/>
        </p:nvSpPr>
        <p:spPr>
          <a:xfrm>
            <a:off x="8823733" y="2967119"/>
            <a:ext cx="2061972" cy="2061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9F7FC8-9BA7-46DE-B486-BFAB3D2033BD}"/>
              </a:ext>
            </a:extLst>
          </p:cNvPr>
          <p:cNvSpPr/>
          <p:nvPr/>
        </p:nvSpPr>
        <p:spPr>
          <a:xfrm>
            <a:off x="5060276" y="2967119"/>
            <a:ext cx="2061972" cy="20619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0662A-34E2-4B8F-96E3-21895BC1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Wumpus offline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33527F-3476-4AB3-9969-61140402C74F}"/>
              </a:ext>
            </a:extLst>
          </p:cNvPr>
          <p:cNvSpPr/>
          <p:nvPr/>
        </p:nvSpPr>
        <p:spPr>
          <a:xfrm>
            <a:off x="585822" y="2238279"/>
            <a:ext cx="3631847" cy="372694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6A4ED1-2A98-4D02-9135-887347D5CCEC}"/>
              </a:ext>
            </a:extLst>
          </p:cNvPr>
          <p:cNvSpPr/>
          <p:nvPr/>
        </p:nvSpPr>
        <p:spPr>
          <a:xfrm>
            <a:off x="1399690" y="2967119"/>
            <a:ext cx="2061972" cy="20619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501B6-5F52-49DA-80F2-C74AE160CB73}"/>
              </a:ext>
            </a:extLst>
          </p:cNvPr>
          <p:cNvSpPr txBox="1"/>
          <p:nvPr/>
        </p:nvSpPr>
        <p:spPr>
          <a:xfrm>
            <a:off x="1223318" y="5029329"/>
            <a:ext cx="24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ALGORITHMS AND HEURISTIC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E7BE5-DD24-44CF-B129-2A11F0920DF0}"/>
              </a:ext>
            </a:extLst>
          </p:cNvPr>
          <p:cNvSpPr txBox="1"/>
          <p:nvPr/>
        </p:nvSpPr>
        <p:spPr>
          <a:xfrm>
            <a:off x="4946363" y="5143629"/>
            <a:ext cx="24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WORLDS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64C5B-425C-4C05-A163-FB541C354F7E}"/>
              </a:ext>
            </a:extLst>
          </p:cNvPr>
          <p:cNvSpPr txBox="1"/>
          <p:nvPr/>
        </p:nvSpPr>
        <p:spPr>
          <a:xfrm>
            <a:off x="8943728" y="5132199"/>
            <a:ext cx="193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RESULTS</a:t>
            </a:r>
          </a:p>
        </p:txBody>
      </p:sp>
      <p:pic>
        <p:nvPicPr>
          <p:cNvPr id="8" name="Graphic 7" descr="Playbook with solid fill">
            <a:extLst>
              <a:ext uri="{FF2B5EF4-FFF2-40B4-BE49-F238E27FC236}">
                <a16:creationId xmlns:a16="http://schemas.microsoft.com/office/drawing/2014/main" id="{187C0BC3-6E05-4F4B-811D-4597EA0F3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676" y="3390965"/>
            <a:ext cx="1260000" cy="1260000"/>
          </a:xfrm>
          <a:prstGeom prst="rect">
            <a:avLst/>
          </a:prstGeom>
        </p:spPr>
      </p:pic>
      <p:pic>
        <p:nvPicPr>
          <p:cNvPr id="10" name="Graphic 9" descr="Bar graph with upward trend with solid fill">
            <a:extLst>
              <a:ext uri="{FF2B5EF4-FFF2-40B4-BE49-F238E27FC236}">
                <a16:creationId xmlns:a16="http://schemas.microsoft.com/office/drawing/2014/main" id="{4203C24C-063D-400B-985E-39325D84F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164" y="3408965"/>
            <a:ext cx="1224000" cy="1224000"/>
          </a:xfrm>
          <a:prstGeom prst="rect">
            <a:avLst/>
          </a:prstGeom>
        </p:spPr>
      </p:pic>
      <p:pic>
        <p:nvPicPr>
          <p:cNvPr id="25" name="Graphic 24" descr="World with solid fill">
            <a:extLst>
              <a:ext uri="{FF2B5EF4-FFF2-40B4-BE49-F238E27FC236}">
                <a16:creationId xmlns:a16="http://schemas.microsoft.com/office/drawing/2014/main" id="{187564EB-4FD8-41E3-9D0E-902334BC6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6521" y="3385317"/>
            <a:ext cx="122400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1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6087-3198-4567-A0EC-F3C294A7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4FCA4B1-FF39-4ACF-8FF3-031D4AD20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08" y="2219750"/>
            <a:ext cx="8033163" cy="4089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D088C-647D-41B5-A4B5-C47C8E5B88D0}"/>
              </a:ext>
            </a:extLst>
          </p:cNvPr>
          <p:cNvSpPr txBox="1"/>
          <p:nvPr/>
        </p:nvSpPr>
        <p:spPr>
          <a:xfrm>
            <a:off x="1115568" y="389522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284565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BF151-9976-4273-AE6C-0880C47A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Thank you for your attention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74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94EE503C-4FE0-401F-BC0C-7AC64EBC45EE}"/>
              </a:ext>
            </a:extLst>
          </p:cNvPr>
          <p:cNvSpPr/>
          <p:nvPr/>
        </p:nvSpPr>
        <p:spPr>
          <a:xfrm>
            <a:off x="4303386" y="2215419"/>
            <a:ext cx="3631847" cy="372694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6876EF-72CD-45FF-BAD4-4D26327D326E}"/>
              </a:ext>
            </a:extLst>
          </p:cNvPr>
          <p:cNvSpPr/>
          <p:nvPr/>
        </p:nvSpPr>
        <p:spPr>
          <a:xfrm>
            <a:off x="8020950" y="2238279"/>
            <a:ext cx="3631847" cy="372694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A4222B-2B2E-4FF5-873C-16EC9977B58B}"/>
              </a:ext>
            </a:extLst>
          </p:cNvPr>
          <p:cNvSpPr/>
          <p:nvPr/>
        </p:nvSpPr>
        <p:spPr>
          <a:xfrm>
            <a:off x="8823733" y="2967119"/>
            <a:ext cx="2061972" cy="2061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9F7FC8-9BA7-46DE-B486-BFAB3D2033BD}"/>
              </a:ext>
            </a:extLst>
          </p:cNvPr>
          <p:cNvSpPr/>
          <p:nvPr/>
        </p:nvSpPr>
        <p:spPr>
          <a:xfrm>
            <a:off x="5060276" y="2967119"/>
            <a:ext cx="2061972" cy="2061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0662A-34E2-4B8F-96E3-21895BC1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Wumpus offline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2E7C3-F29C-4FB5-B863-C1CE1C780791}"/>
              </a:ext>
            </a:extLst>
          </p:cNvPr>
          <p:cNvGrpSpPr/>
          <p:nvPr/>
        </p:nvGrpSpPr>
        <p:grpSpPr>
          <a:xfrm>
            <a:off x="585822" y="2238279"/>
            <a:ext cx="3631847" cy="3726941"/>
            <a:chOff x="585822" y="2238279"/>
            <a:chExt cx="3631847" cy="372694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33527F-3476-4AB3-9969-61140402C74F}"/>
                </a:ext>
              </a:extLst>
            </p:cNvPr>
            <p:cNvSpPr/>
            <p:nvPr/>
          </p:nvSpPr>
          <p:spPr>
            <a:xfrm>
              <a:off x="585822" y="2238279"/>
              <a:ext cx="3631847" cy="372694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6A4ED1-2A98-4D02-9135-887347D5CCEC}"/>
                </a:ext>
              </a:extLst>
            </p:cNvPr>
            <p:cNvSpPr/>
            <p:nvPr/>
          </p:nvSpPr>
          <p:spPr>
            <a:xfrm>
              <a:off x="1399690" y="2967119"/>
              <a:ext cx="2061972" cy="20619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C501B6-5F52-49DA-80F2-C74AE160CB73}"/>
                </a:ext>
              </a:extLst>
            </p:cNvPr>
            <p:cNvSpPr txBox="1"/>
            <p:nvPr/>
          </p:nvSpPr>
          <p:spPr>
            <a:xfrm>
              <a:off x="1223318" y="5029329"/>
              <a:ext cx="2414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ALGORITHMS AND HEURISTIC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5E7BE5-DD24-44CF-B129-2A11F0920DF0}"/>
              </a:ext>
            </a:extLst>
          </p:cNvPr>
          <p:cNvSpPr txBox="1"/>
          <p:nvPr/>
        </p:nvSpPr>
        <p:spPr>
          <a:xfrm>
            <a:off x="4946363" y="5143629"/>
            <a:ext cx="24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WORLDS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64C5B-425C-4C05-A163-FB541C354F7E}"/>
              </a:ext>
            </a:extLst>
          </p:cNvPr>
          <p:cNvSpPr txBox="1"/>
          <p:nvPr/>
        </p:nvSpPr>
        <p:spPr>
          <a:xfrm>
            <a:off x="8943728" y="5132199"/>
            <a:ext cx="193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RESULTS</a:t>
            </a:r>
          </a:p>
        </p:txBody>
      </p:sp>
      <p:pic>
        <p:nvPicPr>
          <p:cNvPr id="8" name="Graphic 7" descr="Playbook with solid fill">
            <a:extLst>
              <a:ext uri="{FF2B5EF4-FFF2-40B4-BE49-F238E27FC236}">
                <a16:creationId xmlns:a16="http://schemas.microsoft.com/office/drawing/2014/main" id="{187C0BC3-6E05-4F4B-811D-4597EA0F3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676" y="3390965"/>
            <a:ext cx="1260000" cy="1260000"/>
          </a:xfrm>
          <a:prstGeom prst="rect">
            <a:avLst/>
          </a:prstGeom>
        </p:spPr>
      </p:pic>
      <p:pic>
        <p:nvPicPr>
          <p:cNvPr id="10" name="Graphic 9" descr="Bar graph with upward trend with solid fill">
            <a:extLst>
              <a:ext uri="{FF2B5EF4-FFF2-40B4-BE49-F238E27FC236}">
                <a16:creationId xmlns:a16="http://schemas.microsoft.com/office/drawing/2014/main" id="{4203C24C-063D-400B-985E-39325D84F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164" y="3408965"/>
            <a:ext cx="1224000" cy="1224000"/>
          </a:xfrm>
          <a:prstGeom prst="rect">
            <a:avLst/>
          </a:prstGeom>
        </p:spPr>
      </p:pic>
      <p:pic>
        <p:nvPicPr>
          <p:cNvPr id="25" name="Graphic 24" descr="World with solid fill">
            <a:extLst>
              <a:ext uri="{FF2B5EF4-FFF2-40B4-BE49-F238E27FC236}">
                <a16:creationId xmlns:a16="http://schemas.microsoft.com/office/drawing/2014/main" id="{187564EB-4FD8-41E3-9D0E-902334BC6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6521" y="3385317"/>
            <a:ext cx="122400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1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94EE503C-4FE0-401F-BC0C-7AC64EBC45EE}"/>
              </a:ext>
            </a:extLst>
          </p:cNvPr>
          <p:cNvSpPr/>
          <p:nvPr/>
        </p:nvSpPr>
        <p:spPr>
          <a:xfrm>
            <a:off x="4303386" y="2215419"/>
            <a:ext cx="3631847" cy="372694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6876EF-72CD-45FF-BAD4-4D26327D326E}"/>
              </a:ext>
            </a:extLst>
          </p:cNvPr>
          <p:cNvSpPr/>
          <p:nvPr/>
        </p:nvSpPr>
        <p:spPr>
          <a:xfrm>
            <a:off x="8020950" y="2238279"/>
            <a:ext cx="3631847" cy="372694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A4222B-2B2E-4FF5-873C-16EC9977B58B}"/>
              </a:ext>
            </a:extLst>
          </p:cNvPr>
          <p:cNvSpPr/>
          <p:nvPr/>
        </p:nvSpPr>
        <p:spPr>
          <a:xfrm>
            <a:off x="8823733" y="2967119"/>
            <a:ext cx="2061972" cy="20619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9F7FC8-9BA7-46DE-B486-BFAB3D2033BD}"/>
              </a:ext>
            </a:extLst>
          </p:cNvPr>
          <p:cNvSpPr/>
          <p:nvPr/>
        </p:nvSpPr>
        <p:spPr>
          <a:xfrm>
            <a:off x="5060276" y="2967119"/>
            <a:ext cx="2061972" cy="20619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0662A-34E2-4B8F-96E3-21895BC1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Wumpus offline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2E7C3-F29C-4FB5-B863-C1CE1C780791}"/>
              </a:ext>
            </a:extLst>
          </p:cNvPr>
          <p:cNvGrpSpPr/>
          <p:nvPr/>
        </p:nvGrpSpPr>
        <p:grpSpPr>
          <a:xfrm>
            <a:off x="585822" y="2238279"/>
            <a:ext cx="3631847" cy="3726941"/>
            <a:chOff x="585822" y="2238279"/>
            <a:chExt cx="3631847" cy="372694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33527F-3476-4AB3-9969-61140402C74F}"/>
                </a:ext>
              </a:extLst>
            </p:cNvPr>
            <p:cNvSpPr/>
            <p:nvPr/>
          </p:nvSpPr>
          <p:spPr>
            <a:xfrm>
              <a:off x="585822" y="2238279"/>
              <a:ext cx="3631847" cy="372694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6A4ED1-2A98-4D02-9135-887347D5CCEC}"/>
                </a:ext>
              </a:extLst>
            </p:cNvPr>
            <p:cNvSpPr/>
            <p:nvPr/>
          </p:nvSpPr>
          <p:spPr>
            <a:xfrm>
              <a:off x="1399690" y="2967119"/>
              <a:ext cx="2061972" cy="20619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C501B6-5F52-49DA-80F2-C74AE160CB73}"/>
                </a:ext>
              </a:extLst>
            </p:cNvPr>
            <p:cNvSpPr txBox="1"/>
            <p:nvPr/>
          </p:nvSpPr>
          <p:spPr>
            <a:xfrm>
              <a:off x="1223318" y="5029329"/>
              <a:ext cx="2414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ALGORITHMS AND HEURISTIC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5E7BE5-DD24-44CF-B129-2A11F0920DF0}"/>
              </a:ext>
            </a:extLst>
          </p:cNvPr>
          <p:cNvSpPr txBox="1"/>
          <p:nvPr/>
        </p:nvSpPr>
        <p:spPr>
          <a:xfrm>
            <a:off x="4946363" y="5143629"/>
            <a:ext cx="24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WORLDS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64C5B-425C-4C05-A163-FB541C354F7E}"/>
              </a:ext>
            </a:extLst>
          </p:cNvPr>
          <p:cNvSpPr txBox="1"/>
          <p:nvPr/>
        </p:nvSpPr>
        <p:spPr>
          <a:xfrm>
            <a:off x="8943728" y="5132199"/>
            <a:ext cx="193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RESULTS</a:t>
            </a:r>
          </a:p>
        </p:txBody>
      </p:sp>
      <p:pic>
        <p:nvPicPr>
          <p:cNvPr id="8" name="Graphic 7" descr="Playbook with solid fill">
            <a:extLst>
              <a:ext uri="{FF2B5EF4-FFF2-40B4-BE49-F238E27FC236}">
                <a16:creationId xmlns:a16="http://schemas.microsoft.com/office/drawing/2014/main" id="{187C0BC3-6E05-4F4B-811D-4597EA0F3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676" y="3390965"/>
            <a:ext cx="1260000" cy="1260000"/>
          </a:xfrm>
          <a:prstGeom prst="rect">
            <a:avLst/>
          </a:prstGeom>
        </p:spPr>
      </p:pic>
      <p:pic>
        <p:nvPicPr>
          <p:cNvPr id="10" name="Graphic 9" descr="Bar graph with upward trend with solid fill">
            <a:extLst>
              <a:ext uri="{FF2B5EF4-FFF2-40B4-BE49-F238E27FC236}">
                <a16:creationId xmlns:a16="http://schemas.microsoft.com/office/drawing/2014/main" id="{4203C24C-063D-400B-985E-39325D84F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164" y="3408965"/>
            <a:ext cx="1224000" cy="1224000"/>
          </a:xfrm>
          <a:prstGeom prst="rect">
            <a:avLst/>
          </a:prstGeom>
        </p:spPr>
      </p:pic>
      <p:pic>
        <p:nvPicPr>
          <p:cNvPr id="25" name="Graphic 24" descr="World with solid fill">
            <a:extLst>
              <a:ext uri="{FF2B5EF4-FFF2-40B4-BE49-F238E27FC236}">
                <a16:creationId xmlns:a16="http://schemas.microsoft.com/office/drawing/2014/main" id="{187564EB-4FD8-41E3-9D0E-902334BC6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6521" y="3385317"/>
            <a:ext cx="122400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7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01E2E89-C7F8-44B1-A49D-FBCAF5CEA93E}"/>
              </a:ext>
            </a:extLst>
          </p:cNvPr>
          <p:cNvSpPr/>
          <p:nvPr/>
        </p:nvSpPr>
        <p:spPr>
          <a:xfrm>
            <a:off x="4446270" y="2045970"/>
            <a:ext cx="7349490" cy="4263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97105C-CD63-4E67-BA08-FF1CF228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315" y="2466010"/>
            <a:ext cx="2857500" cy="285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557724-0DCF-489B-BF54-6E7F43522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016" y="2466010"/>
            <a:ext cx="2857500" cy="285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90631E-2029-4397-AF48-838EA4FC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 and the goal state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F38C7E-0C22-4150-93C8-4904AAE8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85" y="2432012"/>
            <a:ext cx="10168128" cy="3694176"/>
          </a:xfrm>
        </p:spPr>
        <p:txBody>
          <a:bodyPr/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NONE (UCS)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MANHATTAN_SIMPLE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MANHATTAN_PIVOTS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MANHATTAN_OBSTACLE</a:t>
            </a:r>
          </a:p>
          <a:p>
            <a:r>
              <a:rPr lang="en-GB" dirty="0">
                <a:latin typeface="Consolas" panose="020B0609020204030204" pitchFamily="49" charset="0"/>
              </a:rPr>
              <a:t>MANHATTAN_ITER_SHIFT</a:t>
            </a:r>
          </a:p>
          <a:p>
            <a:r>
              <a:rPr lang="en-GB" dirty="0">
                <a:latin typeface="Consolas" panose="020B0609020204030204" pitchFamily="49" charset="0"/>
              </a:rPr>
              <a:t>FLOOD_FILL</a:t>
            </a:r>
          </a:p>
          <a:p>
            <a:r>
              <a:rPr lang="en-GB" dirty="0">
                <a:latin typeface="Consolas" panose="020B0609020204030204" pitchFamily="49" charset="0"/>
              </a:rPr>
              <a:t>AREA PRUNNING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23A7D-B368-4B9F-B688-D995909202EA}"/>
              </a:ext>
            </a:extLst>
          </p:cNvPr>
          <p:cNvSpPr txBox="1"/>
          <p:nvPr/>
        </p:nvSpPr>
        <p:spPr>
          <a:xfrm>
            <a:off x="5273040" y="5391150"/>
            <a:ext cx="2971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(1) Before grabbing the gold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F08ED1-43DA-416A-81BA-7CFD5FA697C2}"/>
              </a:ext>
            </a:extLst>
          </p:cNvPr>
          <p:cNvSpPr txBox="1"/>
          <p:nvPr/>
        </p:nvSpPr>
        <p:spPr>
          <a:xfrm>
            <a:off x="8705861" y="539115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(2) After having grabbed the gold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A223E7-CA04-4D1B-8417-03EF38781311}"/>
              </a:ext>
            </a:extLst>
          </p:cNvPr>
          <p:cNvSpPr txBox="1"/>
          <p:nvPr/>
        </p:nvSpPr>
        <p:spPr>
          <a:xfrm>
            <a:off x="6499201" y="2958310"/>
            <a:ext cx="8981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7A5701-C019-4201-B52C-07866B6C7A28}"/>
              </a:ext>
            </a:extLst>
          </p:cNvPr>
          <p:cNvSpPr txBox="1"/>
          <p:nvPr/>
        </p:nvSpPr>
        <p:spPr>
          <a:xfrm>
            <a:off x="4778085" y="4128170"/>
            <a:ext cx="898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Origin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939869-89E1-478E-9BF0-1EC0758C1178}"/>
              </a:ext>
            </a:extLst>
          </p:cNvPr>
          <p:cNvSpPr txBox="1"/>
          <p:nvPr/>
        </p:nvSpPr>
        <p:spPr>
          <a:xfrm>
            <a:off x="10164318" y="2958310"/>
            <a:ext cx="10662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Origin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11652F-BC40-4718-BEE7-898B1E54F242}"/>
              </a:ext>
            </a:extLst>
          </p:cNvPr>
          <p:cNvSpPr txBox="1"/>
          <p:nvPr/>
        </p:nvSpPr>
        <p:spPr>
          <a:xfrm>
            <a:off x="8791506" y="4575317"/>
            <a:ext cx="11093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7913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118678" y="2114556"/>
            <a:ext cx="11928542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Heuristics – Fixed costs</a:t>
            </a:r>
            <a:endParaRPr lang="en-GB" b="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263C2-E42F-894A-A15A-04F9EB2DD0D9}"/>
              </a:ext>
            </a:extLst>
          </p:cNvPr>
          <p:cNvSpPr txBox="1"/>
          <p:nvPr/>
        </p:nvSpPr>
        <p:spPr>
          <a:xfrm>
            <a:off x="521912" y="2551837"/>
            <a:ext cx="10761784" cy="2536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All heuristics account for some fixed costs of actions that the agent will surely need to execute: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If the gold is still on the grid, the cost for the </a:t>
            </a:r>
            <a:r>
              <a:rPr lang="en-GB" b="1" dirty="0"/>
              <a:t>grab</a:t>
            </a:r>
            <a:r>
              <a:rPr lang="en-GB" dirty="0"/>
              <a:t> action is added to the heuristic.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If the agent has yet to climb out of the cave, the cost for the </a:t>
            </a:r>
            <a:r>
              <a:rPr lang="en-GB" b="1" dirty="0"/>
              <a:t>climb </a:t>
            </a:r>
            <a:r>
              <a:rPr lang="en-GB" dirty="0"/>
              <a:t>action is added to the heuristic.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If Wumpus and gold are located on the same tile, the kill is mandatory and the cost for the </a:t>
            </a:r>
            <a:r>
              <a:rPr lang="en-GB" b="1" dirty="0"/>
              <a:t>shoot </a:t>
            </a:r>
            <a:r>
              <a:rPr lang="en-GB" dirty="0"/>
              <a:t>action is added to the heuristic.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6146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118678" y="2114556"/>
            <a:ext cx="11928542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0" dirty="0">
                <a:latin typeface="Consolas" panose="020B0609020204030204" pitchFamily="49" charset="0"/>
              </a:rPr>
              <a:t>Manhattan distance (MANHATTAN_SIMPLE)</a:t>
            </a:r>
          </a:p>
        </p:txBody>
      </p:sp>
      <p:pic>
        <p:nvPicPr>
          <p:cNvPr id="3074" name="Picture 2" descr="Manhattan Distance Metric">
            <a:extLst>
              <a:ext uri="{FF2B5EF4-FFF2-40B4-BE49-F238E27FC236}">
                <a16:creationId xmlns:a16="http://schemas.microsoft.com/office/drawing/2014/main" id="{C5C93801-ED9C-4091-9787-CEA4E9F2A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44"/>
          <a:stretch/>
        </p:blipFill>
        <p:spPr bwMode="auto">
          <a:xfrm>
            <a:off x="2077537" y="2487049"/>
            <a:ext cx="2323533" cy="274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93386"/>
              </p:ext>
            </p:extLst>
          </p:nvPr>
        </p:nvGraphicFramePr>
        <p:xfrm>
          <a:off x="6980839" y="2487049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1090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n w="317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99E28D4-3BBE-4B8A-B60E-FD9472266E21}"/>
              </a:ext>
            </a:extLst>
          </p:cNvPr>
          <p:cNvGrpSpPr/>
          <p:nvPr/>
        </p:nvGrpSpPr>
        <p:grpSpPr>
          <a:xfrm>
            <a:off x="6889130" y="3220420"/>
            <a:ext cx="2596469" cy="2811941"/>
            <a:chOff x="3592027" y="2871226"/>
            <a:chExt cx="2596469" cy="281194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DCE441C0-88BA-4109-8439-66AB7E3CF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202" y="2871226"/>
              <a:ext cx="332256" cy="3322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680A1A-E408-4434-9084-133BF27228F8}"/>
                </a:ext>
              </a:extLst>
            </p:cNvPr>
            <p:cNvSpPr txBox="1"/>
            <p:nvPr/>
          </p:nvSpPr>
          <p:spPr>
            <a:xfrm>
              <a:off x="3592027" y="4759837"/>
              <a:ext cx="252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7 moves to reach the gold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9 moves to exit</a:t>
              </a:r>
            </a:p>
          </p:txBody>
        </p:sp>
        <p:pic>
          <p:nvPicPr>
            <p:cNvPr id="14" name="Picture 13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7EDDA7F6-EA85-4773-8C96-E4F0ACC13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6240" y="4313791"/>
              <a:ext cx="332256" cy="351284"/>
            </a:xfrm>
            <a:prstGeom prst="rect">
              <a:avLst/>
            </a:prstGeom>
          </p:spPr>
        </p:pic>
        <p:pic>
          <p:nvPicPr>
            <p:cNvPr id="15" name="Picture 2" descr="Spy Secret Agent Flat Vector Concept Illustration - Immagini vettoriali  stock e altre immagini di Spia - iStock">
              <a:extLst>
                <a:ext uri="{FF2B5EF4-FFF2-40B4-BE49-F238E27FC236}">
                  <a16:creationId xmlns:a16="http://schemas.microsoft.com/office/drawing/2014/main" id="{92899DB3-2386-40F4-BF7F-19F46AB72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83736" y="3592419"/>
              <a:ext cx="332256" cy="33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39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24">
            <a:extLst>
              <a:ext uri="{FF2B5EF4-FFF2-40B4-BE49-F238E27FC236}">
                <a16:creationId xmlns:a16="http://schemas.microsoft.com/office/drawing/2014/main" id="{BE518C31-84C8-47C8-A0A2-0BD747904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95702"/>
              </p:ext>
            </p:extLst>
          </p:nvPr>
        </p:nvGraphicFramePr>
        <p:xfrm>
          <a:off x="9173226" y="2364791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1090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dirty="0">
                          <a:ln w="317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0AA3FB-C71A-4767-9EF9-423236F3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0" dirty="0">
                <a:effectLst/>
                <a:latin typeface="Consolas" panose="020B0609020204030204" pitchFamily="49" charset="0"/>
              </a:rPr>
              <a:t>Pivots for the Manhattan path (MANHATTAN_PIVOTS)</a:t>
            </a:r>
            <a:endParaRPr lang="en-GB" sz="2400" dirty="0"/>
          </a:p>
        </p:txBody>
      </p:sp>
      <p:pic>
        <p:nvPicPr>
          <p:cNvPr id="2054" name="Picture 6" descr="Turnaround Icon With Png And Vector Format For Free Unlimited - Turn Around  Clipart – Stunning free transparent png clipart images free download">
            <a:extLst>
              <a:ext uri="{FF2B5EF4-FFF2-40B4-BE49-F238E27FC236}">
                <a16:creationId xmlns:a16="http://schemas.microsoft.com/office/drawing/2014/main" id="{5FEB6E3B-CD15-43FD-AFDF-805D54BAF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78" t="3497" r="14343"/>
          <a:stretch/>
        </p:blipFill>
        <p:spPr bwMode="auto">
          <a:xfrm>
            <a:off x="498814" y="2323763"/>
            <a:ext cx="2513437" cy="25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76F2E9A3-3DA7-496A-80BA-1A7E996F2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08567"/>
              </p:ext>
            </p:extLst>
          </p:nvPr>
        </p:nvGraphicFramePr>
        <p:xfrm>
          <a:off x="3415230" y="2353216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1090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dirty="0">
                          <a:ln w="317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NW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dirty="0">
                          <a:ln w="317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ln w="317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 b="1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graphicFrame>
        <p:nvGraphicFramePr>
          <p:cNvPr id="60" name="Table 24">
            <a:extLst>
              <a:ext uri="{FF2B5EF4-FFF2-40B4-BE49-F238E27FC236}">
                <a16:creationId xmlns:a16="http://schemas.microsoft.com/office/drawing/2014/main" id="{C64EF106-A311-4D0B-9164-450EB8F8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25424"/>
              </p:ext>
            </p:extLst>
          </p:nvPr>
        </p:nvGraphicFramePr>
        <p:xfrm>
          <a:off x="6292800" y="2372400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1090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ln w="317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ln w="317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ln w="317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SW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dirty="0">
                          <a:ln w="317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14B42812-D5C1-4BC2-AFC7-D3F4072EA76A}"/>
              </a:ext>
            </a:extLst>
          </p:cNvPr>
          <p:cNvGrpSpPr/>
          <p:nvPr/>
        </p:nvGrpSpPr>
        <p:grpSpPr>
          <a:xfrm>
            <a:off x="3782865" y="3082477"/>
            <a:ext cx="1774767" cy="1412157"/>
            <a:chOff x="3599985" y="3082477"/>
            <a:chExt cx="1774767" cy="141215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CA95F67-7D51-4A52-89F6-02FA882132BF}"/>
                </a:ext>
              </a:extLst>
            </p:cNvPr>
            <p:cNvGrpSpPr/>
            <p:nvPr/>
          </p:nvGrpSpPr>
          <p:grpSpPr>
            <a:xfrm>
              <a:off x="4322784" y="3083346"/>
              <a:ext cx="335694" cy="1411288"/>
              <a:chOff x="4322784" y="3083346"/>
              <a:chExt cx="335694" cy="1411288"/>
            </a:xfrm>
          </p:grpSpPr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AB90F1C7-145F-4F2D-83A4-F3BBD5932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2784" y="3083346"/>
                <a:ext cx="332256" cy="332256"/>
              </a:xfrm>
              <a:prstGeom prst="rect">
                <a:avLst/>
              </a:prstGeom>
            </p:spPr>
          </p:pic>
          <p:pic>
            <p:nvPicPr>
              <p:cNvPr id="21" name="Picture 2" descr="Spy Secret Agent Flat Vector Concept Illustration - Immagini vettoriali  stock e altre immagini di Spia - iStock">
                <a:extLst>
                  <a:ext uri="{FF2B5EF4-FFF2-40B4-BE49-F238E27FC236}">
                    <a16:creationId xmlns:a16="http://schemas.microsoft.com/office/drawing/2014/main" id="{196A3CAA-4B96-4AC5-A955-8B3E7817D1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326222" y="4159485"/>
                <a:ext cx="332256" cy="332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474BD4C9-24E2-401A-BD63-A29095EE5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393414" y="4296762"/>
                <a:ext cx="197872" cy="197872"/>
              </a:xfrm>
              <a:prstGeom prst="rect">
                <a:avLst/>
              </a:prstGeom>
            </p:spPr>
          </p:pic>
        </p:grpSp>
        <p:pic>
          <p:nvPicPr>
            <p:cNvPr id="91" name="Picture 90" descr="Icon&#10;&#10;Description automatically generated">
              <a:extLst>
                <a:ext uri="{FF2B5EF4-FFF2-40B4-BE49-F238E27FC236}">
                  <a16:creationId xmlns:a16="http://schemas.microsoft.com/office/drawing/2014/main" id="{2F5681A4-D9F4-48B5-BAB5-C13659008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2496" y="3082477"/>
              <a:ext cx="332256" cy="332256"/>
            </a:xfrm>
            <a:prstGeom prst="rect">
              <a:avLst/>
            </a:prstGeom>
          </p:spPr>
        </p:pic>
        <p:pic>
          <p:nvPicPr>
            <p:cNvPr id="92" name="Picture 91" descr="Icon&#10;&#10;Description automatically generated">
              <a:extLst>
                <a:ext uri="{FF2B5EF4-FFF2-40B4-BE49-F238E27FC236}">
                  <a16:creationId xmlns:a16="http://schemas.microsoft.com/office/drawing/2014/main" id="{A18E8E66-63AE-47DD-90F0-DAB5CE3DA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985" y="3089326"/>
              <a:ext cx="332256" cy="332256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C502D31-BB5D-4906-808E-8DB551F1B1EE}"/>
              </a:ext>
            </a:extLst>
          </p:cNvPr>
          <p:cNvGrpSpPr/>
          <p:nvPr/>
        </p:nvGrpSpPr>
        <p:grpSpPr>
          <a:xfrm>
            <a:off x="6305924" y="3107302"/>
            <a:ext cx="2497891" cy="1409930"/>
            <a:chOff x="6123044" y="3107302"/>
            <a:chExt cx="2497891" cy="1409930"/>
          </a:xfrm>
        </p:grpSpPr>
        <p:pic>
          <p:nvPicPr>
            <p:cNvPr id="93" name="Picture 92" descr="Icon&#10;&#10;Description automatically generated">
              <a:extLst>
                <a:ext uri="{FF2B5EF4-FFF2-40B4-BE49-F238E27FC236}">
                  <a16:creationId xmlns:a16="http://schemas.microsoft.com/office/drawing/2014/main" id="{D3F54CD1-EF4F-4B91-A5DE-C9AEAEACF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668" y="4184976"/>
              <a:ext cx="332256" cy="332256"/>
            </a:xfrm>
            <a:prstGeom prst="rect">
              <a:avLst/>
            </a:prstGeom>
          </p:spPr>
        </p:pic>
        <p:pic>
          <p:nvPicPr>
            <p:cNvPr id="94" name="Picture 93" descr="Icon&#10;&#10;Description automatically generated">
              <a:extLst>
                <a:ext uri="{FF2B5EF4-FFF2-40B4-BE49-F238E27FC236}">
                  <a16:creationId xmlns:a16="http://schemas.microsoft.com/office/drawing/2014/main" id="{778C7E74-6CCD-4942-B1F7-D69F02429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3020" y="4183925"/>
              <a:ext cx="332256" cy="332256"/>
            </a:xfrm>
            <a:prstGeom prst="rect">
              <a:avLst/>
            </a:prstGeom>
          </p:spPr>
        </p:pic>
        <p:pic>
          <p:nvPicPr>
            <p:cNvPr id="96" name="Picture 95" descr="Icon&#10;&#10;Description automatically generated">
              <a:extLst>
                <a:ext uri="{FF2B5EF4-FFF2-40B4-BE49-F238E27FC236}">
                  <a16:creationId xmlns:a16="http://schemas.microsoft.com/office/drawing/2014/main" id="{0686F5A4-4757-42FB-B089-B8A17CCF0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044" y="3108251"/>
              <a:ext cx="332256" cy="332256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362AA39B-094A-4380-B86B-0BC400D19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8679" y="3107302"/>
              <a:ext cx="332256" cy="332256"/>
            </a:xfrm>
            <a:prstGeom prst="rect">
              <a:avLst/>
            </a:prstGeom>
          </p:spPr>
        </p:pic>
      </p:grpSp>
      <p:pic>
        <p:nvPicPr>
          <p:cNvPr id="101" name="Picture 100" descr="Icon&#10;&#10;Description automatically generated">
            <a:extLst>
              <a:ext uri="{FF2B5EF4-FFF2-40B4-BE49-F238E27FC236}">
                <a16:creationId xmlns:a16="http://schemas.microsoft.com/office/drawing/2014/main" id="{93A330B5-424B-40D6-9E19-BDEE1256AA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32" y="4180358"/>
            <a:ext cx="332256" cy="33225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23F3119-990B-466D-88BE-7288D1C0A747}"/>
              </a:ext>
            </a:extLst>
          </p:cNvPr>
          <p:cNvSpPr txBox="1"/>
          <p:nvPr/>
        </p:nvSpPr>
        <p:spPr>
          <a:xfrm>
            <a:off x="4488416" y="4935494"/>
            <a:ext cx="57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(1)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5C3C8A-1866-43A8-9C65-8D9B2125861F}"/>
              </a:ext>
            </a:extLst>
          </p:cNvPr>
          <p:cNvSpPr txBox="1"/>
          <p:nvPr/>
        </p:nvSpPr>
        <p:spPr>
          <a:xfrm>
            <a:off x="7311211" y="4945452"/>
            <a:ext cx="553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(2)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DA338B-8BAC-4DA0-B5A4-BBCF962379DE}"/>
              </a:ext>
            </a:extLst>
          </p:cNvPr>
          <p:cNvSpPr txBox="1"/>
          <p:nvPr/>
        </p:nvSpPr>
        <p:spPr>
          <a:xfrm>
            <a:off x="10190819" y="4955087"/>
            <a:ext cx="553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(3)</a:t>
            </a:r>
          </a:p>
        </p:txBody>
      </p:sp>
      <p:pic>
        <p:nvPicPr>
          <p:cNvPr id="46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BDF61C47-1C43-4DFB-99E6-0B625764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5705" y="308804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7A1B62A4-084C-4829-8DF2-2926BC9D50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36940" y="3236115"/>
            <a:ext cx="197872" cy="197872"/>
          </a:xfrm>
          <a:prstGeom prst="rect">
            <a:avLst/>
          </a:prstGeom>
        </p:spPr>
      </p:pic>
      <p:graphicFrame>
        <p:nvGraphicFramePr>
          <p:cNvPr id="39" name="Table 47">
            <a:extLst>
              <a:ext uri="{FF2B5EF4-FFF2-40B4-BE49-F238E27FC236}">
                <a16:creationId xmlns:a16="http://schemas.microsoft.com/office/drawing/2014/main" id="{2648F54A-C322-4146-B237-DEEB43041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83025"/>
              </p:ext>
            </p:extLst>
          </p:nvPr>
        </p:nvGraphicFramePr>
        <p:xfrm>
          <a:off x="1318437" y="5406967"/>
          <a:ext cx="10369076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042">
                  <a:extLst>
                    <a:ext uri="{9D8B030D-6E8A-4147-A177-3AD203B41FA5}">
                      <a16:colId xmlns:a16="http://schemas.microsoft.com/office/drawing/2014/main" val="597072039"/>
                    </a:ext>
                  </a:extLst>
                </a:gridCol>
                <a:gridCol w="2445488">
                  <a:extLst>
                    <a:ext uri="{9D8B030D-6E8A-4147-A177-3AD203B41FA5}">
                      <a16:colId xmlns:a16="http://schemas.microsoft.com/office/drawing/2014/main" val="167374582"/>
                    </a:ext>
                  </a:extLst>
                </a:gridCol>
                <a:gridCol w="3162277">
                  <a:extLst>
                    <a:ext uri="{9D8B030D-6E8A-4147-A177-3AD203B41FA5}">
                      <a16:colId xmlns:a16="http://schemas.microsoft.com/office/drawing/2014/main" val="3785242750"/>
                    </a:ext>
                  </a:extLst>
                </a:gridCol>
                <a:gridCol w="2592269">
                  <a:extLst>
                    <a:ext uri="{9D8B030D-6E8A-4147-A177-3AD203B41FA5}">
                      <a16:colId xmlns:a16="http://schemas.microsoft.com/office/drawing/2014/main" val="1595343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Agent pivots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70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Path pivots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0 (N)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1 (NE, NW)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0 (E, W)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1 (NW, SE)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036847"/>
                  </a:ext>
                </a:extLst>
              </a:tr>
            </a:tbl>
          </a:graphicData>
        </a:graphic>
      </p:graphicFrame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B3D9CD0-381E-5B44-82D6-F261BFA008F6}"/>
              </a:ext>
            </a:extLst>
          </p:cNvPr>
          <p:cNvCxnSpPr>
            <a:cxnSpLocks/>
            <a:endCxn id="92" idx="3"/>
          </p:cNvCxnSpPr>
          <p:nvPr/>
        </p:nvCxnSpPr>
        <p:spPr>
          <a:xfrm rot="16200000" flipV="1">
            <a:off x="3893100" y="3477476"/>
            <a:ext cx="887677" cy="44363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35B9737-686A-0C4E-845A-77DA7E3E295C}"/>
              </a:ext>
            </a:extLst>
          </p:cNvPr>
          <p:cNvCxnSpPr>
            <a:cxnSpLocks/>
            <a:endCxn id="91" idx="1"/>
          </p:cNvCxnSpPr>
          <p:nvPr/>
        </p:nvCxnSpPr>
        <p:spPr>
          <a:xfrm rot="5400000" flipH="1" flipV="1">
            <a:off x="4551488" y="3482704"/>
            <a:ext cx="907987" cy="4397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49688F-5F76-D544-941E-6C4C82A007F7}"/>
              </a:ext>
            </a:extLst>
          </p:cNvPr>
          <p:cNvCxnSpPr/>
          <p:nvPr/>
        </p:nvCxnSpPr>
        <p:spPr>
          <a:xfrm flipV="1">
            <a:off x="4670131" y="3414733"/>
            <a:ext cx="0" cy="744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A3E63392-67DA-A342-8168-6EAAFC7C1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9621" y="3106554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3DBBBE0C-81C3-FA47-A8DC-79541A3A2E8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55324" y="3248744"/>
            <a:ext cx="197872" cy="19787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D94AAB-691A-C74A-A026-6ABA17C792A2}"/>
              </a:ext>
            </a:extLst>
          </p:cNvPr>
          <p:cNvCxnSpPr>
            <a:endCxn id="96" idx="3"/>
          </p:cNvCxnSpPr>
          <p:nvPr/>
        </p:nvCxnSpPr>
        <p:spPr>
          <a:xfrm flipH="1">
            <a:off x="6638180" y="3272682"/>
            <a:ext cx="751441" cy="1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542965-A555-9D46-9E72-FFEBAF83B668}"/>
              </a:ext>
            </a:extLst>
          </p:cNvPr>
          <p:cNvCxnSpPr>
            <a:cxnSpLocks/>
            <a:stCxn id="54" idx="1"/>
            <a:endCxn id="97" idx="1"/>
          </p:cNvCxnSpPr>
          <p:nvPr/>
        </p:nvCxnSpPr>
        <p:spPr>
          <a:xfrm>
            <a:off x="7721877" y="3272682"/>
            <a:ext cx="749682" cy="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7185A76-A5A3-624B-9E45-0517EEAB6979}"/>
              </a:ext>
            </a:extLst>
          </p:cNvPr>
          <p:cNvCxnSpPr>
            <a:cxnSpLocks/>
            <a:endCxn id="93" idx="0"/>
          </p:cNvCxnSpPr>
          <p:nvPr/>
        </p:nvCxnSpPr>
        <p:spPr>
          <a:xfrm rot="5400000">
            <a:off x="6673628" y="3503729"/>
            <a:ext cx="837295" cy="525198"/>
          </a:xfrm>
          <a:prstGeom prst="bentConnector3">
            <a:avLst>
              <a:gd name="adj1" fmla="val 13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6675E33-3CD3-5D46-B1EE-1C26853A69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12714" y="3502800"/>
            <a:ext cx="797169" cy="521460"/>
          </a:xfrm>
          <a:prstGeom prst="bentConnector3">
            <a:avLst>
              <a:gd name="adj1" fmla="val -111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E7F335-01E7-F64C-9704-596C197ACF76}"/>
              </a:ext>
            </a:extLst>
          </p:cNvPr>
          <p:cNvCxnSpPr>
            <a:endCxn id="101" idx="0"/>
          </p:cNvCxnSpPr>
          <p:nvPr/>
        </p:nvCxnSpPr>
        <p:spPr>
          <a:xfrm>
            <a:off x="10426560" y="3429000"/>
            <a:ext cx="0" cy="751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EA0ACD-7B74-47D6-A1EF-526B5035E9B2}"/>
              </a:ext>
            </a:extLst>
          </p:cNvPr>
          <p:cNvSpPr/>
          <p:nvPr/>
        </p:nvSpPr>
        <p:spPr>
          <a:xfrm>
            <a:off x="131729" y="2114556"/>
            <a:ext cx="11928542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D9BD4-1B1C-488B-952B-138BF9A6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0" dirty="0">
                <a:effectLst/>
                <a:latin typeface="Consolas" panose="020B0609020204030204" pitchFamily="49" charset="0"/>
              </a:rPr>
              <a:t>Obstacles in the Manhattan path (MANHATTAN_OBSTACLE) </a:t>
            </a:r>
          </a:p>
        </p:txBody>
      </p:sp>
      <p:graphicFrame>
        <p:nvGraphicFramePr>
          <p:cNvPr id="4" name="Table 24">
            <a:extLst>
              <a:ext uri="{FF2B5EF4-FFF2-40B4-BE49-F238E27FC236}">
                <a16:creationId xmlns:a16="http://schemas.microsoft.com/office/drawing/2014/main" id="{740624C7-B855-45B6-8C45-B7EFF1C92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1449"/>
              </p:ext>
            </p:extLst>
          </p:nvPr>
        </p:nvGraphicFramePr>
        <p:xfrm>
          <a:off x="4145315" y="2521891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1090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graphicFrame>
        <p:nvGraphicFramePr>
          <p:cNvPr id="21" name="Table 24">
            <a:extLst>
              <a:ext uri="{FF2B5EF4-FFF2-40B4-BE49-F238E27FC236}">
                <a16:creationId xmlns:a16="http://schemas.microsoft.com/office/drawing/2014/main" id="{9B58FE9A-F493-432C-8A10-2E40A718D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4886"/>
              </p:ext>
            </p:extLst>
          </p:nvPr>
        </p:nvGraphicFramePr>
        <p:xfrm>
          <a:off x="7766755" y="2542879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1090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3DA6E42-9B49-4C3D-8D1F-8A12FA45D211}"/>
              </a:ext>
            </a:extLst>
          </p:cNvPr>
          <p:cNvGrpSpPr/>
          <p:nvPr/>
        </p:nvGrpSpPr>
        <p:grpSpPr>
          <a:xfrm>
            <a:off x="7980261" y="3255551"/>
            <a:ext cx="2424831" cy="2902457"/>
            <a:chOff x="3910875" y="2862008"/>
            <a:chExt cx="2424831" cy="2902457"/>
          </a:xfrm>
        </p:grpSpPr>
        <p:pic>
          <p:nvPicPr>
            <p:cNvPr id="22" name="Picture 44" descr="🕳️ Hole Emoji - What Emoji 🧐">
              <a:extLst>
                <a:ext uri="{FF2B5EF4-FFF2-40B4-BE49-F238E27FC236}">
                  <a16:creationId xmlns:a16="http://schemas.microsoft.com/office/drawing/2014/main" id="{34FBBE01-61BB-4333-B5AF-18BC29C21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35" y="2862008"/>
              <a:ext cx="332256" cy="33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4" descr="🕳️ Hole Emoji - What Emoji 🧐">
              <a:extLst>
                <a:ext uri="{FF2B5EF4-FFF2-40B4-BE49-F238E27FC236}">
                  <a16:creationId xmlns:a16="http://schemas.microsoft.com/office/drawing/2014/main" id="{92FE6FF8-A258-421B-A66C-61B8C9A0F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35" y="3963472"/>
              <a:ext cx="332256" cy="33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CA2149-D670-47B2-822D-502C25D5B1C5}"/>
                </a:ext>
              </a:extLst>
            </p:cNvPr>
            <p:cNvSpPr txBox="1"/>
            <p:nvPr/>
          </p:nvSpPr>
          <p:spPr>
            <a:xfrm>
              <a:off x="3910875" y="5179690"/>
              <a:ext cx="242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Additional actions: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1 pivot</a:t>
              </a:r>
            </a:p>
          </p:txBody>
        </p:sp>
        <p:pic>
          <p:nvPicPr>
            <p:cNvPr id="29" name="Picture 28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94F7220-620C-474E-A6E7-968B29BDA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6240" y="4313791"/>
              <a:ext cx="332256" cy="351284"/>
            </a:xfrm>
            <a:prstGeom prst="rect">
              <a:avLst/>
            </a:prstGeom>
          </p:spPr>
        </p:pic>
        <p:pic>
          <p:nvPicPr>
            <p:cNvPr id="1026" name="Picture 2" descr="Spy Secret Agent Flat Vector Concept Illustration - Immagini vettoriali  stock e altre immagini di Spia - iStock">
              <a:extLst>
                <a:ext uri="{FF2B5EF4-FFF2-40B4-BE49-F238E27FC236}">
                  <a16:creationId xmlns:a16="http://schemas.microsoft.com/office/drawing/2014/main" id="{57C5094C-613F-4F6A-AB13-9A7A6D9BF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62004" y="3953971"/>
              <a:ext cx="332256" cy="33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F82B8DD-8A62-457F-8A76-B4012DEF0189}"/>
              </a:ext>
            </a:extLst>
          </p:cNvPr>
          <p:cNvGrpSpPr/>
          <p:nvPr/>
        </p:nvGrpSpPr>
        <p:grpSpPr>
          <a:xfrm>
            <a:off x="4190156" y="2888278"/>
            <a:ext cx="2480646" cy="3513900"/>
            <a:chOff x="656268" y="2538538"/>
            <a:chExt cx="2480646" cy="3513900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B7AA0809-C33E-41EB-9AD6-C8E4EAC69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512" y="2538538"/>
              <a:ext cx="332256" cy="332256"/>
            </a:xfrm>
            <a:prstGeom prst="rect">
              <a:avLst/>
            </a:prstGeom>
          </p:spPr>
        </p:pic>
        <p:pic>
          <p:nvPicPr>
            <p:cNvPr id="8" name="Picture 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712D13D0-A43F-4241-B6AC-48C981414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658" y="4300940"/>
              <a:ext cx="332256" cy="351284"/>
            </a:xfrm>
            <a:prstGeom prst="rect">
              <a:avLst/>
            </a:prstGeom>
          </p:spPr>
        </p:pic>
        <p:pic>
          <p:nvPicPr>
            <p:cNvPr id="11" name="Picture 44" descr="🕳️ Hole Emoji - What Emoji 🧐">
              <a:extLst>
                <a:ext uri="{FF2B5EF4-FFF2-40B4-BE49-F238E27FC236}">
                  <a16:creationId xmlns:a16="http://schemas.microsoft.com/office/drawing/2014/main" id="{2B7F81D9-1833-415B-AC83-A015D461F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786" y="3243208"/>
              <a:ext cx="332256" cy="33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C5C694-9470-4E44-8773-3E5B88B519AA}"/>
                </a:ext>
              </a:extLst>
            </p:cNvPr>
            <p:cNvSpPr txBox="1"/>
            <p:nvPr/>
          </p:nvSpPr>
          <p:spPr>
            <a:xfrm>
              <a:off x="656268" y="5221441"/>
              <a:ext cx="24248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Additional actions: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3 pivots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2 moves</a:t>
              </a:r>
            </a:p>
          </p:txBody>
        </p:sp>
        <p:pic>
          <p:nvPicPr>
            <p:cNvPr id="15" name="Picture 2" descr="Spy Secret Agent Flat Vector Concept Illustration - Immagini vettoriali  stock e altre immagini di Spia - iStock">
              <a:extLst>
                <a:ext uri="{FF2B5EF4-FFF2-40B4-BE49-F238E27FC236}">
                  <a16:creationId xmlns:a16="http://schemas.microsoft.com/office/drawing/2014/main" id="{A2BB265B-398E-426A-B061-F0258900E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02556" y="3986573"/>
              <a:ext cx="332256" cy="33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Obstacle Images, Stock Photos &amp; Vectors | Shutterstock">
            <a:extLst>
              <a:ext uri="{FF2B5EF4-FFF2-40B4-BE49-F238E27FC236}">
                <a16:creationId xmlns:a16="http://schemas.microsoft.com/office/drawing/2014/main" id="{86A8B801-54EF-4787-A12E-B6F4AB1E2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5" r="18453" b="7705"/>
          <a:stretch/>
        </p:blipFill>
        <p:spPr bwMode="auto">
          <a:xfrm>
            <a:off x="523876" y="2474266"/>
            <a:ext cx="2520000" cy="25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D17E09-A225-4A0D-92C6-80EA99DDA2C3}"/>
              </a:ext>
            </a:extLst>
          </p:cNvPr>
          <p:cNvSpPr txBox="1"/>
          <p:nvPr/>
        </p:nvSpPr>
        <p:spPr>
          <a:xfrm>
            <a:off x="5196704" y="512187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E7C20-8A51-4EF7-9342-906BD9DC2BB3}"/>
              </a:ext>
            </a:extLst>
          </p:cNvPr>
          <p:cNvSpPr txBox="1"/>
          <p:nvPr/>
        </p:nvSpPr>
        <p:spPr>
          <a:xfrm>
            <a:off x="8944565" y="512187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(2)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CC6661B1-7C33-4F82-9CC1-B27A51BC59EF}"/>
              </a:ext>
            </a:extLst>
          </p:cNvPr>
          <p:cNvSpPr/>
          <p:nvPr/>
        </p:nvSpPr>
        <p:spPr>
          <a:xfrm>
            <a:off x="5285999" y="4045424"/>
            <a:ext cx="249606" cy="210910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C7A1C6BC-FA12-4699-B3E6-EC2D5FBDD1D8}"/>
              </a:ext>
            </a:extLst>
          </p:cNvPr>
          <p:cNvSpPr/>
          <p:nvPr/>
        </p:nvSpPr>
        <p:spPr>
          <a:xfrm rot="5400000" flipH="1">
            <a:off x="5647547" y="4027197"/>
            <a:ext cx="249606" cy="210910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B120AB3D-E3DB-4DE6-995A-06D17FEBB7D1}"/>
              </a:ext>
            </a:extLst>
          </p:cNvPr>
          <p:cNvSpPr/>
          <p:nvPr/>
        </p:nvSpPr>
        <p:spPr>
          <a:xfrm rot="10800000" flipV="1">
            <a:off x="5646728" y="2967646"/>
            <a:ext cx="249606" cy="210910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E8DC567D-5AC1-480E-93F3-241F3A04CAD0}"/>
              </a:ext>
            </a:extLst>
          </p:cNvPr>
          <p:cNvSpPr/>
          <p:nvPr/>
        </p:nvSpPr>
        <p:spPr>
          <a:xfrm rot="5400000" flipH="1">
            <a:off x="9614913" y="3679204"/>
            <a:ext cx="249606" cy="210910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188A9BA6-172C-463E-855C-DA02E36DDA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51" y="3279567"/>
            <a:ext cx="332256" cy="3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9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EA0ACD-7B74-47D6-A1EF-526B5035E9B2}"/>
              </a:ext>
            </a:extLst>
          </p:cNvPr>
          <p:cNvSpPr/>
          <p:nvPr/>
        </p:nvSpPr>
        <p:spPr>
          <a:xfrm>
            <a:off x="118678" y="2114556"/>
            <a:ext cx="11928542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D9BD4-1B1C-488B-952B-138BF9A6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7" y="548640"/>
            <a:ext cx="10694141" cy="1179576"/>
          </a:xfrm>
        </p:spPr>
        <p:txBody>
          <a:bodyPr>
            <a:normAutofit/>
          </a:bodyPr>
          <a:lstStyle/>
          <a:p>
            <a:r>
              <a:rPr lang="en-GB" sz="2400" b="0" dirty="0">
                <a:effectLst/>
                <a:latin typeface="Consolas" panose="020B0609020204030204" pitchFamily="49" charset="0"/>
              </a:rPr>
              <a:t>Iterative shifting of the Manhattan path</a:t>
            </a:r>
            <a:br>
              <a:rPr lang="en-GB" sz="2400" b="0" dirty="0">
                <a:effectLst/>
                <a:latin typeface="Consolas" panose="020B0609020204030204" pitchFamily="49" charset="0"/>
              </a:rPr>
            </a:br>
            <a:r>
              <a:rPr lang="en-GB" sz="2400" b="0" dirty="0">
                <a:effectLst/>
                <a:latin typeface="Consolas" panose="020B0609020204030204" pitchFamily="49" charset="0"/>
              </a:rPr>
              <a:t>(MANHATTAN_ITERATIVE_SHIFT)</a:t>
            </a:r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56510399-EE16-4E77-89EF-8AE386019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48781"/>
              </p:ext>
            </p:extLst>
          </p:nvPr>
        </p:nvGraphicFramePr>
        <p:xfrm>
          <a:off x="1244882" y="2938949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1090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F23C04C-C5F4-48E3-869A-9716776B2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54" y="3322720"/>
            <a:ext cx="332256" cy="332256"/>
          </a:xfrm>
          <a:prstGeom prst="rect">
            <a:avLst/>
          </a:prstGeom>
        </p:spPr>
      </p:pic>
      <p:pic>
        <p:nvPicPr>
          <p:cNvPr id="10" name="Picture 44" descr="🕳️ Hole Emoji - What Emoji 🧐">
            <a:extLst>
              <a:ext uri="{FF2B5EF4-FFF2-40B4-BE49-F238E27FC236}">
                <a16:creationId xmlns:a16="http://schemas.microsoft.com/office/drawing/2014/main" id="{9D050F7B-2B1C-44C1-80F6-F7E92FE54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754" y="4032821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2CCB968B-14B4-4080-901A-031E2B6CA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8754" y="4758600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4" descr="🕳️ Hole Emoji - What Emoji 🧐">
            <a:extLst>
              <a:ext uri="{FF2B5EF4-FFF2-40B4-BE49-F238E27FC236}">
                <a16:creationId xmlns:a16="http://schemas.microsoft.com/office/drawing/2014/main" id="{5579E000-3D4C-8746-91F6-99738559D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014" y="4032821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4" descr="🕳️ Hole Emoji - What Emoji 🧐">
            <a:extLst>
              <a:ext uri="{FF2B5EF4-FFF2-40B4-BE49-F238E27FC236}">
                <a16:creationId xmlns:a16="http://schemas.microsoft.com/office/drawing/2014/main" id="{05C40938-A6F3-7E43-900F-E96CA623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05" y="4032821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4" descr="🕳️ Hole Emoji - What Emoji 🧐">
            <a:extLst>
              <a:ext uri="{FF2B5EF4-FFF2-40B4-BE49-F238E27FC236}">
                <a16:creationId xmlns:a16="http://schemas.microsoft.com/office/drawing/2014/main" id="{D429B6C2-6605-2F4C-B8CD-3CDAB4733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32" y="4032821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84E8C0-AB8A-264C-B420-1E11754EA9B7}"/>
              </a:ext>
            </a:extLst>
          </p:cNvPr>
          <p:cNvCxnSpPr>
            <a:endCxn id="9" idx="2"/>
          </p:cNvCxnSpPr>
          <p:nvPr/>
        </p:nvCxnSpPr>
        <p:spPr>
          <a:xfrm flipV="1">
            <a:off x="2504882" y="3654976"/>
            <a:ext cx="0" cy="110362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99D4051-5F3D-1F41-A493-37D010B48591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 flipH="1" flipV="1">
            <a:off x="1953070" y="4206788"/>
            <a:ext cx="1435880" cy="12700"/>
          </a:xfrm>
          <a:prstGeom prst="bentConnector4">
            <a:avLst>
              <a:gd name="adj1" fmla="val 221"/>
              <a:gd name="adj2" fmla="val 1553165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5F3B0E2-6F74-754B-BDA2-29B56B3ED2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49894" y="4216314"/>
            <a:ext cx="1448582" cy="6350"/>
          </a:xfrm>
          <a:prstGeom prst="bentConnector4">
            <a:avLst>
              <a:gd name="adj1" fmla="val 1116"/>
              <a:gd name="adj2" fmla="val 8829622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49AE59E0-2495-AE49-BD1E-C40D2FBDD6FD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rot="10800000">
            <a:off x="2338754" y="3488848"/>
            <a:ext cx="12700" cy="1435880"/>
          </a:xfrm>
          <a:prstGeom prst="bentConnector3">
            <a:avLst>
              <a:gd name="adj1" fmla="val 1654843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8F505B2-A2D1-C047-81A9-C6A04F6DB0BC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rot="10800000">
            <a:off x="2338754" y="3488848"/>
            <a:ext cx="12700" cy="1435880"/>
          </a:xfrm>
          <a:prstGeom prst="bentConnector3">
            <a:avLst>
              <a:gd name="adj1" fmla="val 450000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AF6BEC8-7780-0743-93AE-034AD4A522B7}"/>
              </a:ext>
            </a:extLst>
          </p:cNvPr>
          <p:cNvSpPr txBox="1"/>
          <p:nvPr/>
        </p:nvSpPr>
        <p:spPr>
          <a:xfrm>
            <a:off x="4516727" y="3013501"/>
            <a:ext cx="6770866" cy="152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Starting path is straight: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Shift on the directions adjacent to the original travel direction</a:t>
            </a:r>
            <a:br>
              <a:rPr lang="en-GB" sz="1600" dirty="0"/>
            </a:br>
            <a:r>
              <a:rPr lang="en-GB" sz="1600" dirty="0"/>
              <a:t>(Traveling dir. Is </a:t>
            </a:r>
            <a:r>
              <a:rPr lang="en-GB" sz="1600" b="1" dirty="0"/>
              <a:t>N</a:t>
            </a:r>
            <a:r>
              <a:rPr lang="en-GB" sz="1600" dirty="0"/>
              <a:t>, path is shifted towards </a:t>
            </a:r>
            <a:r>
              <a:rPr lang="en-GB" sz="1600" b="1" dirty="0"/>
              <a:t>E </a:t>
            </a:r>
            <a:r>
              <a:rPr lang="en-GB" sz="1600" dirty="0"/>
              <a:t>and </a:t>
            </a:r>
            <a:r>
              <a:rPr lang="en-GB" sz="1600" b="1" dirty="0"/>
              <a:t>W</a:t>
            </a:r>
            <a:r>
              <a:rPr lang="en-GB" sz="1600" dirty="0"/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+2 </a:t>
            </a:r>
            <a:r>
              <a:rPr lang="en-GB" sz="1600" dirty="0"/>
              <a:t>extra moves per lateral shift until a free alternative is found</a:t>
            </a:r>
          </a:p>
        </p:txBody>
      </p:sp>
    </p:spTree>
    <p:extLst>
      <p:ext uri="{BB962C8B-B14F-4D97-AF65-F5344CB8AC3E}">
        <p14:creationId xmlns:p14="http://schemas.microsoft.com/office/powerpoint/2010/main" val="10561378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2"/>
      </a:lt2>
      <a:accent1>
        <a:srgbClr val="C34D6F"/>
      </a:accent1>
      <a:accent2>
        <a:srgbClr val="B13B8E"/>
      </a:accent2>
      <a:accent3>
        <a:srgbClr val="B54DC3"/>
      </a:accent3>
      <a:accent4>
        <a:srgbClr val="723BB1"/>
      </a:accent4>
      <a:accent5>
        <a:srgbClr val="524DC3"/>
      </a:accent5>
      <a:accent6>
        <a:srgbClr val="3B67B1"/>
      </a:accent6>
      <a:hlink>
        <a:srgbClr val="7058C7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672</Words>
  <Application>Microsoft Macintosh PowerPoint</Application>
  <PresentationFormat>Widescreen</PresentationFormat>
  <Paragraphs>136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Neue Haas Grotesk Text Pro</vt:lpstr>
      <vt:lpstr>AccentBoxVTI</vt:lpstr>
      <vt:lpstr>Artificial Intelligence Assignment 2  Msc. in Computational Data Science A.Y. 2021/2022, Summer Semester</vt:lpstr>
      <vt:lpstr>Wumpus offline</vt:lpstr>
      <vt:lpstr>Wumpus offline</vt:lpstr>
      <vt:lpstr>Heuristics and the goal state</vt:lpstr>
      <vt:lpstr>Heuristics – Fixed costs</vt:lpstr>
      <vt:lpstr>Manhattan distance (MANHATTAN_SIMPLE)</vt:lpstr>
      <vt:lpstr>Pivots for the Manhattan path (MANHATTAN_PIVOTS)</vt:lpstr>
      <vt:lpstr>Obstacles in the Manhattan path (MANHATTAN_OBSTACLE) </vt:lpstr>
      <vt:lpstr>Iterative shifting of the Manhattan path (MANHATTAN_ITERATIVE_SHIFT)</vt:lpstr>
      <vt:lpstr>Iterative shifting of the Manhattan path (MANHATTAN_ITERATIVE_SHIFT)</vt:lpstr>
      <vt:lpstr>Iterative shifting of the Manhattan path (MANHATTAN_ITERATIVE_SHIFT)</vt:lpstr>
      <vt:lpstr>Flood filling from start and gold locations (FLOOD_FILL)</vt:lpstr>
      <vt:lpstr>Flood filling from agent and gold locations (FLOOD_FILL)</vt:lpstr>
      <vt:lpstr>Pruning nodes based on start-gold area (AREA_PRUNING)</vt:lpstr>
      <vt:lpstr>Wumpus offline</vt:lpstr>
      <vt:lpstr>Worlds</vt:lpstr>
      <vt:lpstr>Wumpus offline</vt:lpstr>
      <vt:lpstr>Results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Fanti Coelho Lima Rachel (Student Com20)</dc:creator>
  <cp:lastModifiedBy>Ceol Samuele (Student Com21)</cp:lastModifiedBy>
  <cp:revision>93</cp:revision>
  <dcterms:created xsi:type="dcterms:W3CDTF">2022-04-01T08:24:19Z</dcterms:created>
  <dcterms:modified xsi:type="dcterms:W3CDTF">2022-04-08T06:36:52Z</dcterms:modified>
</cp:coreProperties>
</file>