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69"/>
  </p:notesMasterIdLst>
  <p:sldIdLst>
    <p:sldId id="256" r:id="rId2"/>
    <p:sldId id="394" r:id="rId3"/>
    <p:sldId id="393" r:id="rId4"/>
    <p:sldId id="395" r:id="rId5"/>
    <p:sldId id="396" r:id="rId6"/>
    <p:sldId id="397" r:id="rId7"/>
    <p:sldId id="398" r:id="rId8"/>
    <p:sldId id="299" r:id="rId9"/>
    <p:sldId id="314" r:id="rId10"/>
    <p:sldId id="388" r:id="rId11"/>
    <p:sldId id="303" r:id="rId12"/>
    <p:sldId id="387" r:id="rId13"/>
    <p:sldId id="370" r:id="rId14"/>
    <p:sldId id="372" r:id="rId15"/>
    <p:sldId id="373" r:id="rId16"/>
    <p:sldId id="374" r:id="rId17"/>
    <p:sldId id="315" r:id="rId18"/>
    <p:sldId id="366" r:id="rId19"/>
    <p:sldId id="375" r:id="rId20"/>
    <p:sldId id="376" r:id="rId21"/>
    <p:sldId id="377" r:id="rId22"/>
    <p:sldId id="378" r:id="rId23"/>
    <p:sldId id="318" r:id="rId24"/>
    <p:sldId id="368" r:id="rId25"/>
    <p:sldId id="379" r:id="rId26"/>
    <p:sldId id="380" r:id="rId27"/>
    <p:sldId id="381" r:id="rId28"/>
    <p:sldId id="382" r:id="rId29"/>
    <p:sldId id="383" r:id="rId30"/>
    <p:sldId id="384" r:id="rId31"/>
    <p:sldId id="325" r:id="rId32"/>
    <p:sldId id="359" r:id="rId33"/>
    <p:sldId id="360" r:id="rId34"/>
    <p:sldId id="324" r:id="rId35"/>
    <p:sldId id="326" r:id="rId36"/>
    <p:sldId id="327" r:id="rId37"/>
    <p:sldId id="328" r:id="rId38"/>
    <p:sldId id="389" r:id="rId39"/>
    <p:sldId id="386" r:id="rId40"/>
    <p:sldId id="329" r:id="rId41"/>
    <p:sldId id="330" r:id="rId42"/>
    <p:sldId id="331" r:id="rId43"/>
    <p:sldId id="332" r:id="rId44"/>
    <p:sldId id="333" r:id="rId45"/>
    <p:sldId id="334" r:id="rId46"/>
    <p:sldId id="390" r:id="rId47"/>
    <p:sldId id="385" r:id="rId48"/>
    <p:sldId id="335" r:id="rId49"/>
    <p:sldId id="337" r:id="rId50"/>
    <p:sldId id="338" r:id="rId51"/>
    <p:sldId id="391" r:id="rId52"/>
    <p:sldId id="371" r:id="rId53"/>
    <p:sldId id="339" r:id="rId54"/>
    <p:sldId id="358" r:id="rId55"/>
    <p:sldId id="355" r:id="rId56"/>
    <p:sldId id="357" r:id="rId57"/>
    <p:sldId id="340" r:id="rId58"/>
    <p:sldId id="342" r:id="rId59"/>
    <p:sldId id="361" r:id="rId60"/>
    <p:sldId id="362" r:id="rId61"/>
    <p:sldId id="363" r:id="rId62"/>
    <p:sldId id="364" r:id="rId63"/>
    <p:sldId id="365" r:id="rId64"/>
    <p:sldId id="348" r:id="rId65"/>
    <p:sldId id="350" r:id="rId66"/>
    <p:sldId id="392" r:id="rId67"/>
    <p:sldId id="29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C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5097" autoAdjust="0"/>
  </p:normalViewPr>
  <p:slideViewPr>
    <p:cSldViewPr snapToGrid="0">
      <p:cViewPr varScale="1">
        <p:scale>
          <a:sx n="116" d="100"/>
          <a:sy n="116" d="100"/>
        </p:scale>
        <p:origin x="440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3F44D-CDC6-4D1C-ADC3-79B4E4D0C427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DCF07-9B5D-40FD-B45C-E46F80E53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0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7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10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46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0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29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70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27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130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7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44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09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8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88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25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14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48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62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191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300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2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76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675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16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82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62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424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0507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292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8397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331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319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86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529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334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9366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094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538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7701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526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101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20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7320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144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369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7229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396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7862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7494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07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890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365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2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053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812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688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498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19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351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861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01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3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1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CF07-9B5D-40FD-B45C-E46F80E530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59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59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jpeg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jpe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jpeg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e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6.svg"/><Relationship Id="rId9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6.svg"/><Relationship Id="rId9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6.sv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microsoft.com/office/2007/relationships/hdphoto" Target="../media/hdphoto2.wdp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microsoft.com/office/2007/relationships/hdphoto" Target="../media/hdphoto2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8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4" name="Rectangle 8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9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rendering of a robotic arm with fingers half-curled and the index finger pointing out">
            <a:extLst>
              <a:ext uri="{FF2B5EF4-FFF2-40B4-BE49-F238E27FC236}">
                <a16:creationId xmlns:a16="http://schemas.microsoft.com/office/drawing/2014/main" id="{0493AC2F-DABA-6F95-E2D3-632266EBB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9A128-74C4-41F1-B0EC-C74BD9169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dirty="0"/>
              <a:t>Artificial Intelligence</a:t>
            </a:r>
            <a:br>
              <a:rPr lang="en-US" sz="5000" dirty="0"/>
            </a:br>
            <a:r>
              <a:rPr lang="en-US" sz="2500" dirty="0"/>
              <a:t>Wumpus Online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 err="1"/>
              <a:t>Msc</a:t>
            </a:r>
            <a:r>
              <a:rPr lang="en-US" sz="2500" dirty="0"/>
              <a:t>. in Computational Data Science</a:t>
            </a:r>
            <a:br>
              <a:rPr lang="en-US" sz="2500" dirty="0"/>
            </a:br>
            <a:r>
              <a:rPr lang="en-US" sz="2500" dirty="0"/>
              <a:t>A.Y. 2021/2022, Summer Semester</a:t>
            </a:r>
          </a:p>
        </p:txBody>
      </p:sp>
      <p:sp>
        <p:nvSpPr>
          <p:cNvPr id="117" name="Rectangle 9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9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8D7FC-ED93-4DE0-BDF7-676893FC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effectLst/>
              </a:rPr>
              <a:t>Blue Team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dirty="0" err="1">
                <a:effectLst/>
              </a:rPr>
              <a:t>Ceol</a:t>
            </a:r>
            <a:r>
              <a:rPr lang="en-US" sz="2000" b="0" dirty="0">
                <a:effectLst/>
              </a:rPr>
              <a:t> </a:t>
            </a:r>
            <a:r>
              <a:rPr lang="en-US" sz="2000" b="0" dirty="0" err="1">
                <a:effectLst/>
              </a:rPr>
              <a:t>Samuele</a:t>
            </a:r>
            <a:endParaRPr lang="en-US" sz="2000" b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Fanti Coelho Lima Rachel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dirty="0" err="1">
                <a:effectLst/>
              </a:rPr>
              <a:t>Hooshyar</a:t>
            </a:r>
            <a:r>
              <a:rPr lang="en-US" sz="2000" b="0" dirty="0">
                <a:effectLst/>
              </a:rPr>
              <a:t> </a:t>
            </a:r>
            <a:r>
              <a:rPr lang="en-US" sz="2000" b="0" dirty="0" err="1">
                <a:effectLst/>
              </a:rPr>
              <a:t>Hosna</a:t>
            </a:r>
            <a:endParaRPr lang="en-US" sz="2000" b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99FBB5-B3A3-F54B-A4BC-0BBAD05D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862" y="4486748"/>
            <a:ext cx="2297338" cy="22973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8954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E005978D-7247-4DD2-9EDD-4E37AD15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03604" y="519028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indy with solid fill">
            <a:extLst>
              <a:ext uri="{FF2B5EF4-FFF2-40B4-BE49-F238E27FC236}">
                <a16:creationId xmlns:a16="http://schemas.microsoft.com/office/drawing/2014/main" id="{48A87249-5B6D-4BE2-AD31-9D91B73DF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3D5B46-A5E6-2E9F-3982-49371A9AA925}"/>
              </a:ext>
            </a:extLst>
          </p:cNvPr>
          <p:cNvSpPr txBox="1"/>
          <p:nvPr/>
        </p:nvSpPr>
        <p:spPr>
          <a:xfrm>
            <a:off x="1276352" y="2487048"/>
            <a:ext cx="5006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breeze location is found</a:t>
            </a:r>
          </a:p>
          <a:p>
            <a:endParaRPr lang="en-GB" dirty="0"/>
          </a:p>
          <a:p>
            <a:r>
              <a:rPr lang="en-GB" dirty="0"/>
              <a:t>SMT module is called to update the pit locations</a:t>
            </a:r>
          </a:p>
          <a:p>
            <a:endParaRPr lang="en-GB" dirty="0"/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87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65782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E005978D-7247-4DD2-9EDD-4E37AD15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03604" y="519028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indy with solid fill">
            <a:extLst>
              <a:ext uri="{FF2B5EF4-FFF2-40B4-BE49-F238E27FC236}">
                <a16:creationId xmlns:a16="http://schemas.microsoft.com/office/drawing/2014/main" id="{48A87249-5B6D-4BE2-AD31-9D91B73DF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3D5B46-A5E6-2E9F-3982-49371A9AA925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(2, 2)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[Breeze]</a:t>
            </a:r>
          </a:p>
          <a:p>
            <a:endParaRPr lang="en-GB" dirty="0"/>
          </a:p>
          <a:p>
            <a:r>
              <a:rPr lang="en-GB" dirty="0"/>
              <a:t>Free = [(0,0)]</a:t>
            </a:r>
          </a:p>
          <a:p>
            <a:r>
              <a:rPr lang="en-GB" dirty="0"/>
              <a:t>Pending = [(1,0)]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[(1,1), 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48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E005978D-7247-4DD2-9EDD-4E37AD15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03604" y="519028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indy with solid fill">
            <a:extLst>
              <a:ext uri="{FF2B5EF4-FFF2-40B4-BE49-F238E27FC236}">
                <a16:creationId xmlns:a16="http://schemas.microsoft.com/office/drawing/2014/main" id="{48A87249-5B6D-4BE2-AD31-9D91B73DF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3D5B46-A5E6-2E9F-3982-49371A9AA925}"/>
              </a:ext>
            </a:extLst>
          </p:cNvPr>
          <p:cNvSpPr txBox="1"/>
          <p:nvPr/>
        </p:nvSpPr>
        <p:spPr>
          <a:xfrm>
            <a:off x="1276352" y="2487048"/>
            <a:ext cx="5006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adjacent locations to explore</a:t>
            </a:r>
          </a:p>
          <a:p>
            <a:endParaRPr lang="en-GB" dirty="0"/>
          </a:p>
          <a:p>
            <a:r>
              <a:rPr lang="en-GB" dirty="0"/>
              <a:t>A-Star module is called to reach closest pending location</a:t>
            </a:r>
          </a:p>
          <a:p>
            <a:endParaRPr lang="en-GB" dirty="0"/>
          </a:p>
          <a:p>
            <a:r>
              <a:rPr lang="en-GB" dirty="0"/>
              <a:t>Path: [LEFT, LEFT, MOVE, RIGHT, MOVE]</a:t>
            </a:r>
          </a:p>
        </p:txBody>
      </p:sp>
    </p:spTree>
    <p:extLst>
      <p:ext uri="{BB962C8B-B14F-4D97-AF65-F5344CB8AC3E}">
        <p14:creationId xmlns:p14="http://schemas.microsoft.com/office/powerpoint/2010/main" val="325745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98181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E005978D-7247-4DD2-9EDD-4E37AD15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014621" y="5179264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indy with solid fill">
            <a:extLst>
              <a:ext uri="{FF2B5EF4-FFF2-40B4-BE49-F238E27FC236}">
                <a16:creationId xmlns:a16="http://schemas.microsoft.com/office/drawing/2014/main" id="{48A87249-5B6D-4BE2-AD31-9D91B73DF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657DF4-9CF1-1CD7-89FF-06783D82A91B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(2, 2)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[Breeze]</a:t>
            </a:r>
          </a:p>
          <a:p>
            <a:endParaRPr lang="en-GB" dirty="0"/>
          </a:p>
          <a:p>
            <a:r>
              <a:rPr lang="en-GB" dirty="0"/>
              <a:t>Free = [(0,0)]</a:t>
            </a:r>
          </a:p>
          <a:p>
            <a:r>
              <a:rPr lang="en-GB" dirty="0"/>
              <a:t>Pending = [(1,0)]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[(1,1), 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73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E005978D-7247-4DD2-9EDD-4E37AD15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7014621" y="5179264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indy with solid fill">
            <a:extLst>
              <a:ext uri="{FF2B5EF4-FFF2-40B4-BE49-F238E27FC236}">
                <a16:creationId xmlns:a16="http://schemas.microsoft.com/office/drawing/2014/main" id="{48A87249-5B6D-4BE2-AD31-9D91B73DF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7E2AA2-2BA6-A4C8-4BC7-CA066A622934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(2, 2)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[Breeze]</a:t>
            </a:r>
          </a:p>
          <a:p>
            <a:endParaRPr lang="en-GB" dirty="0"/>
          </a:p>
          <a:p>
            <a:r>
              <a:rPr lang="en-GB" dirty="0"/>
              <a:t>Free = [(0,0)]</a:t>
            </a:r>
          </a:p>
          <a:p>
            <a:r>
              <a:rPr lang="en-GB" dirty="0"/>
              <a:t>Pending = [(1,0)]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[(1,1), 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83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0" name="Graphic 9" descr="Windy with solid fill">
            <a:extLst>
              <a:ext uri="{FF2B5EF4-FFF2-40B4-BE49-F238E27FC236}">
                <a16:creationId xmlns:a16="http://schemas.microsoft.com/office/drawing/2014/main" id="{48A87249-5B6D-4BE2-AD31-9D91B73DF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1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AF36D8E4-D1FA-E867-9A9B-C288CC14C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15034" y="56684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56A297-6F87-3C3D-975F-E33D91DC6A05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(2, 2)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[(0,0)]</a:t>
            </a:r>
          </a:p>
          <a:p>
            <a:r>
              <a:rPr lang="en-GB" dirty="0"/>
              <a:t>Pending = [(1,0)]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[(1,1), 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00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0" name="Graphic 9" descr="Windy with solid fill">
            <a:extLst>
              <a:ext uri="{FF2B5EF4-FFF2-40B4-BE49-F238E27FC236}">
                <a16:creationId xmlns:a16="http://schemas.microsoft.com/office/drawing/2014/main" id="{48A87249-5B6D-4BE2-AD31-9D91B73DF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1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AF36D8E4-D1FA-E867-9A9B-C288CC14C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7015034" y="56684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A64962-F53F-1EE9-E095-FDC8632F21F8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(2, 2)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[(0,0)]</a:t>
            </a:r>
          </a:p>
          <a:p>
            <a:r>
              <a:rPr lang="en-GB" dirty="0"/>
              <a:t>Pending = [(1,0)]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[(1,1), 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5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21684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E005978D-7247-4DD2-9EDD-4E37AD15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7792274" y="566126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Windy with solid fill">
            <a:extLst>
              <a:ext uri="{FF2B5EF4-FFF2-40B4-BE49-F238E27FC236}">
                <a16:creationId xmlns:a16="http://schemas.microsoft.com/office/drawing/2014/main" id="{9985B8E6-FFED-4A7E-A919-11847566E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Picture 44" descr="🕳️ Hole Emoji - What Emoji 🧐">
            <a:extLst>
              <a:ext uri="{FF2B5EF4-FFF2-40B4-BE49-F238E27FC236}">
                <a16:creationId xmlns:a16="http://schemas.microsoft.com/office/drawing/2014/main" id="{AB1B12AC-3688-4F04-A583-17097909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55" y="4057997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761736-3E39-85B9-EEB2-EA84F5427B71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(2, 2)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[(2,0), (1,1)]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31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75711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Windy with solid fill">
            <a:extLst>
              <a:ext uri="{FF2B5EF4-FFF2-40B4-BE49-F238E27FC236}">
                <a16:creationId xmlns:a16="http://schemas.microsoft.com/office/drawing/2014/main" id="{27700556-44EE-4217-BB78-21C50412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E5CB194B-BE51-42D2-A972-34C30748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8593083" y="595369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Paragraph Squiggle with solid fill">
            <a:extLst>
              <a:ext uri="{FF2B5EF4-FFF2-40B4-BE49-F238E27FC236}">
                <a16:creationId xmlns:a16="http://schemas.microsoft.com/office/drawing/2014/main" id="{79DE2F86-4AE0-4052-98CE-A41876F6C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E80C440E-38B9-475A-B4C6-02A9E6B4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68157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91889A-A13B-B0A0-9A1D-F9AE8414EC3E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[Stench]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[(1,1)]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[(2,0)]</a:t>
            </a:r>
          </a:p>
          <a:p>
            <a:endParaRPr lang="en-GB" dirty="0"/>
          </a:p>
          <a:p>
            <a:r>
              <a:rPr lang="en-GB" dirty="0"/>
              <a:t>Wumpus candidates = [(3,0), (1,2)]</a:t>
            </a:r>
          </a:p>
          <a:p>
            <a:r>
              <a:rPr lang="en-GB" dirty="0"/>
              <a:t>Pit candidates = [(0,2)]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1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Windy with solid fill">
            <a:extLst>
              <a:ext uri="{FF2B5EF4-FFF2-40B4-BE49-F238E27FC236}">
                <a16:creationId xmlns:a16="http://schemas.microsoft.com/office/drawing/2014/main" id="{27700556-44EE-4217-BB78-21C50412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E5CB194B-BE51-42D2-A972-34C30748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593083" y="595369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Paragraph Squiggle with solid fill">
            <a:extLst>
              <a:ext uri="{FF2B5EF4-FFF2-40B4-BE49-F238E27FC236}">
                <a16:creationId xmlns:a16="http://schemas.microsoft.com/office/drawing/2014/main" id="{79DE2F86-4AE0-4052-98CE-A41876F6C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E80C440E-38B9-475A-B4C6-02A9E6B4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68157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A67C14-DDD9-147C-6CC1-86E1AC3573BD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[Stench]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[(1,1)]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[(2,0)]</a:t>
            </a:r>
          </a:p>
          <a:p>
            <a:endParaRPr lang="en-GB" dirty="0"/>
          </a:p>
          <a:p>
            <a:r>
              <a:rPr lang="en-GB" dirty="0"/>
              <a:t>Wumpus candidates = [(3,0), (1,2)]</a:t>
            </a:r>
          </a:p>
          <a:p>
            <a:r>
              <a:rPr lang="en-GB" dirty="0"/>
              <a:t>Pit candidates = [(0,2)]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67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Code Structure –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4EC86-F111-DCA6-DF7C-549A26C6AB0E}"/>
              </a:ext>
            </a:extLst>
          </p:cNvPr>
          <p:cNvSpPr txBox="1"/>
          <p:nvPr/>
        </p:nvSpPr>
        <p:spPr>
          <a:xfrm>
            <a:off x="780593" y="2487347"/>
            <a:ext cx="7537142" cy="336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Main components: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 err="1"/>
              <a:t>CustomPlayer</a:t>
            </a:r>
            <a:r>
              <a:rPr lang="en-GB" i="1" dirty="0"/>
              <a:t> </a:t>
            </a:r>
            <a:r>
              <a:rPr lang="en-GB" dirty="0"/>
              <a:t>(</a:t>
            </a:r>
            <a:r>
              <a:rPr lang="en-GB" dirty="0" err="1"/>
              <a:t>custom_player.py</a:t>
            </a:r>
            <a:r>
              <a:rPr lang="en-GB" dirty="0"/>
              <a:t>)</a:t>
            </a:r>
            <a:endParaRPr lang="en-GB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 err="1"/>
              <a:t>GameEnvironment</a:t>
            </a:r>
            <a:r>
              <a:rPr lang="en-GB" i="1" dirty="0"/>
              <a:t> </a:t>
            </a:r>
            <a:r>
              <a:rPr lang="en-GB" dirty="0"/>
              <a:t>(</a:t>
            </a:r>
            <a:r>
              <a:rPr lang="en-GB" dirty="0" err="1"/>
              <a:t>game_env.py</a:t>
            </a:r>
            <a:r>
              <a:rPr lang="en-GB" dirty="0"/>
              <a:t>)</a:t>
            </a:r>
            <a:endParaRPr lang="en-GB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lnSpc>
                <a:spcPct val="150000"/>
              </a:lnSpc>
            </a:pPr>
            <a:r>
              <a:rPr lang="en-GB" dirty="0"/>
              <a:t>Modules: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 err="1"/>
              <a:t>AStar</a:t>
            </a:r>
            <a:r>
              <a:rPr lang="en-GB" i="1" dirty="0"/>
              <a:t> </a:t>
            </a:r>
            <a:r>
              <a:rPr lang="en-GB" dirty="0"/>
              <a:t>(</a:t>
            </a:r>
            <a:r>
              <a:rPr lang="en-GB" dirty="0" err="1"/>
              <a:t>a_star_module.py</a:t>
            </a:r>
            <a:r>
              <a:rPr lang="en-GB" dirty="0"/>
              <a:t>)</a:t>
            </a:r>
            <a:endParaRPr lang="en-GB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SMT module </a:t>
            </a:r>
            <a:r>
              <a:rPr lang="en-GB" dirty="0"/>
              <a:t>(</a:t>
            </a:r>
            <a:r>
              <a:rPr lang="en-GB" dirty="0" err="1"/>
              <a:t>smt_module.py</a:t>
            </a:r>
            <a:r>
              <a:rPr lang="en-GB" dirty="0"/>
              <a:t>)</a:t>
            </a:r>
            <a:endParaRPr lang="en-GB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Bayesian module </a:t>
            </a:r>
            <a:r>
              <a:rPr lang="en-GB" dirty="0"/>
              <a:t>(</a:t>
            </a:r>
            <a:r>
              <a:rPr lang="en-GB" dirty="0" err="1"/>
              <a:t>bayesian_module.py</a:t>
            </a:r>
            <a:r>
              <a:rPr lang="en-GB" dirty="0"/>
              <a:t>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07305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Windy with solid fill">
            <a:extLst>
              <a:ext uri="{FF2B5EF4-FFF2-40B4-BE49-F238E27FC236}">
                <a16:creationId xmlns:a16="http://schemas.microsoft.com/office/drawing/2014/main" id="{27700556-44EE-4217-BB78-21C50412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E5CB194B-BE51-42D2-A972-34C30748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593083" y="595369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Paragraph Squiggle with solid fill">
            <a:extLst>
              <a:ext uri="{FF2B5EF4-FFF2-40B4-BE49-F238E27FC236}">
                <a16:creationId xmlns:a16="http://schemas.microsoft.com/office/drawing/2014/main" id="{79DE2F86-4AE0-4052-98CE-A41876F6C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E80C440E-38B9-475A-B4C6-02A9E6B4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68157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AFC64C-05A3-6B12-605F-77A9EDA036CD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[Stench]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[(1,1)]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[(2,0)]</a:t>
            </a:r>
          </a:p>
          <a:p>
            <a:endParaRPr lang="en-GB" dirty="0"/>
          </a:p>
          <a:p>
            <a:r>
              <a:rPr lang="en-GB" dirty="0"/>
              <a:t>Wumpus candidates = [(3,0), (1,2)]</a:t>
            </a:r>
          </a:p>
          <a:p>
            <a:r>
              <a:rPr lang="en-GB" dirty="0"/>
              <a:t>Pit candidates = [(0,2)]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58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Windy with solid fill">
            <a:extLst>
              <a:ext uri="{FF2B5EF4-FFF2-40B4-BE49-F238E27FC236}">
                <a16:creationId xmlns:a16="http://schemas.microsoft.com/office/drawing/2014/main" id="{27700556-44EE-4217-BB78-21C50412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5" name="Graphic 14" descr="Paragraph Squiggle with solid fill">
            <a:extLst>
              <a:ext uri="{FF2B5EF4-FFF2-40B4-BE49-F238E27FC236}">
                <a16:creationId xmlns:a16="http://schemas.microsoft.com/office/drawing/2014/main" id="{79DE2F86-4AE0-4052-98CE-A41876F6C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E80C440E-38B9-475A-B4C6-02A9E6B4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68157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7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65B02F2E-FBC0-FC6D-C195-D4B716C2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806779" y="56566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6DAF0F-24C9-1B44-453F-E0F6AFBBBF00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[(1,1)]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[(2,0)]</a:t>
            </a:r>
          </a:p>
          <a:p>
            <a:endParaRPr lang="en-GB" dirty="0"/>
          </a:p>
          <a:p>
            <a:r>
              <a:rPr lang="en-GB" dirty="0"/>
              <a:t>Wumpus candidates = [(3,0), (1,2)]</a:t>
            </a:r>
          </a:p>
          <a:p>
            <a:r>
              <a:rPr lang="en-GB" dirty="0"/>
              <a:t>Pit candidates = [(0,2)]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851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Windy with solid fill">
            <a:extLst>
              <a:ext uri="{FF2B5EF4-FFF2-40B4-BE49-F238E27FC236}">
                <a16:creationId xmlns:a16="http://schemas.microsoft.com/office/drawing/2014/main" id="{27700556-44EE-4217-BB78-21C50412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5" name="Graphic 14" descr="Paragraph Squiggle with solid fill">
            <a:extLst>
              <a:ext uri="{FF2B5EF4-FFF2-40B4-BE49-F238E27FC236}">
                <a16:creationId xmlns:a16="http://schemas.microsoft.com/office/drawing/2014/main" id="{79DE2F86-4AE0-4052-98CE-A41876F6C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E80C440E-38B9-475A-B4C6-02A9E6B4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68157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7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65B02F2E-FBC0-FC6D-C195-D4B716C2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806779" y="56676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9C62D6-0112-7B06-5729-32B0245EF9B5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[(1,1)]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[(2,0)]</a:t>
            </a:r>
          </a:p>
          <a:p>
            <a:endParaRPr lang="en-GB" dirty="0"/>
          </a:p>
          <a:p>
            <a:r>
              <a:rPr lang="en-GB" dirty="0"/>
              <a:t>Wumpus candidates = [(3,0), (1,2)]</a:t>
            </a:r>
          </a:p>
          <a:p>
            <a:r>
              <a:rPr lang="en-GB" dirty="0"/>
              <a:t>Pit candidates = [(0,2)]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84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69963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E005978D-7247-4DD2-9EDD-4E37AD15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821965" y="5184432"/>
            <a:ext cx="414466" cy="41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4" name="Graphic 13" descr="Windy with solid fill">
            <a:extLst>
              <a:ext uri="{FF2B5EF4-FFF2-40B4-BE49-F238E27FC236}">
                <a16:creationId xmlns:a16="http://schemas.microsoft.com/office/drawing/2014/main" id="{9B6CE02F-5F07-4F0B-A1F4-0887186F8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5" name="Graphic 14" descr="Paragraph Squiggle with solid fill">
            <a:extLst>
              <a:ext uri="{FF2B5EF4-FFF2-40B4-BE49-F238E27FC236}">
                <a16:creationId xmlns:a16="http://schemas.microsoft.com/office/drawing/2014/main" id="{F6ED03E0-9F56-414C-8BE1-EF0EF40FB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B5D43944-53EC-44F8-800F-2A362309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38" y="4077607"/>
            <a:ext cx="753691" cy="753691"/>
          </a:xfrm>
          <a:prstGeom prst="rect">
            <a:avLst/>
          </a:prstGeom>
          <a:noFill/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D4849881-1C55-413F-8B4C-4CFB9899C0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26" y="4879367"/>
            <a:ext cx="636268" cy="6727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A4BF6A-A4EF-1E08-EEAA-BF2D09720177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[Stench]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[(3,0), (1,2)]</a:t>
            </a:r>
          </a:p>
          <a:p>
            <a:endParaRPr lang="en-GB" dirty="0"/>
          </a:p>
          <a:p>
            <a:r>
              <a:rPr lang="en-GB" dirty="0"/>
              <a:t>Breeze = [(0,1)]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06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03501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348996E-1DDE-4360-8FCB-1A52A0C0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04" y="4393313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Graphic 13" descr="Paragraph Squiggle with solid fill">
            <a:extLst>
              <a:ext uri="{FF2B5EF4-FFF2-40B4-BE49-F238E27FC236}">
                <a16:creationId xmlns:a16="http://schemas.microsoft.com/office/drawing/2014/main" id="{133EBE67-FFB0-4F19-9C41-8777A8274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8" name="Picture 44" descr="🕳️ Hole Emoji - What Emoji 🧐">
            <a:extLst>
              <a:ext uri="{FF2B5EF4-FFF2-40B4-BE49-F238E27FC236}">
                <a16:creationId xmlns:a16="http://schemas.microsoft.com/office/drawing/2014/main" id="{C545D3B0-1F1D-4F3B-90AE-08101DFE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AB4F5D48-1EB5-CC03-0A4B-CB38E41871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B4C878-E1CC-760C-B62E-492C5040BD10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[(3,0)]</a:t>
            </a:r>
          </a:p>
          <a:p>
            <a:endParaRPr lang="en-GB" dirty="0"/>
          </a:p>
          <a:p>
            <a:r>
              <a:rPr lang="en-GB" dirty="0"/>
              <a:t>Breeze = [(0,1),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99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348996E-1DDE-4360-8FCB-1A52A0C0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03604" y="4393313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Graphic 13" descr="Paragraph Squiggle with solid fill">
            <a:extLst>
              <a:ext uri="{FF2B5EF4-FFF2-40B4-BE49-F238E27FC236}">
                <a16:creationId xmlns:a16="http://schemas.microsoft.com/office/drawing/2014/main" id="{133EBE67-FFB0-4F19-9C41-8777A8274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8" name="Picture 44" descr="🕳️ Hole Emoji - What Emoji 🧐">
            <a:extLst>
              <a:ext uri="{FF2B5EF4-FFF2-40B4-BE49-F238E27FC236}">
                <a16:creationId xmlns:a16="http://schemas.microsoft.com/office/drawing/2014/main" id="{C545D3B0-1F1D-4F3B-90AE-08101DFE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AB4F5D48-1EB5-CC03-0A4B-CB38E41871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C2A4B4-77ED-4C71-2F19-DE1203EF028F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[(3,0)]</a:t>
            </a:r>
          </a:p>
          <a:p>
            <a:endParaRPr lang="en-GB" dirty="0"/>
          </a:p>
          <a:p>
            <a:r>
              <a:rPr lang="en-GB" dirty="0"/>
              <a:t>Breeze = [(0,1),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03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348996E-1DDE-4360-8FCB-1A52A0C0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03604" y="4393313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Graphic 13" descr="Paragraph Squiggle with solid fill">
            <a:extLst>
              <a:ext uri="{FF2B5EF4-FFF2-40B4-BE49-F238E27FC236}">
                <a16:creationId xmlns:a16="http://schemas.microsoft.com/office/drawing/2014/main" id="{133EBE67-FFB0-4F19-9C41-8777A8274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8" name="Picture 44" descr="🕳️ Hole Emoji - What Emoji 🧐">
            <a:extLst>
              <a:ext uri="{FF2B5EF4-FFF2-40B4-BE49-F238E27FC236}">
                <a16:creationId xmlns:a16="http://schemas.microsoft.com/office/drawing/2014/main" id="{C545D3B0-1F1D-4F3B-90AE-08101DFE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AB4F5D48-1EB5-CC03-0A4B-CB38E41871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BA1EC6-11A4-784A-592E-4D2D194DA025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[(3,0)]</a:t>
            </a:r>
          </a:p>
          <a:p>
            <a:endParaRPr lang="en-GB" dirty="0"/>
          </a:p>
          <a:p>
            <a:r>
              <a:rPr lang="en-GB" dirty="0"/>
              <a:t>Breeze = [(0,1),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597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348996E-1DDE-4360-8FCB-1A52A0C0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01724" y="516239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Graphic 13" descr="Paragraph Squiggle with solid fill">
            <a:extLst>
              <a:ext uri="{FF2B5EF4-FFF2-40B4-BE49-F238E27FC236}">
                <a16:creationId xmlns:a16="http://schemas.microsoft.com/office/drawing/2014/main" id="{133EBE67-FFB0-4F19-9C41-8777A8274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8" name="Picture 44" descr="🕳️ Hole Emoji - What Emoji 🧐">
            <a:extLst>
              <a:ext uri="{FF2B5EF4-FFF2-40B4-BE49-F238E27FC236}">
                <a16:creationId xmlns:a16="http://schemas.microsoft.com/office/drawing/2014/main" id="{C545D3B0-1F1D-4F3B-90AE-08101DFE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AB4F5D48-1EB5-CC03-0A4B-CB38E41871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62710-67D6-4F70-64C9-AEB101F21084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[Stench]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[(3,0)]</a:t>
            </a:r>
          </a:p>
          <a:p>
            <a:endParaRPr lang="en-GB" dirty="0"/>
          </a:p>
          <a:p>
            <a:r>
              <a:rPr lang="en-GB" dirty="0"/>
              <a:t>Breeze = [(0,1),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23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Graphic 13" descr="Paragraph Squiggle with solid fill">
            <a:extLst>
              <a:ext uri="{FF2B5EF4-FFF2-40B4-BE49-F238E27FC236}">
                <a16:creationId xmlns:a16="http://schemas.microsoft.com/office/drawing/2014/main" id="{133EBE67-FFB0-4F19-9C41-8777A8274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8" name="Picture 44" descr="🕳️ Hole Emoji - What Emoji 🧐">
            <a:extLst>
              <a:ext uri="{FF2B5EF4-FFF2-40B4-BE49-F238E27FC236}">
                <a16:creationId xmlns:a16="http://schemas.microsoft.com/office/drawing/2014/main" id="{C545D3B0-1F1D-4F3B-90AE-08101DFE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AB4F5D48-1EB5-CC03-0A4B-CB38E41871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pic>
        <p:nvPicPr>
          <p:cNvPr id="1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7C9882CC-518C-3E1F-9628-569FFECC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96217" y="56605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E83A6E-1D48-70C7-64B1-5CAD01038B29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[(3,0)]</a:t>
            </a:r>
          </a:p>
          <a:p>
            <a:endParaRPr lang="en-GB" dirty="0"/>
          </a:p>
          <a:p>
            <a:r>
              <a:rPr lang="en-GB" dirty="0"/>
              <a:t>Breeze = [(0,1),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229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Graphic 13" descr="Paragraph Squiggle with solid fill">
            <a:extLst>
              <a:ext uri="{FF2B5EF4-FFF2-40B4-BE49-F238E27FC236}">
                <a16:creationId xmlns:a16="http://schemas.microsoft.com/office/drawing/2014/main" id="{133EBE67-FFB0-4F19-9C41-8777A8274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8" name="Picture 44" descr="🕳️ Hole Emoji - What Emoji 🧐">
            <a:extLst>
              <a:ext uri="{FF2B5EF4-FFF2-40B4-BE49-F238E27FC236}">
                <a16:creationId xmlns:a16="http://schemas.microsoft.com/office/drawing/2014/main" id="{C545D3B0-1F1D-4F3B-90AE-08101DFE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AB4F5D48-1EB5-CC03-0A4B-CB38E41871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pic>
        <p:nvPicPr>
          <p:cNvPr id="1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7C9882CC-518C-3E1F-9628-569FFECC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96217" y="56605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AC0955-F69D-C4C3-6579-F1AA79E914C8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[(3,0)]</a:t>
            </a:r>
          </a:p>
          <a:p>
            <a:endParaRPr lang="en-GB" dirty="0"/>
          </a:p>
          <a:p>
            <a:r>
              <a:rPr lang="en-GB" dirty="0"/>
              <a:t>Breeze = [(0,1),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05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Custom Player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422CE-5EAA-4A8E-8BF5-50D845ACEA75}"/>
              </a:ext>
            </a:extLst>
          </p:cNvPr>
          <p:cNvSpPr txBox="1"/>
          <p:nvPr/>
        </p:nvSpPr>
        <p:spPr>
          <a:xfrm>
            <a:off x="780593" y="2487347"/>
            <a:ext cx="7537142" cy="295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Extension of </a:t>
            </a:r>
            <a:r>
              <a:rPr lang="en-GB" i="1" dirty="0" err="1"/>
              <a:t>OnlinePlayer</a:t>
            </a:r>
            <a:endParaRPr lang="en-GB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Initialized with a </a:t>
            </a:r>
            <a:r>
              <a:rPr lang="en-GB" i="1" dirty="0" err="1"/>
              <a:t>truth_threshold</a:t>
            </a:r>
            <a:r>
              <a:rPr lang="en-GB" i="1" dirty="0"/>
              <a:t> </a:t>
            </a:r>
            <a:r>
              <a:rPr lang="en-GB" dirty="0"/>
              <a:t>value</a:t>
            </a:r>
            <a:endParaRPr lang="en-GB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How much risk will the agent take?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 err="1"/>
              <a:t>start_episode</a:t>
            </a:r>
            <a:r>
              <a:rPr lang="en-GB" i="1" dirty="0"/>
              <a:t> </a:t>
            </a:r>
            <a:r>
              <a:rPr lang="en-GB" dirty="0"/>
              <a:t>initializes a </a:t>
            </a:r>
            <a:r>
              <a:rPr lang="en-GB" i="1" dirty="0" err="1"/>
              <a:t>GameEnvironment</a:t>
            </a:r>
            <a:r>
              <a:rPr lang="en-GB" dirty="0"/>
              <a:t>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 err="1"/>
              <a:t>get_action</a:t>
            </a:r>
            <a:r>
              <a:rPr lang="en-GB" i="1" dirty="0"/>
              <a:t> </a:t>
            </a:r>
            <a:r>
              <a:rPr lang="en-GB" dirty="0"/>
              <a:t>is called from the </a:t>
            </a:r>
            <a:r>
              <a:rPr lang="en-GB" i="1" dirty="0"/>
              <a:t>play </a:t>
            </a:r>
            <a:r>
              <a:rPr lang="en-GB" dirty="0"/>
              <a:t>method</a:t>
            </a: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1B73C-1411-04E1-2AF1-658A0F402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24" y="3027670"/>
            <a:ext cx="5886083" cy="625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832DA-3E18-56EB-5C76-7BDA96CA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41" y="4326480"/>
            <a:ext cx="5391072" cy="392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1AF66C-DAC3-84DF-0858-561388666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5542247"/>
            <a:ext cx="8867431" cy="4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Graphic 13" descr="Paragraph Squiggle with solid fill">
            <a:extLst>
              <a:ext uri="{FF2B5EF4-FFF2-40B4-BE49-F238E27FC236}">
                <a16:creationId xmlns:a16="http://schemas.microsoft.com/office/drawing/2014/main" id="{133EBE67-FFB0-4F19-9C41-8777A8274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91311"/>
            <a:ext cx="498190" cy="498190"/>
          </a:xfrm>
          <a:prstGeom prst="rect">
            <a:avLst/>
          </a:prstGeom>
        </p:spPr>
      </p:pic>
      <p:pic>
        <p:nvPicPr>
          <p:cNvPr id="18" name="Picture 44" descr="🕳️ Hole Emoji - What Emoji 🧐">
            <a:extLst>
              <a:ext uri="{FF2B5EF4-FFF2-40B4-BE49-F238E27FC236}">
                <a16:creationId xmlns:a16="http://schemas.microsoft.com/office/drawing/2014/main" id="{C545D3B0-1F1D-4F3B-90AE-08101DFE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AB4F5D48-1EB5-CC03-0A4B-CB38E41871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72A15BAC-1ACE-9D5B-D86A-AC4F353A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8581653" y="595369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207932-8C41-3CE1-342E-EC174AB8D06D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(3, 3)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[Stench]</a:t>
            </a:r>
          </a:p>
          <a:p>
            <a:endParaRPr lang="en-GB" dirty="0"/>
          </a:p>
          <a:p>
            <a:r>
              <a:rPr lang="en-GB" dirty="0"/>
              <a:t>Free = [(0,0), (1,0)]</a:t>
            </a:r>
          </a:p>
          <a:p>
            <a:r>
              <a:rPr lang="en-GB" dirty="0"/>
              <a:t>Pending = [(3,0)]</a:t>
            </a:r>
          </a:p>
          <a:p>
            <a:endParaRPr lang="en-GB" dirty="0"/>
          </a:p>
          <a:p>
            <a:r>
              <a:rPr lang="en-GB" dirty="0"/>
              <a:t>Breeze = [(0,1),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524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38423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1" name="Graphic 10" descr="Paragraph Squiggle with solid fill">
            <a:extLst>
              <a:ext uri="{FF2B5EF4-FFF2-40B4-BE49-F238E27FC236}">
                <a16:creationId xmlns:a16="http://schemas.microsoft.com/office/drawing/2014/main" id="{E4D6B21C-D519-4FB5-90E3-8BFDEDD4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68451"/>
            <a:ext cx="498190" cy="498190"/>
          </a:xfrm>
          <a:prstGeom prst="rect">
            <a:avLst/>
          </a:prstGeom>
        </p:spPr>
      </p:pic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A23F0BB3-7CED-40FC-A404-918B495F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9370448" y="566673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4" descr="🕳️ Hole Emoji - What Emoji 🧐">
            <a:extLst>
              <a:ext uri="{FF2B5EF4-FFF2-40B4-BE49-F238E27FC236}">
                <a16:creationId xmlns:a16="http://schemas.microsoft.com/office/drawing/2014/main" id="{1BE77181-0AE3-4D9C-8278-B9A3C635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43767F4D-BC71-1054-ABCA-CA3F0491C98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67E09D-6251-11F6-FCC7-3DD959F09A13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(4, 4)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(3,0)]</a:t>
            </a:r>
          </a:p>
          <a:p>
            <a:r>
              <a:rPr lang="en-GB" dirty="0"/>
              <a:t>Pending = [(4,0), (3,1)]</a:t>
            </a:r>
          </a:p>
          <a:p>
            <a:endParaRPr lang="en-GB" dirty="0"/>
          </a:p>
          <a:p>
            <a:r>
              <a:rPr lang="en-GB" dirty="0"/>
              <a:t>Breeze = [(0,1),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908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375285" y="2148893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1" name="Graphic 10" descr="Paragraph Squiggle with solid fill">
            <a:extLst>
              <a:ext uri="{FF2B5EF4-FFF2-40B4-BE49-F238E27FC236}">
                <a16:creationId xmlns:a16="http://schemas.microsoft.com/office/drawing/2014/main" id="{E4D6B21C-D519-4FB5-90E3-8BFDEDD4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68451"/>
            <a:ext cx="498190" cy="498190"/>
          </a:xfrm>
          <a:prstGeom prst="rect">
            <a:avLst/>
          </a:prstGeom>
        </p:spPr>
      </p:pic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25DAAAC4-F675-4645-AF49-5594575D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10158993" y="596143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7EE9B3-E6E0-493E-82F0-F733F369B23B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44" descr="🕳️ Hole Emoji - What Emoji 🧐">
            <a:extLst>
              <a:ext uri="{FF2B5EF4-FFF2-40B4-BE49-F238E27FC236}">
                <a16:creationId xmlns:a16="http://schemas.microsoft.com/office/drawing/2014/main" id="{585007C0-EA62-4A89-95B5-9FA2AF19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6190079C-8A6D-7596-1831-9CF32AF477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3DBB19-4594-D1B2-50C3-11CDA51ADF56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[Breeze]</a:t>
            </a:r>
          </a:p>
          <a:p>
            <a:endParaRPr lang="en-GB" dirty="0"/>
          </a:p>
          <a:p>
            <a:r>
              <a:rPr lang="en-GB" dirty="0"/>
              <a:t>Free = [(0,0), (1,0), (3,0)]</a:t>
            </a:r>
          </a:p>
          <a:p>
            <a:r>
              <a:rPr lang="en-GB" dirty="0"/>
              <a:t>Pending = [(3,1)]</a:t>
            </a:r>
          </a:p>
          <a:p>
            <a:endParaRPr lang="en-GB" dirty="0"/>
          </a:p>
          <a:p>
            <a:r>
              <a:rPr lang="en-GB" dirty="0"/>
              <a:t>Breeze = [(4,0), 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[(5,0), (4,1), 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15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375285" y="2148893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1" name="Graphic 10" descr="Paragraph Squiggle with solid fill">
            <a:extLst>
              <a:ext uri="{FF2B5EF4-FFF2-40B4-BE49-F238E27FC236}">
                <a16:creationId xmlns:a16="http://schemas.microsoft.com/office/drawing/2014/main" id="{E4D6B21C-D519-4FB5-90E3-8BFDEDD4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68451"/>
            <a:ext cx="498190" cy="498190"/>
          </a:xfrm>
          <a:prstGeom prst="rect">
            <a:avLst/>
          </a:prstGeom>
        </p:spPr>
      </p:pic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25DAAAC4-F675-4645-AF49-5594575D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158993" y="596143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7EE9B3-E6E0-493E-82F0-F733F369B23B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44" descr="🕳️ Hole Emoji - What Emoji 🧐">
            <a:extLst>
              <a:ext uri="{FF2B5EF4-FFF2-40B4-BE49-F238E27FC236}">
                <a16:creationId xmlns:a16="http://schemas.microsoft.com/office/drawing/2014/main" id="{585007C0-EA62-4A89-95B5-9FA2AF19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6190079C-8A6D-7596-1831-9CF32AF477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433FCB6-4AF5-4F42-4090-EE0C37AC0D92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[Breeze]</a:t>
            </a:r>
          </a:p>
          <a:p>
            <a:endParaRPr lang="en-GB" dirty="0"/>
          </a:p>
          <a:p>
            <a:r>
              <a:rPr lang="en-GB" dirty="0"/>
              <a:t>Free = [(0,0), (1,0), (3,0)]</a:t>
            </a:r>
          </a:p>
          <a:p>
            <a:r>
              <a:rPr lang="en-GB" dirty="0"/>
              <a:t>Pending = [(3,1)]</a:t>
            </a:r>
          </a:p>
          <a:p>
            <a:endParaRPr lang="en-GB" dirty="0"/>
          </a:p>
          <a:p>
            <a:r>
              <a:rPr lang="en-GB" dirty="0"/>
              <a:t>Breeze = [(4,0), 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[(5,0), (4,1), 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546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375285" y="2148893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76644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1" name="Graphic 10" descr="Paragraph Squiggle with solid fill">
            <a:extLst>
              <a:ext uri="{FF2B5EF4-FFF2-40B4-BE49-F238E27FC236}">
                <a16:creationId xmlns:a16="http://schemas.microsoft.com/office/drawing/2014/main" id="{E4D6B21C-D519-4FB5-90E3-8BFDEDD4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68451"/>
            <a:ext cx="498190" cy="498190"/>
          </a:xfrm>
          <a:prstGeom prst="rect">
            <a:avLst/>
          </a:prstGeom>
        </p:spPr>
      </p:pic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25DAAAC4-F675-4645-AF49-5594575D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0158993" y="596143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7EE9B3-E6E0-493E-82F0-F733F369B23B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44" descr="🕳️ Hole Emoji - What Emoji 🧐">
            <a:extLst>
              <a:ext uri="{FF2B5EF4-FFF2-40B4-BE49-F238E27FC236}">
                <a16:creationId xmlns:a16="http://schemas.microsoft.com/office/drawing/2014/main" id="{585007C0-EA62-4A89-95B5-9FA2AF19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6190079C-8A6D-7596-1831-9CF32AF477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56CF21-3E7F-0F52-02A4-713068ACA2F4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[Breeze]</a:t>
            </a:r>
          </a:p>
          <a:p>
            <a:endParaRPr lang="en-GB" dirty="0"/>
          </a:p>
          <a:p>
            <a:r>
              <a:rPr lang="en-GB" dirty="0"/>
              <a:t>Free = [(0,0), (1,0), (3,0)]</a:t>
            </a:r>
          </a:p>
          <a:p>
            <a:r>
              <a:rPr lang="en-GB" dirty="0"/>
              <a:t>Pending = [(3,1)]</a:t>
            </a:r>
          </a:p>
          <a:p>
            <a:endParaRPr lang="en-GB" dirty="0"/>
          </a:p>
          <a:p>
            <a:r>
              <a:rPr lang="en-GB" dirty="0"/>
              <a:t>Breeze = [(4,0), 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[(5,0), (4,1), 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336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67175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1" name="Graphic 10" descr="Paragraph Squiggle with solid fill">
            <a:extLst>
              <a:ext uri="{FF2B5EF4-FFF2-40B4-BE49-F238E27FC236}">
                <a16:creationId xmlns:a16="http://schemas.microsoft.com/office/drawing/2014/main" id="{E4D6B21C-D519-4FB5-90E3-8BFDEDD4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68451"/>
            <a:ext cx="498190" cy="498190"/>
          </a:xfrm>
          <a:prstGeom prst="rect">
            <a:avLst/>
          </a:prstGeom>
        </p:spPr>
      </p:pic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CA279DF9-B8D8-4CBC-A82C-AF47C911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9373592" y="565216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ED454AB1-EF52-4758-955E-DCB08ED9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3CB11A83-7482-2584-9910-DAAEDC1816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CC3E9FB-2DB9-E485-00E4-0575FC195147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4EF7B1-10E6-4695-E338-143D8EFFE99E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(3,0)]</a:t>
            </a:r>
          </a:p>
          <a:p>
            <a:r>
              <a:rPr lang="en-GB" dirty="0"/>
              <a:t>Pending = [(3,1)]</a:t>
            </a:r>
          </a:p>
          <a:p>
            <a:endParaRPr lang="en-GB" dirty="0"/>
          </a:p>
          <a:p>
            <a:r>
              <a:rPr lang="en-GB" dirty="0"/>
              <a:t>Breeze = [(4,0), 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[(5,0), (4,1), 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472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12102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1" name="Graphic 10" descr="Paragraph Squiggle with solid fill">
            <a:extLst>
              <a:ext uri="{FF2B5EF4-FFF2-40B4-BE49-F238E27FC236}">
                <a16:creationId xmlns:a16="http://schemas.microsoft.com/office/drawing/2014/main" id="{E4D6B21C-D519-4FB5-90E3-8BFDEDD4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68451"/>
            <a:ext cx="498190" cy="498190"/>
          </a:xfrm>
          <a:prstGeom prst="rect">
            <a:avLst/>
          </a:prstGeom>
        </p:spPr>
      </p:pic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CA279DF9-B8D8-4CBC-A82C-AF47C911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373592" y="565216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40637AFE-4587-4CD1-6BA6-8EA8A38EEC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3AF293-4D18-17BE-E754-597DF3DB9370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DDF9AC-C8D5-6A37-4F6C-7E0EC0D6F0A5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(3,0)]</a:t>
            </a:r>
          </a:p>
          <a:p>
            <a:r>
              <a:rPr lang="en-GB" dirty="0"/>
              <a:t>Pending = [(3,1)]</a:t>
            </a:r>
          </a:p>
          <a:p>
            <a:endParaRPr lang="en-GB" dirty="0"/>
          </a:p>
          <a:p>
            <a:r>
              <a:rPr lang="en-GB" dirty="0"/>
              <a:t>Breeze = [(4,0), (0,1), (1,2)]</a:t>
            </a:r>
          </a:p>
          <a:p>
            <a:r>
              <a:rPr lang="en-GB" dirty="0"/>
              <a:t>Stench = [(2,0), (1,1)]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[(5,0), (4,1), (0,2), (2,2),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215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59198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1" name="Graphic 10" descr="Paragraph Squiggle with solid fill">
            <a:extLst>
              <a:ext uri="{FF2B5EF4-FFF2-40B4-BE49-F238E27FC236}">
                <a16:creationId xmlns:a16="http://schemas.microsoft.com/office/drawing/2014/main" id="{E4D6B21C-D519-4FB5-90E3-8BFDEDD4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68451"/>
            <a:ext cx="498190" cy="498190"/>
          </a:xfrm>
          <a:prstGeom prst="rect">
            <a:avLst/>
          </a:prstGeom>
        </p:spPr>
      </p:pic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40637AFE-4587-4CD1-6BA6-8EA8A38EEC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669F1EF-AB83-1C30-661D-27F642DE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9418320" y="512306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AB743AE-5306-91C1-AC47-4AAC7C88714A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2660A3-10BD-E038-8DB8-471AC7071D0B}"/>
              </a:ext>
            </a:extLst>
          </p:cNvPr>
          <p:cNvSpPr txBox="1"/>
          <p:nvPr/>
        </p:nvSpPr>
        <p:spPr>
          <a:xfrm>
            <a:off x="1276352" y="2487048"/>
            <a:ext cx="5524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[Breeze, Stench]</a:t>
            </a:r>
          </a:p>
          <a:p>
            <a:endParaRPr lang="en-GB" dirty="0"/>
          </a:p>
          <a:p>
            <a:r>
              <a:rPr lang="en-GB" dirty="0"/>
              <a:t>Free = [(0,0), (1,0), (3,0)]</a:t>
            </a:r>
          </a:p>
          <a:p>
            <a:r>
              <a:rPr lang="en-GB" dirty="0"/>
              <a:t>Pending = []</a:t>
            </a:r>
          </a:p>
          <a:p>
            <a:endParaRPr lang="en-GB" dirty="0"/>
          </a:p>
          <a:p>
            <a:r>
              <a:rPr lang="en-GB" dirty="0"/>
              <a:t>Breeze = [(4,0), (0,1), (3,1), (1,2)]</a:t>
            </a:r>
          </a:p>
          <a:p>
            <a:r>
              <a:rPr lang="en-GB" dirty="0"/>
              <a:t>Stench = [(2,0), (1,1), (3,1)]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[(5,0), (4,1), (0,2), (2,2), (3,2), (1,3)]</a:t>
            </a:r>
            <a:br>
              <a:rPr lang="en-GB" dirty="0"/>
            </a:br>
            <a:endParaRPr lang="en-GB" dirty="0"/>
          </a:p>
        </p:txBody>
      </p:sp>
      <p:pic>
        <p:nvPicPr>
          <p:cNvPr id="26" name="Graphic 25" descr="Paragraph Squiggle with solid fill">
            <a:extLst>
              <a:ext uri="{FF2B5EF4-FFF2-40B4-BE49-F238E27FC236}">
                <a16:creationId xmlns:a16="http://schemas.microsoft.com/office/drawing/2014/main" id="{C0642D07-E4D3-23C4-C562-AEECC51D79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783997" y="5220823"/>
            <a:ext cx="390933" cy="3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94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1" name="Graphic 10" descr="Paragraph Squiggle with solid fill">
            <a:extLst>
              <a:ext uri="{FF2B5EF4-FFF2-40B4-BE49-F238E27FC236}">
                <a16:creationId xmlns:a16="http://schemas.microsoft.com/office/drawing/2014/main" id="{E4D6B21C-D519-4FB5-90E3-8BFDEDD4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68451"/>
            <a:ext cx="498190" cy="498190"/>
          </a:xfrm>
          <a:prstGeom prst="rect">
            <a:avLst/>
          </a:prstGeom>
        </p:spPr>
      </p:pic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40637AFE-4587-4CD1-6BA6-8EA8A38EEC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669F1EF-AB83-1C30-661D-27F642DE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9418320" y="512306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AB743AE-5306-91C1-AC47-4AAC7C88714A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2660A3-10BD-E038-8DB8-471AC7071D0B}"/>
              </a:ext>
            </a:extLst>
          </p:cNvPr>
          <p:cNvSpPr txBox="1"/>
          <p:nvPr/>
        </p:nvSpPr>
        <p:spPr>
          <a:xfrm>
            <a:off x="1276352" y="2487048"/>
            <a:ext cx="5524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location left to safely explore</a:t>
            </a:r>
          </a:p>
          <a:p>
            <a:endParaRPr lang="en-GB" dirty="0"/>
          </a:p>
          <a:p>
            <a:r>
              <a:rPr lang="en-GB" dirty="0"/>
              <a:t>Since we have found stench locations, a kill is attempted instead of calling the Bayesian module</a:t>
            </a:r>
          </a:p>
        </p:txBody>
      </p:sp>
      <p:pic>
        <p:nvPicPr>
          <p:cNvPr id="26" name="Graphic 25" descr="Paragraph Squiggle with solid fill">
            <a:extLst>
              <a:ext uri="{FF2B5EF4-FFF2-40B4-BE49-F238E27FC236}">
                <a16:creationId xmlns:a16="http://schemas.microsoft.com/office/drawing/2014/main" id="{C0642D07-E4D3-23C4-C562-AEECC51D79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783997" y="5220823"/>
            <a:ext cx="390933" cy="3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83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1" name="Graphic 10" descr="Paragraph Squiggle with solid fill">
            <a:extLst>
              <a:ext uri="{FF2B5EF4-FFF2-40B4-BE49-F238E27FC236}">
                <a16:creationId xmlns:a16="http://schemas.microsoft.com/office/drawing/2014/main" id="{E4D6B21C-D519-4FB5-90E3-8BFDEDD4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0130" y="5668451"/>
            <a:ext cx="498190" cy="498190"/>
          </a:xfrm>
          <a:prstGeom prst="rect">
            <a:avLst/>
          </a:prstGeom>
        </p:spPr>
      </p:pic>
      <p:pic>
        <p:nvPicPr>
          <p:cNvPr id="13" name="Graphic 12" descr="Paragraph Squiggle with solid fill">
            <a:extLst>
              <a:ext uri="{FF2B5EF4-FFF2-40B4-BE49-F238E27FC236}">
                <a16:creationId xmlns:a16="http://schemas.microsoft.com/office/drawing/2014/main" id="{470978A0-7A63-441F-9B2A-645D08C8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30705" y="4935337"/>
            <a:ext cx="498190" cy="49819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40637AFE-4587-4CD1-6BA6-8EA8A38EEC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96" y="4882354"/>
            <a:ext cx="636268" cy="672706"/>
          </a:xfrm>
          <a:prstGeom prst="rect">
            <a:avLst/>
          </a:prstGeom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669F1EF-AB83-1C30-661D-27F642DE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9418320" y="512306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AB743AE-5306-91C1-AC47-4AAC7C88714A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2660A3-10BD-E038-8DB8-471AC7071D0B}"/>
              </a:ext>
            </a:extLst>
          </p:cNvPr>
          <p:cNvSpPr txBox="1"/>
          <p:nvPr/>
        </p:nvSpPr>
        <p:spPr>
          <a:xfrm>
            <a:off x="1276352" y="2487048"/>
            <a:ext cx="5524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[Breeze, Stench]</a:t>
            </a:r>
          </a:p>
          <a:p>
            <a:endParaRPr lang="en-GB" dirty="0"/>
          </a:p>
          <a:p>
            <a:r>
              <a:rPr lang="en-GB" dirty="0"/>
              <a:t>Free = [(0,0), (1,0), (3,0)]</a:t>
            </a:r>
          </a:p>
          <a:p>
            <a:r>
              <a:rPr lang="en-GB" dirty="0"/>
              <a:t>Pending = []</a:t>
            </a:r>
          </a:p>
          <a:p>
            <a:endParaRPr lang="en-GB" dirty="0"/>
          </a:p>
          <a:p>
            <a:r>
              <a:rPr lang="en-GB" dirty="0"/>
              <a:t>Breeze = [(4,0), (0,1), (3,1), (1,2)]</a:t>
            </a:r>
          </a:p>
          <a:p>
            <a:r>
              <a:rPr lang="en-GB" dirty="0"/>
              <a:t>Stench = [(2,0), (1,1), (3,1)]</a:t>
            </a:r>
          </a:p>
          <a:p>
            <a:endParaRPr lang="en-GB" dirty="0"/>
          </a:p>
          <a:p>
            <a:r>
              <a:rPr lang="en-GB" dirty="0"/>
              <a:t>Wumpus candidates = [(1,2)]</a:t>
            </a:r>
          </a:p>
          <a:p>
            <a:r>
              <a:rPr lang="en-GB" dirty="0"/>
              <a:t>Pit candidates = [(5,0), (4,1), (0,2), (2,2), (3,2), (1,3)]</a:t>
            </a:r>
            <a:br>
              <a:rPr lang="en-GB" dirty="0"/>
            </a:br>
            <a:endParaRPr lang="en-GB" dirty="0"/>
          </a:p>
        </p:txBody>
      </p:sp>
      <p:pic>
        <p:nvPicPr>
          <p:cNvPr id="26" name="Graphic 25" descr="Paragraph Squiggle with solid fill">
            <a:extLst>
              <a:ext uri="{FF2B5EF4-FFF2-40B4-BE49-F238E27FC236}">
                <a16:creationId xmlns:a16="http://schemas.microsoft.com/office/drawing/2014/main" id="{C0642D07-E4D3-23C4-C562-AEECC51D79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783997" y="5220823"/>
            <a:ext cx="390933" cy="3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6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Game Environment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422CE-5EAA-4A8E-8BF5-50D845ACEA75}"/>
              </a:ext>
            </a:extLst>
          </p:cNvPr>
          <p:cNvSpPr txBox="1"/>
          <p:nvPr/>
        </p:nvSpPr>
        <p:spPr>
          <a:xfrm>
            <a:off x="780593" y="2487347"/>
            <a:ext cx="7537142" cy="378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Keeps track of the collected world information: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Free/Breeze/Stench </a:t>
            </a:r>
            <a:r>
              <a:rPr lang="en-GB" dirty="0" err="1"/>
              <a:t>locs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Pits/Wumpus candidates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Pending </a:t>
            </a:r>
            <a:r>
              <a:rPr lang="en-GB" dirty="0" err="1"/>
              <a:t>locs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(Known) world size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Computes next (set of) agent action(s) given: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current percept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stored world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866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21345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669F1EF-AB83-1C30-661D-27F642DE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9418320" y="512306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D62EA0C-6D34-35E9-7119-7E3BA72F1C59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0D6C7-492A-6ACD-36AA-131BBFDDE256}"/>
              </a:ext>
            </a:extLst>
          </p:cNvPr>
          <p:cNvSpPr txBox="1"/>
          <p:nvPr/>
        </p:nvSpPr>
        <p:spPr>
          <a:xfrm>
            <a:off x="1276352" y="2487048"/>
            <a:ext cx="5524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[Breeze, Scream]</a:t>
            </a:r>
          </a:p>
          <a:p>
            <a:endParaRPr lang="en-GB" dirty="0"/>
          </a:p>
          <a:p>
            <a:r>
              <a:rPr lang="en-GB" dirty="0"/>
              <a:t>Free = [(0,0), (1,0), (2,0), (3,0), (1,1)]</a:t>
            </a:r>
          </a:p>
          <a:p>
            <a:r>
              <a:rPr lang="en-GB" dirty="0"/>
              <a:t>Pending = [(2,1)]</a:t>
            </a:r>
          </a:p>
          <a:p>
            <a:endParaRPr lang="en-GB" dirty="0"/>
          </a:p>
          <a:p>
            <a:r>
              <a:rPr lang="en-GB" dirty="0"/>
              <a:t>Breeze = [(4,0), (0,1), (3,1), (1,2)]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[(5,0), (4,1), (0,2), (2,2), (3,2),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27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91087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1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0E77A50-0F1F-A42D-71F6-CFF835CF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590772" y="48763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14AB47-A0D3-FF07-6EC6-D19E3B34CACA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A4AE62-C53D-CD7B-57C6-CAEA0B98301D}"/>
              </a:ext>
            </a:extLst>
          </p:cNvPr>
          <p:cNvSpPr txBox="1"/>
          <p:nvPr/>
        </p:nvSpPr>
        <p:spPr>
          <a:xfrm>
            <a:off x="1276352" y="2487048"/>
            <a:ext cx="5524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(2,1)]</a:t>
            </a:r>
          </a:p>
          <a:p>
            <a:r>
              <a:rPr lang="en-GB" dirty="0"/>
              <a:t>Pending = [(2,2)]</a:t>
            </a:r>
          </a:p>
          <a:p>
            <a:endParaRPr lang="en-GB" dirty="0"/>
          </a:p>
          <a:p>
            <a:r>
              <a:rPr lang="en-GB" dirty="0"/>
              <a:t>Breeze = [(4,0), (0,1), (3,1), (1,2)]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[(5,0), (4,1), (0,2), (3,2),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192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40988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1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0E77A50-0F1F-A42D-71F6-CFF835CF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568738" y="48763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32931C-38EF-723B-FE91-E291ADB13692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45DB0-DB67-4127-CD0C-52EF0400A1B7}"/>
              </a:ext>
            </a:extLst>
          </p:cNvPr>
          <p:cNvSpPr txBox="1"/>
          <p:nvPr/>
        </p:nvSpPr>
        <p:spPr>
          <a:xfrm>
            <a:off x="1276352" y="2487048"/>
            <a:ext cx="5524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(2,1)]</a:t>
            </a:r>
          </a:p>
          <a:p>
            <a:r>
              <a:rPr lang="en-GB" dirty="0"/>
              <a:t>Pending = [(2,2)]</a:t>
            </a:r>
          </a:p>
          <a:p>
            <a:endParaRPr lang="en-GB" dirty="0"/>
          </a:p>
          <a:p>
            <a:r>
              <a:rPr lang="en-GB" dirty="0"/>
              <a:t>Breeze = [(4,0), (0,1), (3,1), (1,2)]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[(5,0), (4,1), (0,2), (3,2),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418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55449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1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0E77A50-0F1F-A42D-71F6-CFF835CF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576238" y="40850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4" descr="🕳️ Hole Emoji - What Emoji 🧐">
            <a:extLst>
              <a:ext uri="{FF2B5EF4-FFF2-40B4-BE49-F238E27FC236}">
                <a16:creationId xmlns:a16="http://schemas.microsoft.com/office/drawing/2014/main" id="{C2B0219F-4D92-4E31-B6FD-A8B309093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631" y="4856216"/>
            <a:ext cx="753691" cy="753691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4648305-FEAC-A09D-9834-8B7ABA4A2DAE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7E4B6-27A9-9433-F3F9-BDFD95C147B6}"/>
              </a:ext>
            </a:extLst>
          </p:cNvPr>
          <p:cNvSpPr txBox="1"/>
          <p:nvPr/>
        </p:nvSpPr>
        <p:spPr>
          <a:xfrm>
            <a:off x="1276352" y="2487048"/>
            <a:ext cx="5524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(2,2)]</a:t>
            </a:r>
          </a:p>
          <a:p>
            <a:r>
              <a:rPr lang="en-GB" dirty="0"/>
              <a:t>Pending = [(3,2), (2,3)]</a:t>
            </a:r>
          </a:p>
          <a:p>
            <a:endParaRPr lang="en-GB" dirty="0"/>
          </a:p>
          <a:p>
            <a:r>
              <a:rPr lang="en-GB" dirty="0"/>
              <a:t>Breeze = [(4,0), (0,1), (3,1), (1,2)]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[(5,0), (4,1), (0,2), (1,3)]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932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89381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1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0E77A50-0F1F-A42D-71F6-CFF835CF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588243" y="32861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4" descr="🕳️ Hole Emoji - What Emoji 🧐">
            <a:extLst>
              <a:ext uri="{FF2B5EF4-FFF2-40B4-BE49-F238E27FC236}">
                <a16:creationId xmlns:a16="http://schemas.microsoft.com/office/drawing/2014/main" id="{83694700-6EDC-5B5E-8F56-B50584CCE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84" y="4856216"/>
            <a:ext cx="753691" cy="753691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E90EF6-E9CE-D369-BA07-748D85D7639F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7399C8-06C3-0E28-5180-B13F6FDFD6C9}"/>
              </a:ext>
            </a:extLst>
          </p:cNvPr>
          <p:cNvSpPr txBox="1"/>
          <p:nvPr/>
        </p:nvSpPr>
        <p:spPr>
          <a:xfrm>
            <a:off x="1276352" y="2487048"/>
            <a:ext cx="5524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(2,3)]</a:t>
            </a:r>
          </a:p>
          <a:p>
            <a:r>
              <a:rPr lang="en-GB" dirty="0"/>
              <a:t>Pending = [(3,2), (1,3), (3,3), (2,4)]</a:t>
            </a:r>
          </a:p>
          <a:p>
            <a:endParaRPr lang="en-GB" dirty="0"/>
          </a:p>
          <a:p>
            <a:r>
              <a:rPr lang="en-GB" dirty="0"/>
              <a:t>Breeze = [(4,0), (0,1), (3,1), (1,2)]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[(5,0), (4,1), 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67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73398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1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0E77A50-0F1F-A42D-71F6-CFF835CF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588243" y="25232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4" descr="🕳️ Hole Emoji - What Emoji 🧐">
            <a:extLst>
              <a:ext uri="{FF2B5EF4-FFF2-40B4-BE49-F238E27FC236}">
                <a16:creationId xmlns:a16="http://schemas.microsoft.com/office/drawing/2014/main" id="{F6D95C7D-E60A-104C-233D-F9818C648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84" y="4859467"/>
            <a:ext cx="753691" cy="753691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EFC94B5-2190-F6A8-F842-CB0467490CC9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0A5E-D064-BFBD-5E33-5FF60123A2F3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(2,4)]</a:t>
            </a:r>
          </a:p>
          <a:p>
            <a:r>
              <a:rPr lang="en-GB" dirty="0"/>
              <a:t>Pending = [(3,2), (1,3), (3,3), (1,4), (3,4)]</a:t>
            </a:r>
          </a:p>
          <a:p>
            <a:endParaRPr lang="en-GB" dirty="0"/>
          </a:p>
          <a:p>
            <a:r>
              <a:rPr lang="en-GB" dirty="0"/>
              <a:t>Breeze = [(4,0), (0,1), (3,1), (1,2)]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[(5,0), (4,1), 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399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1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0E77A50-0F1F-A42D-71F6-CFF835CF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588243" y="25232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4" descr="🕳️ Hole Emoji - What Emoji 🧐">
            <a:extLst>
              <a:ext uri="{FF2B5EF4-FFF2-40B4-BE49-F238E27FC236}">
                <a16:creationId xmlns:a16="http://schemas.microsoft.com/office/drawing/2014/main" id="{F6D95C7D-E60A-104C-233D-F9818C648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84" y="4859467"/>
            <a:ext cx="753691" cy="753691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EFC94B5-2190-F6A8-F842-CB0467490CC9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0A5E-D064-BFBD-5E33-5FF60123A2F3}"/>
              </a:ext>
            </a:extLst>
          </p:cNvPr>
          <p:cNvSpPr txBox="1"/>
          <p:nvPr/>
        </p:nvSpPr>
        <p:spPr>
          <a:xfrm>
            <a:off x="1276352" y="2487048"/>
            <a:ext cx="5524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Bumping against the wall reveals the true size of the world</a:t>
            </a:r>
          </a:p>
          <a:p>
            <a:endParaRPr lang="en-GB" dirty="0"/>
          </a:p>
          <a:p>
            <a:r>
              <a:rPr lang="en-GB" dirty="0"/>
              <a:t>World size is now fixed</a:t>
            </a:r>
          </a:p>
        </p:txBody>
      </p:sp>
    </p:spTree>
    <p:extLst>
      <p:ext uri="{BB962C8B-B14F-4D97-AF65-F5344CB8AC3E}">
        <p14:creationId xmlns:p14="http://schemas.microsoft.com/office/powerpoint/2010/main" val="35422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1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0E77A50-0F1F-A42D-71F6-CFF835CF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588243" y="25232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4" descr="🕳️ Hole Emoji - What Emoji 🧐">
            <a:extLst>
              <a:ext uri="{FF2B5EF4-FFF2-40B4-BE49-F238E27FC236}">
                <a16:creationId xmlns:a16="http://schemas.microsoft.com/office/drawing/2014/main" id="{F6D95C7D-E60A-104C-233D-F9818C648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84" y="4859467"/>
            <a:ext cx="753691" cy="753691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891B91-74DE-7424-E0EE-A152241FE69E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[Bump]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(2,4)]</a:t>
            </a:r>
          </a:p>
          <a:p>
            <a:r>
              <a:rPr lang="en-GB" dirty="0"/>
              <a:t>Pending = [(3,2), (1,3), (3,3), (1,4), (3,4)]</a:t>
            </a:r>
          </a:p>
          <a:p>
            <a:endParaRPr lang="en-GB" dirty="0"/>
          </a:p>
          <a:p>
            <a:r>
              <a:rPr lang="en-GB" dirty="0"/>
              <a:t>Breeze = [(4,0), (0,1), (3,1), (1,2)]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914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C0BD10-CDFA-74F4-C112-B536D9FC4731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59395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F422CE-5EAA-4A8E-8BF5-50D845ACEA75}"/>
              </a:ext>
            </a:extLst>
          </p:cNvPr>
          <p:cNvSpPr txBox="1"/>
          <p:nvPr/>
        </p:nvSpPr>
        <p:spPr>
          <a:xfrm>
            <a:off x="1319912" y="3417570"/>
            <a:ext cx="500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19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0E77A50-0F1F-A42D-71F6-CFF835CF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8588243" y="25232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4" descr="🕳️ Hole Emoji - What Emoji 🧐">
            <a:extLst>
              <a:ext uri="{FF2B5EF4-FFF2-40B4-BE49-F238E27FC236}">
                <a16:creationId xmlns:a16="http://schemas.microsoft.com/office/drawing/2014/main" id="{B90195BB-2EA5-4148-93CB-A7DCD5B8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14" y="4867233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FC402D-E976-8944-4DBC-36CB0A97C673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(2,4)]</a:t>
            </a:r>
          </a:p>
          <a:p>
            <a:r>
              <a:rPr lang="en-GB" dirty="0"/>
              <a:t>Pending = [(3,2), (1,3), (3,3), (1,4), (3,4)]</a:t>
            </a:r>
          </a:p>
          <a:p>
            <a:endParaRPr lang="en-GB" dirty="0"/>
          </a:p>
          <a:p>
            <a:r>
              <a:rPr lang="en-GB" dirty="0"/>
              <a:t>Breeze = [(4,0), (0,1), (3,1), (1,2)]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811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91718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8" y="4079174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2" name="Picture 44" descr="🕳️ Hole Emoji - What Emoji 🧐">
            <a:extLst>
              <a:ext uri="{FF2B5EF4-FFF2-40B4-BE49-F238E27FC236}">
                <a16:creationId xmlns:a16="http://schemas.microsoft.com/office/drawing/2014/main" id="{C8FD5196-EF1C-4A99-ACD2-2CF5CE053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14" y="4867233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3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0AE2AB68-F959-3863-4327-88C65515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9375399" y="25200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C42BB60-E76A-AF1C-A2B3-151F77642762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(1,4), (4,4)]</a:t>
            </a:r>
          </a:p>
          <a:p>
            <a:endParaRPr lang="en-GB" dirty="0"/>
          </a:p>
          <a:p>
            <a:r>
              <a:rPr lang="en-GB" dirty="0"/>
              <a:t>Breeze = [(4,0), (0,1), (3,1), (1,2)]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32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Game Environment – Updating the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422CE-5EAA-4A8E-8BF5-50D845ACEA75}"/>
              </a:ext>
            </a:extLst>
          </p:cNvPr>
          <p:cNvSpPr txBox="1"/>
          <p:nvPr/>
        </p:nvSpPr>
        <p:spPr>
          <a:xfrm>
            <a:off x="780593" y="2487347"/>
            <a:ext cx="7537142" cy="378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At each step, the </a:t>
            </a:r>
            <a:r>
              <a:rPr lang="en-GB" i="1" dirty="0" err="1"/>
              <a:t>update_env</a:t>
            </a:r>
            <a:r>
              <a:rPr lang="en-GB" i="1" dirty="0"/>
              <a:t> </a:t>
            </a:r>
            <a:r>
              <a:rPr lang="en-GB" dirty="0"/>
              <a:t>method is called: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Adds the current location to the appropriate list(s)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If required, updates the world size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Updates the set of pending locations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Calls the SMT module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360C1-3BDA-57AE-98B9-07BC4ADAC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83" y="3362267"/>
            <a:ext cx="30353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E4C4B-FB60-491E-3A32-C73AAF22B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83" y="4268707"/>
            <a:ext cx="2286000" cy="25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2F4E2-B00D-7B95-B17D-BED1B4DAE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83" y="5866274"/>
            <a:ext cx="993140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734E6-C4E9-ED6E-ECDC-B839D1D9A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83" y="5072240"/>
            <a:ext cx="2425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12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54428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9174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8C2D8B52-7FC5-7307-1221-7672E18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10157699" y="250919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19" name="Picture 44" descr="🕳️ Hole Emoji - What Emoji 🧐">
            <a:extLst>
              <a:ext uri="{FF2B5EF4-FFF2-40B4-BE49-F238E27FC236}">
                <a16:creationId xmlns:a16="http://schemas.microsoft.com/office/drawing/2014/main" id="{E493B4B6-893B-4EE7-A44E-2D1E41652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14" y="4867233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E3B9DBB-DEDF-830D-585B-6694865CB1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38" y="2509190"/>
            <a:ext cx="386686" cy="3866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8D9A18-0670-C566-453B-097FBCFBFE64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[Glitter, Breeze]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043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9174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8C2D8B52-7FC5-7307-1221-7672E18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10157699" y="250919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19" name="Picture 44" descr="🕳️ Hole Emoji - What Emoji 🧐">
            <a:extLst>
              <a:ext uri="{FF2B5EF4-FFF2-40B4-BE49-F238E27FC236}">
                <a16:creationId xmlns:a16="http://schemas.microsoft.com/office/drawing/2014/main" id="{E493B4B6-893B-4EE7-A44E-2D1E41652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14" y="4867233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E3B9DBB-DEDF-830D-585B-6694865CB1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38" y="2509190"/>
            <a:ext cx="386686" cy="3866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8D9A18-0670-C566-453B-097FBCFBFE64}"/>
              </a:ext>
            </a:extLst>
          </p:cNvPr>
          <p:cNvSpPr txBox="1"/>
          <p:nvPr/>
        </p:nvSpPr>
        <p:spPr>
          <a:xfrm>
            <a:off x="1276352" y="2487048"/>
            <a:ext cx="5524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glitter percept triggers the grab action</a:t>
            </a:r>
          </a:p>
          <a:p>
            <a:endParaRPr lang="en-GB" dirty="0"/>
          </a:p>
          <a:p>
            <a:r>
              <a:rPr lang="en-GB" dirty="0"/>
              <a:t>A-Star module is called to get back to start</a:t>
            </a:r>
          </a:p>
          <a:p>
            <a:endParaRPr lang="en-GB" dirty="0"/>
          </a:p>
          <a:p>
            <a:r>
              <a:rPr lang="en-GB" dirty="0"/>
              <a:t>Path: [G, R, R, M, M, L, M, M, M, M, R, M, M, C]</a:t>
            </a:r>
          </a:p>
        </p:txBody>
      </p:sp>
    </p:spTree>
    <p:extLst>
      <p:ext uri="{BB962C8B-B14F-4D97-AF65-F5344CB8AC3E}">
        <p14:creationId xmlns:p14="http://schemas.microsoft.com/office/powerpoint/2010/main" val="157355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9880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8C2D8B52-7FC5-7307-1221-7672E18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160328" y="251237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2" name="Picture 44" descr="🕳️ Hole Emoji - What Emoji 🧐">
            <a:extLst>
              <a:ext uri="{FF2B5EF4-FFF2-40B4-BE49-F238E27FC236}">
                <a16:creationId xmlns:a16="http://schemas.microsoft.com/office/drawing/2014/main" id="{1905BBBC-A257-4163-9528-928951FB0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14" y="4867233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E4D015-2290-E5BE-11A6-8F09FF259AD2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294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09451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9880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8C2D8B52-7FC5-7307-1221-7672E18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10160328" y="251237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2" name="Picture 44" descr="🕳️ Hole Emoji - What Emoji 🧐">
            <a:extLst>
              <a:ext uri="{FF2B5EF4-FFF2-40B4-BE49-F238E27FC236}">
                <a16:creationId xmlns:a16="http://schemas.microsoft.com/office/drawing/2014/main" id="{1905BBBC-A257-4163-9528-928951FB0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14" y="4867233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420C9-339B-84D9-6301-C116D79C795A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[Breeze]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349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93692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7607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8C2D8B52-7FC5-7307-1221-7672E18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9363742" y="2511785"/>
            <a:ext cx="753691" cy="7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4" name="Picture 44" descr="🕳️ Hole Emoji - What Emoji 🧐">
            <a:extLst>
              <a:ext uri="{FF2B5EF4-FFF2-40B4-BE49-F238E27FC236}">
                <a16:creationId xmlns:a16="http://schemas.microsoft.com/office/drawing/2014/main" id="{8CCBAE55-32AA-4DF8-911F-2863C340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14" y="4867233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D265D0-E7D9-B94B-C09E-8525C64CA055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191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27823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7607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8C2D8B52-7FC5-7307-1221-7672E18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8582414" y="2498065"/>
            <a:ext cx="753691" cy="7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4" name="Picture 44" descr="🕳️ Hole Emoji - What Emoji 🧐">
            <a:extLst>
              <a:ext uri="{FF2B5EF4-FFF2-40B4-BE49-F238E27FC236}">
                <a16:creationId xmlns:a16="http://schemas.microsoft.com/office/drawing/2014/main" id="{8CCBAE55-32AA-4DF8-911F-2863C340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14" y="4867233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62DB42-EE92-58C3-B7F9-911BDC3A2CFB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891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93908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7607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8C2D8B52-7FC5-7307-1221-7672E18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582414" y="2498065"/>
            <a:ext cx="753691" cy="7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4" name="Picture 44" descr="🕳️ Hole Emoji - What Emoji 🧐">
            <a:extLst>
              <a:ext uri="{FF2B5EF4-FFF2-40B4-BE49-F238E27FC236}">
                <a16:creationId xmlns:a16="http://schemas.microsoft.com/office/drawing/2014/main" id="{8CCBAE55-32AA-4DF8-911F-2863C340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14" y="4867233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180AE8-8AE5-19C6-3A95-B92B94C9B282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667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9167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7607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0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8C2D8B52-7FC5-7307-1221-7672E18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581269" y="3307766"/>
            <a:ext cx="753691" cy="7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4" name="Picture 44" descr="🕳️ Hole Emoji - What Emoji 🧐">
            <a:extLst>
              <a:ext uri="{FF2B5EF4-FFF2-40B4-BE49-F238E27FC236}">
                <a16:creationId xmlns:a16="http://schemas.microsoft.com/office/drawing/2014/main" id="{8CCBAE55-32AA-4DF8-911F-2863C340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14" y="4867233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0EDD10-AEA3-8599-C3F4-01E2F5DE38A9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2541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0850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9174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98525FE-61E3-61BF-7BAB-E1A1CF17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588243" y="409445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🕳️ Hole Emoji - What Emoji 🧐">
            <a:extLst>
              <a:ext uri="{FF2B5EF4-FFF2-40B4-BE49-F238E27FC236}">
                <a16:creationId xmlns:a16="http://schemas.microsoft.com/office/drawing/2014/main" id="{B38AC738-C067-8F20-3596-298792F4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886" y="4859748"/>
            <a:ext cx="753691" cy="753691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E4625A-AD93-C92C-E4CD-7B1DD5D09529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0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9174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98525FE-61E3-61BF-7BAB-E1A1CF17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588243" y="48763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🕳️ Hole Emoji - What Emoji 🧐">
            <a:extLst>
              <a:ext uri="{FF2B5EF4-FFF2-40B4-BE49-F238E27FC236}">
                <a16:creationId xmlns:a16="http://schemas.microsoft.com/office/drawing/2014/main" id="{B38AC738-C067-8F20-3596-298792F4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869" y="4848731"/>
            <a:ext cx="753691" cy="753691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95B1E1-AF8E-EB66-92DD-B0430114FD32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2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Game Environment – Building the action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89121-5CF7-98AA-9865-5971E7777D72}"/>
              </a:ext>
            </a:extLst>
          </p:cNvPr>
          <p:cNvSpPr txBox="1"/>
          <p:nvPr/>
        </p:nvSpPr>
        <p:spPr>
          <a:xfrm>
            <a:off x="780592" y="2487347"/>
            <a:ext cx="9432043" cy="336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When building the action list </a:t>
            </a:r>
            <a:r>
              <a:rPr lang="en-GB" i="1" dirty="0"/>
              <a:t>(</a:t>
            </a:r>
            <a:r>
              <a:rPr lang="en-GB" i="1" dirty="0" err="1"/>
              <a:t>build_action_list</a:t>
            </a:r>
            <a:r>
              <a:rPr lang="en-GB" i="1" dirty="0"/>
              <a:t>),</a:t>
            </a:r>
            <a:r>
              <a:rPr lang="en-GB" dirty="0"/>
              <a:t> we first look at </a:t>
            </a:r>
            <a:r>
              <a:rPr lang="en-GB" b="1" dirty="0"/>
              <a:t>pending locations</a:t>
            </a:r>
            <a:r>
              <a:rPr lang="en-GB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Priority is given to direct neighbours of current agent location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Otherwise, A-Star module computes the path to the closest </a:t>
            </a:r>
            <a:r>
              <a:rPr lang="en-GB" dirty="0" err="1"/>
              <a:t>p.l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An </a:t>
            </a:r>
            <a:r>
              <a:rPr lang="en-GB" b="1" dirty="0"/>
              <a:t>empty</a:t>
            </a:r>
            <a:r>
              <a:rPr lang="en-GB" dirty="0"/>
              <a:t> pending location list will either: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Trigger a kill attempt (</a:t>
            </a:r>
            <a:r>
              <a:rPr lang="en-GB" i="1" dirty="0" err="1"/>
              <a:t>attempt_kill</a:t>
            </a:r>
            <a:r>
              <a:rPr lang="en-GB" i="1" dirty="0"/>
              <a:t>) </a:t>
            </a:r>
            <a:r>
              <a:rPr lang="en-GB" dirty="0"/>
              <a:t>if at least one stench location has been found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Call the </a:t>
            </a:r>
            <a:r>
              <a:rPr lang="en-GB" b="1" dirty="0"/>
              <a:t>Bayesian</a:t>
            </a:r>
            <a:r>
              <a:rPr lang="en-GB" dirty="0"/>
              <a:t> module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Head towards the location with highest prob. of being safe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If no location is above the set threshold, head out</a:t>
            </a:r>
          </a:p>
        </p:txBody>
      </p:sp>
    </p:spTree>
    <p:extLst>
      <p:ext uri="{BB962C8B-B14F-4D97-AF65-F5344CB8AC3E}">
        <p14:creationId xmlns:p14="http://schemas.microsoft.com/office/powerpoint/2010/main" val="15159502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9174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98525FE-61E3-61BF-7BAB-E1A1CF17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588243" y="56628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🕳️ Hole Emoji - What Emoji 🧐">
            <a:extLst>
              <a:ext uri="{FF2B5EF4-FFF2-40B4-BE49-F238E27FC236}">
                <a16:creationId xmlns:a16="http://schemas.microsoft.com/office/drawing/2014/main" id="{B38AC738-C067-8F20-3596-298792F4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869" y="4848731"/>
            <a:ext cx="753691" cy="753691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CF93FC-EA40-6FC5-D963-7CD98954C7D4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9548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9174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98525FE-61E3-61BF-7BAB-E1A1CF17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588243" y="568005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🕳️ Hole Emoji - What Emoji 🧐">
            <a:extLst>
              <a:ext uri="{FF2B5EF4-FFF2-40B4-BE49-F238E27FC236}">
                <a16:creationId xmlns:a16="http://schemas.microsoft.com/office/drawing/2014/main" id="{B38AC738-C067-8F20-3596-298792F4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869" y="4848731"/>
            <a:ext cx="753691" cy="753691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CE8FBF-2DEB-53A2-6A2D-3B0927DB3091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6179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9174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98525FE-61E3-61BF-7BAB-E1A1CF17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795804" y="56768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🕳️ Hole Emoji - What Emoji 🧐">
            <a:extLst>
              <a:ext uri="{FF2B5EF4-FFF2-40B4-BE49-F238E27FC236}">
                <a16:creationId xmlns:a16="http://schemas.microsoft.com/office/drawing/2014/main" id="{B38AC738-C067-8F20-3596-298792F4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869" y="4848731"/>
            <a:ext cx="753691" cy="753691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744580-78F6-A0D2-BCAC-3F5BF040FCE9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136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  <a:endParaRPr lang="en-GB" sz="2400" b="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/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3D9C9234-FF5E-486C-8D20-3C0F8ABF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322" y="4054715"/>
            <a:ext cx="414465" cy="414465"/>
          </a:xfrm>
          <a:prstGeom prst="rect">
            <a:avLst/>
          </a:prstGeom>
        </p:spPr>
      </p:pic>
      <p:pic>
        <p:nvPicPr>
          <p:cNvPr id="17" name="Graphic 16" descr="Windy with solid fill">
            <a:extLst>
              <a:ext uri="{FF2B5EF4-FFF2-40B4-BE49-F238E27FC236}">
                <a16:creationId xmlns:a16="http://schemas.microsoft.com/office/drawing/2014/main" id="{C93E2F61-E21D-40EA-B255-D56984E3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7925" y="4856216"/>
            <a:ext cx="414465" cy="414465"/>
          </a:xfrm>
          <a:prstGeom prst="rect">
            <a:avLst/>
          </a:prstGeom>
        </p:spPr>
      </p:pic>
      <p:pic>
        <p:nvPicPr>
          <p:cNvPr id="18" name="Graphic 17" descr="Windy with solid fill">
            <a:extLst>
              <a:ext uri="{FF2B5EF4-FFF2-40B4-BE49-F238E27FC236}">
                <a16:creationId xmlns:a16="http://schemas.microsoft.com/office/drawing/2014/main" id="{CA1054B8-D95D-4A94-B1E9-3470662A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5652166"/>
            <a:ext cx="414465" cy="414465"/>
          </a:xfrm>
          <a:prstGeom prst="rect">
            <a:avLst/>
          </a:prstGeom>
        </p:spPr>
      </p:pic>
      <p:pic>
        <p:nvPicPr>
          <p:cNvPr id="15" name="Picture 44" descr="🕳️ Hole Emoji - What Emoji 🧐">
            <a:extLst>
              <a:ext uri="{FF2B5EF4-FFF2-40B4-BE49-F238E27FC236}">
                <a16:creationId xmlns:a16="http://schemas.microsoft.com/office/drawing/2014/main" id="{BB5FEF0F-26B1-4307-82F1-B17EC13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72" y="4079174"/>
            <a:ext cx="753691" cy="753691"/>
          </a:xfrm>
          <a:prstGeom prst="rect">
            <a:avLst/>
          </a:prstGeom>
          <a:noFill/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77891385-CA2B-9909-C751-2955A0FF4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968" y="4821848"/>
            <a:ext cx="414465" cy="414465"/>
          </a:xfrm>
          <a:prstGeom prst="rect">
            <a:avLst/>
          </a:prstGeom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88511587-57E7-4892-D83A-DAABBD10B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278" y="2918360"/>
            <a:ext cx="414465" cy="414465"/>
          </a:xfrm>
          <a:prstGeom prst="rect">
            <a:avLst/>
          </a:prstGeom>
        </p:spPr>
      </p:pic>
      <p:pic>
        <p:nvPicPr>
          <p:cNvPr id="24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498525FE-61E3-61BF-7BAB-E1A1CF17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019717" y="56647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🕳️ Hole Emoji - What Emoji 🧐">
            <a:extLst>
              <a:ext uri="{FF2B5EF4-FFF2-40B4-BE49-F238E27FC236}">
                <a16:creationId xmlns:a16="http://schemas.microsoft.com/office/drawing/2014/main" id="{B38AC738-C067-8F20-3596-298792F4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869" y="4848731"/>
            <a:ext cx="753691" cy="753691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5B6F9B-7CE6-D0CB-5149-8F7BF1FDE50B}"/>
              </a:ext>
            </a:extLst>
          </p:cNvPr>
          <p:cNvSpPr txBox="1"/>
          <p:nvPr/>
        </p:nvSpPr>
        <p:spPr>
          <a:xfrm>
            <a:off x="1276352" y="2487048"/>
            <a:ext cx="5524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(5, 5)</a:t>
            </a:r>
          </a:p>
          <a:p>
            <a:r>
              <a:rPr lang="en-GB" dirty="0"/>
              <a:t>Final size known = True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[(0,0), (1,0), (2,0), (3,0), (1,1), (2,1), (2,2), (2,3), (2,4), (3,4)]</a:t>
            </a:r>
          </a:p>
          <a:p>
            <a:r>
              <a:rPr lang="en-GB" dirty="0"/>
              <a:t>Pending = [(3,2), (1,3), (3,3), (1,4)]</a:t>
            </a:r>
          </a:p>
          <a:p>
            <a:endParaRPr lang="en-GB" dirty="0"/>
          </a:p>
          <a:p>
            <a:r>
              <a:rPr lang="en-GB" dirty="0"/>
              <a:t>Breeze = [(4,0), (0,1), (3,1), (1,2), (4,4)]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 candidates = [(4,1), (0,2), (4,3)]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144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118678" y="2114556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0" dirty="0">
                <a:latin typeface="Consolas" panose="020B0609020204030204" pitchFamily="49" charset="0"/>
              </a:rPr>
              <a:t>Simulation (Bayes)</a:t>
            </a: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002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2899DB3-2386-40F4-BF7F-19F46AB72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6693" y="4397168"/>
            <a:ext cx="414465" cy="41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🕳️ Hole Emoji - What Emoji 🧐">
            <a:extLst>
              <a:ext uri="{FF2B5EF4-FFF2-40B4-BE49-F238E27FC236}">
                <a16:creationId xmlns:a16="http://schemas.microsoft.com/office/drawing/2014/main" id="{F2402B50-363D-4B3E-A96E-F5EF48E0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32" y="4068959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" name="Graphic 19" descr="Windy with solid fill">
            <a:extLst>
              <a:ext uri="{FF2B5EF4-FFF2-40B4-BE49-F238E27FC236}">
                <a16:creationId xmlns:a16="http://schemas.microsoft.com/office/drawing/2014/main" id="{802FB955-0C26-4812-805F-63F657509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3165" y="4874520"/>
            <a:ext cx="414465" cy="414465"/>
          </a:xfrm>
          <a:prstGeom prst="rect">
            <a:avLst/>
          </a:prstGeom>
        </p:spPr>
      </p:pic>
      <p:pic>
        <p:nvPicPr>
          <p:cNvPr id="21" name="Graphic 20" descr="Windy with solid fill">
            <a:extLst>
              <a:ext uri="{FF2B5EF4-FFF2-40B4-BE49-F238E27FC236}">
                <a16:creationId xmlns:a16="http://schemas.microsoft.com/office/drawing/2014/main" id="{E0164F94-0DD7-42FD-8DBB-5E815FB63E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7425" y="4065873"/>
            <a:ext cx="414465" cy="414465"/>
          </a:xfrm>
          <a:prstGeom prst="rect">
            <a:avLst/>
          </a:prstGeom>
        </p:spPr>
      </p:pic>
      <p:pic>
        <p:nvPicPr>
          <p:cNvPr id="22" name="Graphic 21" descr="Windy with solid fill">
            <a:extLst>
              <a:ext uri="{FF2B5EF4-FFF2-40B4-BE49-F238E27FC236}">
                <a16:creationId xmlns:a16="http://schemas.microsoft.com/office/drawing/2014/main" id="{47011028-2D9D-45A7-8C6F-EDAE07D91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2231" y="5672938"/>
            <a:ext cx="414465" cy="414465"/>
          </a:xfrm>
          <a:prstGeom prst="rect">
            <a:avLst/>
          </a:prstGeom>
        </p:spPr>
      </p:pic>
      <p:pic>
        <p:nvPicPr>
          <p:cNvPr id="23" name="Graphic 22" descr="Windy with solid fill">
            <a:extLst>
              <a:ext uri="{FF2B5EF4-FFF2-40B4-BE49-F238E27FC236}">
                <a16:creationId xmlns:a16="http://schemas.microsoft.com/office/drawing/2014/main" id="{0E6D4E29-D85F-42EE-8BA8-FE036AA02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7753" y="4845157"/>
            <a:ext cx="414465" cy="414465"/>
          </a:xfrm>
          <a:prstGeom prst="rect">
            <a:avLst/>
          </a:prstGeom>
        </p:spPr>
      </p:pic>
      <p:pic>
        <p:nvPicPr>
          <p:cNvPr id="28" name="Graphic 27" descr="Windy with solid fill">
            <a:extLst>
              <a:ext uri="{FF2B5EF4-FFF2-40B4-BE49-F238E27FC236}">
                <a16:creationId xmlns:a16="http://schemas.microsoft.com/office/drawing/2014/main" id="{A4469B77-FAE4-4D49-8CD8-C6933983E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8644" y="4874520"/>
            <a:ext cx="414465" cy="414465"/>
          </a:xfrm>
          <a:prstGeom prst="rect">
            <a:avLst/>
          </a:prstGeom>
        </p:spPr>
      </p:pic>
      <p:pic>
        <p:nvPicPr>
          <p:cNvPr id="37" name="Picture 44" descr="🕳️ Hole Emoji - What Emoji 🧐">
            <a:extLst>
              <a:ext uri="{FF2B5EF4-FFF2-40B4-BE49-F238E27FC236}">
                <a16:creationId xmlns:a16="http://schemas.microsoft.com/office/drawing/2014/main" id="{99807245-7CE2-42BF-8C05-B354395F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249" y="4076890"/>
            <a:ext cx="753691" cy="7536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2E3DB2-267A-FC28-F3F9-F3CC209905F3}"/>
              </a:ext>
            </a:extLst>
          </p:cNvPr>
          <p:cNvSpPr txBox="1"/>
          <p:nvPr/>
        </p:nvSpPr>
        <p:spPr>
          <a:xfrm>
            <a:off x="473725" y="2487048"/>
            <a:ext cx="632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slightly different world configuration could require a call to the Bayesian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0DFC9-F9A9-16A3-122D-515B818AC805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b="1" dirty="0">
              <a:ln w="3175">
                <a:solidFill>
                  <a:schemeClr val="bg1">
                    <a:lumMod val="65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75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118678" y="2114556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0" dirty="0">
                <a:latin typeface="Consolas" panose="020B0609020204030204" pitchFamily="49" charset="0"/>
              </a:rPr>
              <a:t>Simulation (Bayes)</a:t>
            </a: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29056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14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80%</a:t>
                      </a:r>
                    </a:p>
                    <a:p>
                      <a:endParaRPr lang="en-GB" sz="14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r>
                        <a:rPr lang="en-GB" sz="15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  <a:p>
                      <a:endParaRPr lang="en-GB" sz="18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69%</a:t>
                      </a:r>
                    </a:p>
                    <a:p>
                      <a:endParaRPr lang="en-GB" sz="18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18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n w="317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14%</a:t>
                      </a:r>
                    </a:p>
                    <a:p>
                      <a:endParaRPr lang="en-GB" sz="18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2899DB3-2386-40F4-BF7F-19F46AB72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6420" y="4097138"/>
            <a:ext cx="714630" cy="71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A0BD5A9-C4BB-402B-8CA4-D0221AD2EC5B}"/>
              </a:ext>
            </a:extLst>
          </p:cNvPr>
          <p:cNvSpPr/>
          <p:nvPr/>
        </p:nvSpPr>
        <p:spPr>
          <a:xfrm>
            <a:off x="10961370" y="5629306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500" b="1" dirty="0">
                <a:ln w="3175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</a:rPr>
              <a:t>69%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C94E5-878B-871F-8926-4F735F3DDE25}"/>
              </a:ext>
            </a:extLst>
          </p:cNvPr>
          <p:cNvSpPr txBox="1"/>
          <p:nvPr/>
        </p:nvSpPr>
        <p:spPr>
          <a:xfrm>
            <a:off x="407624" y="2487048"/>
            <a:ext cx="6393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much risk is the agent willing to take?</a:t>
            </a:r>
          </a:p>
          <a:p>
            <a:endParaRPr lang="en-GB" dirty="0"/>
          </a:p>
          <a:p>
            <a:r>
              <a:rPr lang="en-GB" dirty="0"/>
              <a:t>The truth threshold defines the value above which a module prediction is taken as ground truth</a:t>
            </a:r>
          </a:p>
          <a:p>
            <a:endParaRPr lang="en-GB" dirty="0"/>
          </a:p>
          <a:p>
            <a:r>
              <a:rPr lang="en-GB" dirty="0"/>
              <a:t>In this case: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Truth threshold &gt;= 0.8 </a:t>
            </a:r>
            <a:r>
              <a:rPr lang="en-GB" dirty="0">
                <a:sym typeface="Wingdings" pitchFamily="2" charset="2"/>
              </a:rPr>
              <a:t> The agent heads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Truth threshold &lt; 0.8 </a:t>
            </a:r>
            <a:r>
              <a:rPr lang="en-GB" dirty="0">
                <a:sym typeface="Wingdings" pitchFamily="2" charset="2"/>
              </a:rPr>
              <a:t> The agent heads to (1,3)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4056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118678" y="2114556"/>
            <a:ext cx="11928542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0" dirty="0">
                <a:latin typeface="Consolas" panose="020B0609020204030204" pitchFamily="49" charset="0"/>
              </a:rPr>
              <a:t>Some truth threshold 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C94E5-878B-871F-8926-4F735F3DDE25}"/>
              </a:ext>
            </a:extLst>
          </p:cNvPr>
          <p:cNvSpPr txBox="1"/>
          <p:nvPr/>
        </p:nvSpPr>
        <p:spPr>
          <a:xfrm>
            <a:off x="407624" y="2487048"/>
            <a:ext cx="830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collected results obtained using different truth thresholds: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Thresholds: [0.6, 0.7, 0.8, 0.9]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World sizes: [4x4, 5x5, 6x6, 7x7, 8x8]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Tests per configuration: 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16C1F-CAB5-3E36-205D-2E6A70990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79" y="4441176"/>
            <a:ext cx="2387600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2B79E-05B2-74BB-D254-B2F71B81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01" y="4431569"/>
            <a:ext cx="3225800" cy="181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325146-5511-295D-E9F7-2F0DD1D2E727}"/>
              </a:ext>
            </a:extLst>
          </p:cNvPr>
          <p:cNvSpPr txBox="1"/>
          <p:nvPr/>
        </p:nvSpPr>
        <p:spPr>
          <a:xfrm>
            <a:off x="1412301" y="4079399"/>
            <a:ext cx="194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Avg</a:t>
            </a:r>
            <a:r>
              <a:rPr lang="en-GB" dirty="0"/>
              <a:t> final reward: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15566-F662-FA34-B562-D2EA33623E65}"/>
              </a:ext>
            </a:extLst>
          </p:cNvPr>
          <p:cNvSpPr txBox="1"/>
          <p:nvPr/>
        </p:nvSpPr>
        <p:spPr>
          <a:xfrm>
            <a:off x="6455579" y="4080028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Death %:</a:t>
            </a:r>
          </a:p>
        </p:txBody>
      </p:sp>
    </p:spTree>
    <p:extLst>
      <p:ext uri="{BB962C8B-B14F-4D97-AF65-F5344CB8AC3E}">
        <p14:creationId xmlns:p14="http://schemas.microsoft.com/office/powerpoint/2010/main" val="20496897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BF151-9976-4273-AE6C-0880C47A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 you for your attention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7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Game Environment – Executing an 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89121-5CF7-98AA-9865-5971E7777D72}"/>
              </a:ext>
            </a:extLst>
          </p:cNvPr>
          <p:cNvSpPr txBox="1"/>
          <p:nvPr/>
        </p:nvSpPr>
        <p:spPr>
          <a:xfrm>
            <a:off x="780592" y="2487347"/>
            <a:ext cx="10809153" cy="336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With the action list built, action are passed one by one to the agent until the list is fully consumed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i="1" dirty="0" err="1"/>
              <a:t>execute_action</a:t>
            </a:r>
            <a:r>
              <a:rPr lang="en-GB" i="1" dirty="0"/>
              <a:t> </a:t>
            </a:r>
            <a:r>
              <a:rPr lang="en-GB" dirty="0"/>
              <a:t>allows to keep track of the current agent location and orientation</a:t>
            </a: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9A458-3004-A2E2-6F88-D069B36C5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13" y="3095128"/>
            <a:ext cx="44831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2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70603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2899DB3-2386-40F4-BF7F-19F46AB72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3480" y="5672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422CE-5EAA-4A8E-8BF5-50D845ACEA75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(1, 1)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[(0,0)]</a:t>
            </a:r>
          </a:p>
          <a:p>
            <a:r>
              <a:rPr lang="en-GB" dirty="0"/>
              <a:t>Pending = []</a:t>
            </a:r>
          </a:p>
          <a:p>
            <a:endParaRPr lang="en-GB" dirty="0"/>
          </a:p>
          <a:p>
            <a:r>
              <a:rPr lang="en-GB" dirty="0"/>
              <a:t>Breeze = []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Pits candidates = []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1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B9163D-F816-4079-BB81-CA46EF9182AD}"/>
              </a:ext>
            </a:extLst>
          </p:cNvPr>
          <p:cNvSpPr/>
          <p:nvPr/>
        </p:nvSpPr>
        <p:spPr>
          <a:xfrm>
            <a:off x="422910" y="2114556"/>
            <a:ext cx="11441430" cy="46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2A635-57BA-404E-9861-9103666F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0" dirty="0">
                <a:latin typeface="Consolas" panose="020B0609020204030204" pitchFamily="49" charset="0"/>
              </a:rPr>
              <a:t>Simulation</a:t>
            </a: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6CF7D63F-B41B-4B5B-AF63-78C7A17F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4873"/>
              </p:ext>
            </p:extLst>
          </p:nvPr>
        </p:nvGraphicFramePr>
        <p:xfrm>
          <a:off x="6980838" y="2487048"/>
          <a:ext cx="3934810" cy="39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62">
                  <a:extLst>
                    <a:ext uri="{9D8B030D-6E8A-4147-A177-3AD203B41FA5}">
                      <a16:colId xmlns:a16="http://schemas.microsoft.com/office/drawing/2014/main" val="4215856865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89770818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554112021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3484720599"/>
                    </a:ext>
                  </a:extLst>
                </a:gridCol>
                <a:gridCol w="786962">
                  <a:extLst>
                    <a:ext uri="{9D8B030D-6E8A-4147-A177-3AD203B41FA5}">
                      <a16:colId xmlns:a16="http://schemas.microsoft.com/office/drawing/2014/main" val="1432375663"/>
                    </a:ext>
                  </a:extLst>
                </a:gridCol>
              </a:tblGrid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722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36569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95772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28146"/>
                  </a:ext>
                </a:extLst>
              </a:tr>
              <a:tr h="786962"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100" b="1" kern="1200" dirty="0">
                        <a:ln w="3175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3737" marR="153737" marT="76869" marB="7686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28129"/>
                  </a:ext>
                </a:extLst>
              </a:tr>
            </a:tbl>
          </a:graphicData>
        </a:graphic>
      </p:graphicFrame>
      <p:pic>
        <p:nvPicPr>
          <p:cNvPr id="15" name="Picture 2" descr="Spy Secret Agent Flat Vector Concept Illustration - Immagini vettoriali  stock e altre immagini di Spia - iStock">
            <a:extLst>
              <a:ext uri="{FF2B5EF4-FFF2-40B4-BE49-F238E27FC236}">
                <a16:creationId xmlns:a16="http://schemas.microsoft.com/office/drawing/2014/main" id="{92899DB3-2386-40F4-BF7F-19F46AB72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3480" y="5672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8F4D7F-2753-3C3A-E019-E8ACADA803F8}"/>
              </a:ext>
            </a:extLst>
          </p:cNvPr>
          <p:cNvSpPr txBox="1"/>
          <p:nvPr/>
        </p:nvSpPr>
        <p:spPr>
          <a:xfrm>
            <a:off x="1276352" y="2487048"/>
            <a:ext cx="50063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size = (1, 1)</a:t>
            </a:r>
          </a:p>
          <a:p>
            <a:r>
              <a:rPr lang="en-GB" dirty="0"/>
              <a:t>Final size known = False</a:t>
            </a:r>
          </a:p>
          <a:p>
            <a:endParaRPr lang="en-GB" dirty="0"/>
          </a:p>
          <a:p>
            <a:r>
              <a:rPr lang="en-GB" dirty="0" err="1"/>
              <a:t>Percepts</a:t>
            </a:r>
            <a:r>
              <a:rPr lang="en-GB" dirty="0"/>
              <a:t> = []</a:t>
            </a:r>
          </a:p>
          <a:p>
            <a:endParaRPr lang="en-GB" dirty="0"/>
          </a:p>
          <a:p>
            <a:r>
              <a:rPr lang="en-GB" dirty="0"/>
              <a:t>Free = [(0,0)]</a:t>
            </a:r>
          </a:p>
          <a:p>
            <a:r>
              <a:rPr lang="en-GB" dirty="0"/>
              <a:t>Pending = [(1,0), (0,1)]</a:t>
            </a:r>
          </a:p>
          <a:p>
            <a:endParaRPr lang="en-GB" dirty="0"/>
          </a:p>
          <a:p>
            <a:r>
              <a:rPr lang="en-GB" dirty="0"/>
              <a:t>Breeze = []</a:t>
            </a:r>
          </a:p>
          <a:p>
            <a:r>
              <a:rPr lang="en-GB" dirty="0"/>
              <a:t>Stench = []</a:t>
            </a:r>
          </a:p>
          <a:p>
            <a:endParaRPr lang="en-GB" dirty="0"/>
          </a:p>
          <a:p>
            <a:r>
              <a:rPr lang="en-GB" dirty="0"/>
              <a:t>Wumpus candidates = []</a:t>
            </a:r>
          </a:p>
          <a:p>
            <a:r>
              <a:rPr lang="en-GB" dirty="0"/>
              <a:t>Pits candidates = []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163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2"/>
      </a:lt2>
      <a:accent1>
        <a:srgbClr val="C34D6F"/>
      </a:accent1>
      <a:accent2>
        <a:srgbClr val="B13B8E"/>
      </a:accent2>
      <a:accent3>
        <a:srgbClr val="B54DC3"/>
      </a:accent3>
      <a:accent4>
        <a:srgbClr val="723BB1"/>
      </a:accent4>
      <a:accent5>
        <a:srgbClr val="524DC3"/>
      </a:accent5>
      <a:accent6>
        <a:srgbClr val="3B67B1"/>
      </a:accent6>
      <a:hlink>
        <a:srgbClr val="7058C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4652</Words>
  <Application>Microsoft Macintosh PowerPoint</Application>
  <PresentationFormat>Widescreen</PresentationFormat>
  <Paragraphs>891</Paragraphs>
  <Slides>67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Consolas</vt:lpstr>
      <vt:lpstr>Neue Haas Grotesk Text Pro</vt:lpstr>
      <vt:lpstr>AccentBoxVTI</vt:lpstr>
      <vt:lpstr>Artificial Intelligence Wumpus Online  Msc. in Computational Data Science A.Y. 2021/2022, Summer Semester</vt:lpstr>
      <vt:lpstr>Code Structure – Overview</vt:lpstr>
      <vt:lpstr>Custom Player</vt:lpstr>
      <vt:lpstr>Game Environment - Overview</vt:lpstr>
      <vt:lpstr>Game Environment – Updating the environment</vt:lpstr>
      <vt:lpstr>Game Environment – Building the action list</vt:lpstr>
      <vt:lpstr>Game Environment – Executing an action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 (Bayes)</vt:lpstr>
      <vt:lpstr>Simulation (Bayes)</vt:lpstr>
      <vt:lpstr>Some truth threshold tests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Fanti Coelho Lima Rachel (Student Com20)</dc:creator>
  <cp:lastModifiedBy>Ceol Samuele (Student Com21)</cp:lastModifiedBy>
  <cp:revision>229</cp:revision>
  <dcterms:created xsi:type="dcterms:W3CDTF">2022-04-01T08:24:19Z</dcterms:created>
  <dcterms:modified xsi:type="dcterms:W3CDTF">2022-05-13T07:30:12Z</dcterms:modified>
</cp:coreProperties>
</file>