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1" r:id="rId2"/>
    <p:sldId id="367" r:id="rId3"/>
    <p:sldId id="371" r:id="rId4"/>
    <p:sldId id="372" r:id="rId5"/>
    <p:sldId id="374" r:id="rId6"/>
    <p:sldId id="3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80195" autoAdjust="0"/>
  </p:normalViewPr>
  <p:slideViewPr>
    <p:cSldViewPr>
      <p:cViewPr varScale="1">
        <p:scale>
          <a:sx n="47" d="100"/>
          <a:sy n="47" d="100"/>
        </p:scale>
        <p:origin x="58" y="463"/>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Add </a:t>
            </a:r>
            <a:r>
              <a:rPr lang="en-US" dirty="0" err="1"/>
              <a:t>usb</a:t>
            </a:r>
            <a:r>
              <a:rPr lang="en-US" dirty="0"/>
              <a:t> speaker for sound</a:t>
            </a:r>
          </a:p>
          <a:p>
            <a:pPr marL="171450" indent="-171450">
              <a:buFont typeface="Arial" panose="020B0604020202020204" pitchFamily="34" charset="0"/>
              <a:buChar char="•"/>
            </a:pPr>
            <a:r>
              <a:rPr lang="en-US" dirty="0"/>
              <a:t>LEDs? </a:t>
            </a:r>
          </a:p>
          <a:p>
            <a:pPr marL="171450" indent="-171450">
              <a:buFont typeface="Arial" panose="020B0604020202020204" pitchFamily="34" charset="0"/>
              <a:buChar char="•"/>
            </a:pPr>
            <a:r>
              <a:rPr lang="en-US" dirty="0" err="1"/>
              <a:t>Piazzo</a:t>
            </a:r>
            <a:r>
              <a:rPr lang="en-US" dirty="0"/>
              <a:t> buzzer </a:t>
            </a:r>
            <a:r>
              <a:rPr lang="en-US" dirty="0">
                <a:sym typeface="Wingdings" panose="05000000000000000000" pitchFamily="2" charset="2"/>
              </a:rPr>
              <a:t> for vibration </a:t>
            </a:r>
          </a:p>
          <a:p>
            <a:pPr marL="171450" indent="-171450">
              <a:buFont typeface="Arial" panose="020B0604020202020204" pitchFamily="34" charset="0"/>
              <a:buChar char="•"/>
            </a:pPr>
            <a:r>
              <a:rPr lang="en-US" dirty="0">
                <a:sym typeface="Wingdings" panose="05000000000000000000" pitchFamily="2" charset="2"/>
              </a:rPr>
              <a:t>On/off switch </a:t>
            </a:r>
          </a:p>
          <a:p>
            <a:pPr marL="171450" indent="-171450">
              <a:buFont typeface="Arial" panose="020B0604020202020204" pitchFamily="34" charset="0"/>
              <a:buChar char="•"/>
            </a:pPr>
            <a:r>
              <a:rPr lang="en-US" dirty="0">
                <a:sym typeface="Wingdings" panose="05000000000000000000" pitchFamily="2" charset="2"/>
              </a:rPr>
              <a:t>Extra button for different sounds or to turn off the sound  mp4 or wave files </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287230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Need power input </a:t>
            </a:r>
            <a:r>
              <a:rPr lang="en-US" dirty="0">
                <a:sym typeface="Wingdings" panose="05000000000000000000" pitchFamily="2" charset="2"/>
              </a:rPr>
              <a:t> 5V USB battery plug into usb0 port </a:t>
            </a:r>
          </a:p>
          <a:p>
            <a:pPr marL="171450" indent="-171450">
              <a:buFontTx/>
              <a:buChar char="-"/>
            </a:pPr>
            <a:r>
              <a:rPr lang="en-US" dirty="0">
                <a:sym typeface="Wingdings" panose="05000000000000000000" pitchFamily="2" charset="2"/>
              </a:rPr>
              <a:t>Usb1  host port / host adaptor </a:t>
            </a:r>
          </a:p>
          <a:p>
            <a:pPr marL="171450" indent="-171450">
              <a:buFontTx/>
              <a:buChar char="-"/>
            </a:pPr>
            <a:r>
              <a:rPr lang="en-US" dirty="0">
                <a:sym typeface="Wingdings" panose="05000000000000000000" pitchFamily="2" charset="2"/>
              </a:rPr>
              <a:t>Speaker connected through </a:t>
            </a:r>
            <a:r>
              <a:rPr lang="en-US" dirty="0" err="1">
                <a:sym typeface="Wingdings" panose="05000000000000000000" pitchFamily="2" charset="2"/>
              </a:rPr>
              <a:t>usb</a:t>
            </a:r>
            <a:r>
              <a:rPr lang="en-US" dirty="0">
                <a:sym typeface="Wingdings" panose="05000000000000000000" pitchFamily="2" charset="2"/>
              </a:rPr>
              <a:t> to host port </a:t>
            </a:r>
          </a:p>
          <a:p>
            <a:pPr marL="171450" indent="-171450">
              <a:buFontTx/>
              <a:buChar char="-"/>
            </a:pPr>
            <a:r>
              <a:rPr lang="en-US" dirty="0">
                <a:sym typeface="Wingdings" panose="05000000000000000000" pitchFamily="2" charset="2"/>
              </a:rPr>
              <a:t>Motion sensor  </a:t>
            </a:r>
          </a:p>
          <a:p>
            <a:pPr marL="171450" indent="-171450">
              <a:buFontTx/>
              <a:buChar char="-"/>
            </a:pPr>
            <a:r>
              <a:rPr lang="en-US" dirty="0">
                <a:sym typeface="Wingdings" panose="05000000000000000000" pitchFamily="2" charset="2"/>
              </a:rPr>
              <a:t>Piezo vibration motor  PWM output </a:t>
            </a:r>
          </a:p>
          <a:p>
            <a:pPr marL="171450" indent="-171450">
              <a:buFontTx/>
              <a:buChar char="-"/>
            </a:pPr>
            <a:r>
              <a:rPr lang="en-US" dirty="0"/>
              <a:t>Lights  </a:t>
            </a:r>
            <a:r>
              <a:rPr lang="en-US" dirty="0">
                <a:sym typeface="Wingdings" panose="05000000000000000000" pitchFamily="2" charset="2"/>
              </a:rPr>
              <a:t> </a:t>
            </a:r>
            <a:r>
              <a:rPr lang="en-US" dirty="0" err="1">
                <a:sym typeface="Wingdings" panose="05000000000000000000" pitchFamily="2" charset="2"/>
              </a:rPr>
              <a:t>gpio</a:t>
            </a:r>
            <a:r>
              <a:rPr lang="en-US" dirty="0">
                <a:sym typeface="Wingdings" panose="05000000000000000000" pitchFamily="2" charset="2"/>
              </a:rPr>
              <a:t> </a:t>
            </a:r>
            <a:endParaRPr lang="en-US" dirty="0"/>
          </a:p>
          <a:p>
            <a:pPr marL="171450" indent="-171450">
              <a:buFontTx/>
              <a:buChar char="-"/>
            </a:pPr>
            <a:r>
              <a:rPr lang="en-US" dirty="0"/>
              <a:t>Servo </a:t>
            </a:r>
            <a:r>
              <a:rPr lang="en-US" dirty="0">
                <a:sym typeface="Wingdings" panose="05000000000000000000" pitchFamily="2" charset="2"/>
              </a:rPr>
              <a:t> </a:t>
            </a:r>
            <a:r>
              <a:rPr lang="en-US" dirty="0" err="1">
                <a:sym typeface="Wingdings" panose="05000000000000000000" pitchFamily="2" charset="2"/>
              </a:rPr>
              <a:t>pwm</a:t>
            </a:r>
            <a:r>
              <a:rPr lang="en-US" dirty="0">
                <a:sym typeface="Wingdings" panose="05000000000000000000" pitchFamily="2" charset="2"/>
              </a:rPr>
              <a:t> output</a:t>
            </a:r>
          </a:p>
          <a:p>
            <a:pPr marL="171450" indent="-171450">
              <a:buFontTx/>
              <a:buChar char="-"/>
            </a:pPr>
            <a:endParaRPr lang="en-US" dirty="0">
              <a:sym typeface="Wingdings" panose="05000000000000000000" pitchFamily="2" charset="2"/>
            </a:endParaRPr>
          </a:p>
          <a:p>
            <a:pPr marL="171450" indent="-171450">
              <a:buFontTx/>
              <a:buChar char="-"/>
            </a:pPr>
            <a:r>
              <a:rPr lang="en-US" dirty="0">
                <a:sym typeface="Wingdings" panose="05000000000000000000" pitchFamily="2" charset="2"/>
              </a:rPr>
              <a:t>What are the things that I want to happen? </a:t>
            </a:r>
          </a:p>
          <a:p>
            <a:pPr marL="628650" lvl="1" indent="-171450">
              <a:buFontTx/>
              <a:buChar char="-"/>
            </a:pPr>
            <a:r>
              <a:rPr lang="en-US" dirty="0">
                <a:sym typeface="Wingdings" panose="05000000000000000000" pitchFamily="2" charset="2"/>
              </a:rPr>
              <a:t>Song playing continuously  motion detected  different sound </a:t>
            </a:r>
          </a:p>
          <a:p>
            <a:pPr marL="628650" lvl="1" indent="-171450">
              <a:buFontTx/>
              <a:buChar char="-"/>
            </a:pPr>
            <a:r>
              <a:rPr lang="en-US" dirty="0">
                <a:sym typeface="Wingdings" panose="05000000000000000000" pitchFamily="2" charset="2"/>
              </a:rPr>
              <a:t>When do you want the vibration to occur</a:t>
            </a:r>
          </a:p>
          <a:p>
            <a:pPr marL="628650" lvl="1" indent="-171450">
              <a:buFontTx/>
              <a:buChar char="-"/>
            </a:pPr>
            <a:r>
              <a:rPr lang="en-US" dirty="0">
                <a:sym typeface="Wingdings" panose="05000000000000000000" pitchFamily="2" charset="2"/>
              </a:rPr>
              <a:t>Sequences for lights</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71429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Need power input </a:t>
            </a:r>
            <a:r>
              <a:rPr lang="en-US" dirty="0">
                <a:sym typeface="Wingdings" panose="05000000000000000000" pitchFamily="2" charset="2"/>
              </a:rPr>
              <a:t> 5V USB battery plug into usb0 port </a:t>
            </a:r>
          </a:p>
          <a:p>
            <a:pPr marL="171450" indent="-171450">
              <a:buFontTx/>
              <a:buChar char="-"/>
            </a:pPr>
            <a:r>
              <a:rPr lang="en-US" dirty="0">
                <a:sym typeface="Wingdings" panose="05000000000000000000" pitchFamily="2" charset="2"/>
              </a:rPr>
              <a:t>Usb1  host port / host adaptor </a:t>
            </a:r>
          </a:p>
          <a:p>
            <a:pPr marL="171450" indent="-171450">
              <a:buFontTx/>
              <a:buChar char="-"/>
            </a:pPr>
            <a:r>
              <a:rPr lang="en-US" dirty="0">
                <a:sym typeface="Wingdings" panose="05000000000000000000" pitchFamily="2" charset="2"/>
              </a:rPr>
              <a:t>Speaker connected through </a:t>
            </a:r>
            <a:r>
              <a:rPr lang="en-US" dirty="0" err="1">
                <a:sym typeface="Wingdings" panose="05000000000000000000" pitchFamily="2" charset="2"/>
              </a:rPr>
              <a:t>usb</a:t>
            </a:r>
            <a:r>
              <a:rPr lang="en-US" dirty="0">
                <a:sym typeface="Wingdings" panose="05000000000000000000" pitchFamily="2" charset="2"/>
              </a:rPr>
              <a:t> to host port </a:t>
            </a:r>
          </a:p>
          <a:p>
            <a:pPr marL="171450" indent="-171450">
              <a:buFontTx/>
              <a:buChar char="-"/>
            </a:pPr>
            <a:r>
              <a:rPr lang="en-US" dirty="0">
                <a:sym typeface="Wingdings" panose="05000000000000000000" pitchFamily="2" charset="2"/>
              </a:rPr>
              <a:t>Motion sensor  </a:t>
            </a:r>
          </a:p>
          <a:p>
            <a:pPr marL="171450" indent="-171450">
              <a:buFontTx/>
              <a:buChar char="-"/>
            </a:pPr>
            <a:r>
              <a:rPr lang="en-US" dirty="0">
                <a:sym typeface="Wingdings" panose="05000000000000000000" pitchFamily="2" charset="2"/>
              </a:rPr>
              <a:t>Piezo vibration motor  PWM output </a:t>
            </a:r>
          </a:p>
          <a:p>
            <a:pPr marL="171450" indent="-171450">
              <a:buFontTx/>
              <a:buChar char="-"/>
            </a:pPr>
            <a:r>
              <a:rPr lang="en-US" dirty="0"/>
              <a:t>Lights  </a:t>
            </a:r>
            <a:r>
              <a:rPr lang="en-US" dirty="0">
                <a:sym typeface="Wingdings" panose="05000000000000000000" pitchFamily="2" charset="2"/>
              </a:rPr>
              <a:t> </a:t>
            </a:r>
            <a:r>
              <a:rPr lang="en-US" dirty="0" err="1">
                <a:sym typeface="Wingdings" panose="05000000000000000000" pitchFamily="2" charset="2"/>
              </a:rPr>
              <a:t>gpio</a:t>
            </a:r>
            <a:r>
              <a:rPr lang="en-US" dirty="0">
                <a:sym typeface="Wingdings" panose="05000000000000000000" pitchFamily="2" charset="2"/>
              </a:rPr>
              <a:t> </a:t>
            </a:r>
            <a:endParaRPr lang="en-US" dirty="0"/>
          </a:p>
          <a:p>
            <a:pPr marL="171450" indent="-171450">
              <a:buFontTx/>
              <a:buChar char="-"/>
            </a:pPr>
            <a:r>
              <a:rPr lang="en-US" dirty="0"/>
              <a:t>Servo </a:t>
            </a:r>
            <a:r>
              <a:rPr lang="en-US" dirty="0">
                <a:sym typeface="Wingdings" panose="05000000000000000000" pitchFamily="2" charset="2"/>
              </a:rPr>
              <a:t> </a:t>
            </a:r>
            <a:r>
              <a:rPr lang="en-US" dirty="0" err="1">
                <a:sym typeface="Wingdings" panose="05000000000000000000" pitchFamily="2" charset="2"/>
              </a:rPr>
              <a:t>pwm</a:t>
            </a:r>
            <a:r>
              <a:rPr lang="en-US" dirty="0">
                <a:sym typeface="Wingdings" panose="05000000000000000000" pitchFamily="2" charset="2"/>
              </a:rPr>
              <a:t> output</a:t>
            </a:r>
          </a:p>
          <a:p>
            <a:pPr marL="171450" indent="-171450">
              <a:buFontTx/>
              <a:buChar char="-"/>
            </a:pPr>
            <a:endParaRPr lang="en-US" dirty="0">
              <a:sym typeface="Wingdings" panose="05000000000000000000" pitchFamily="2" charset="2"/>
            </a:endParaRPr>
          </a:p>
          <a:p>
            <a:pPr marL="171450" indent="-171450">
              <a:buFontTx/>
              <a:buChar char="-"/>
            </a:pPr>
            <a:r>
              <a:rPr lang="en-US" dirty="0">
                <a:sym typeface="Wingdings" panose="05000000000000000000" pitchFamily="2" charset="2"/>
              </a:rPr>
              <a:t>What are the things that I want to happen? </a:t>
            </a:r>
          </a:p>
          <a:p>
            <a:pPr marL="628650" lvl="1" indent="-171450">
              <a:buFontTx/>
              <a:buChar char="-"/>
            </a:pPr>
            <a:r>
              <a:rPr lang="en-US" dirty="0">
                <a:sym typeface="Wingdings" panose="05000000000000000000" pitchFamily="2" charset="2"/>
              </a:rPr>
              <a:t>Song playing continuously  motion detected  different sound </a:t>
            </a:r>
          </a:p>
          <a:p>
            <a:pPr marL="628650" lvl="1" indent="-171450">
              <a:buFontTx/>
              <a:buChar char="-"/>
            </a:pPr>
            <a:r>
              <a:rPr lang="en-US" dirty="0">
                <a:sym typeface="Wingdings" panose="05000000000000000000" pitchFamily="2" charset="2"/>
              </a:rPr>
              <a:t>When do you want the vibration to occur</a:t>
            </a:r>
          </a:p>
          <a:p>
            <a:pPr marL="628650" lvl="1" indent="-171450">
              <a:buFontTx/>
              <a:buChar char="-"/>
            </a:pPr>
            <a:r>
              <a:rPr lang="en-US" dirty="0">
                <a:sym typeface="Wingdings" panose="05000000000000000000" pitchFamily="2" charset="2"/>
              </a:rPr>
              <a:t>Sequences for lights</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225134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44067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12/12/2022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12/12/2022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12/12/2022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12/12/2022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12/12/2022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12/12/2022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12/12/2022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12/12/2022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12/12/2022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github.com/sparkfun/Spooky_Sketches/blob/master/SparkFunSpookySketchLights/SparkFunSpookySketchLights.ino"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pololu.com/blog/273/candy-bowl-surprise" TargetMode="External"/><Relationship Id="rId5" Type="http://schemas.openxmlformats.org/officeDocument/2006/relationships/hyperlink" Target="SparkFun%20Halloween%20Candy%20Bow" TargetMode="External"/><Relationship Id="rId4" Type="http://schemas.openxmlformats.org/officeDocument/2006/relationships/hyperlink" Target="https://www.youtube.com/watch?v=WvE1AlAmY0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amazon.com/HONKYOB-Speaker-Computer-Multimedia-Notebook/dp/B075M7FHM1/ref=sr_1_4?crid=3LKZ7LQLCQO5P&amp;keywords=usb%2Bspeaker%2Bmicro&amp;qid=1664557742&amp;qu=eyJxc2MiOiIwLjAwIiwicXNhIjoiMC4wMCIsInFzcCI6IjAuMDAifQ%3D%3D&amp;sprefix=usb%2Bspeaker%2Bmicro%2B%2Caps%2C97&amp;sr=8-4&amp;th=1" TargetMode="External"/><Relationship Id="rId3" Type="http://schemas.openxmlformats.org/officeDocument/2006/relationships/hyperlink" Target="https://www.adafruit.com/product/189" TargetMode="External"/><Relationship Id="rId7" Type="http://schemas.openxmlformats.org/officeDocument/2006/relationships/hyperlink" Target="https://www.amazon.com/4-Pack-MG996R-Torque-Digital-Helicopter/dp/B07MFK266B/ref=sr_1_4?crid=1M2HGUOMPP0TN&amp;keywords=servo+motor&amp;qid=1664557130&amp;qu=eyJxc2MiOiI1LjUwIiwicXNhIjoiNC44OCIsInFzcCI6IjQuNTcifQ%3D%3D&amp;s=industrial&amp;sprefix=servo+motor%2Cindustrial%2C142&amp;sr=1-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amazon.com/tatoko-vibration-Waterproof-8000-16000RPM-toothbrush/dp/B07KYLZC1S/ref=sxin_14_pa_sp_search_thematic_sspa?content-id=amzn1.sym.6b029eb3-7d41-4744-b45d-69fe835e098d%3Aamzn1.sym.6b029eb3-7d41-4744-b45d-69fe835e098d&amp;cv_ct_cx=piezo+vibration+motor&amp;keywords=piezo+vibration+motor&amp;pd_rd_i=B07KYLZC1S&amp;pd_rd_r=690070a6-9c1f-4e1a-8dfb-97f44774f3f1&amp;pd_rd_w=qguk9&amp;pd_rd_wg=qg5va&amp;pf_rd_p=6b029eb3-7d41-4744-b45d-69fe835e098d&amp;pf_rd_r=N8TWKNJD8JRYKW4AA8N6&amp;qid=1664557048&amp;qu=eyJxc2MiOiIyLjk0IiwicXNhIjoiMC4wMCIsInFzcCI6IjAuMDAifQ%3D%3D&amp;sr=1-3-a73d1c8c-2fd2-4f19-aa41-2df022bcb241-spons&amp;psc=1" TargetMode="External"/><Relationship Id="rId5" Type="http://schemas.openxmlformats.org/officeDocument/2006/relationships/hyperlink" Target="https://www.adafruit.com/product/1959" TargetMode="External"/><Relationship Id="rId4" Type="http://schemas.openxmlformats.org/officeDocument/2006/relationships/hyperlink" Target="https://www.adafruit.com/product/16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4900" dirty="0"/>
              <a:t>Halloween Animatronic Proposal</a:t>
            </a:r>
          </a:p>
        </p:txBody>
      </p:sp>
      <p:sp>
        <p:nvSpPr>
          <p:cNvPr id="3" name="Subtitle 2"/>
          <p:cNvSpPr>
            <a:spLocks noGrp="1"/>
          </p:cNvSpPr>
          <p:nvPr>
            <p:ph type="subTitle" idx="1"/>
          </p:nvPr>
        </p:nvSpPr>
        <p:spPr>
          <a:xfrm>
            <a:off x="1293845" y="5432564"/>
            <a:ext cx="9604310" cy="1120636"/>
          </a:xfrm>
        </p:spPr>
        <p:txBody>
          <a:bodyPr/>
          <a:lstStyle/>
          <a:p>
            <a:r>
              <a:rPr lang="en-US" dirty="0"/>
              <a:t>12/13/2022</a:t>
            </a:r>
          </a:p>
          <a:p>
            <a:r>
              <a:rPr lang="en-US" dirty="0"/>
              <a:t>Rachel Lee</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normAutofit/>
          </a:bodyPr>
          <a:lstStyle/>
          <a:p>
            <a:r>
              <a:rPr lang="en-US" dirty="0"/>
              <a:t>I want to make a Halloween candy bowl with an animatronic hand attached that moves when it detects motion. Additionally, the system would vibrate, flash LED lights, and play an audio file. After rescoping the project for this semester, only the software portion of this project was completed. </a:t>
            </a:r>
          </a:p>
          <a:p>
            <a:endParaRPr lang="en-US" dirty="0"/>
          </a:p>
          <a:p>
            <a:r>
              <a:rPr lang="en-US" dirty="0"/>
              <a:t>I am a huge fan of Halloween and one of my favorite parts about celebrating the holiday is getting to see all the cool animatronics fellow Halloween junkies create.</a:t>
            </a:r>
          </a:p>
          <a:p>
            <a:endParaRPr lang="en-US" dirty="0"/>
          </a:p>
          <a:p>
            <a:r>
              <a:rPr lang="en-US" dirty="0"/>
              <a:t>This would be my first project so I thought it would be fitting to start simple and add to the more important element of Halloween: scaring trick or treaters</a:t>
            </a:r>
          </a:p>
          <a:p>
            <a:pPr lvl="1"/>
            <a:endParaRPr lang="en-US" dirty="0"/>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Existing Projects</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normAutofit/>
          </a:bodyPr>
          <a:lstStyle/>
          <a:p>
            <a:pPr marL="274320" lvl="1" indent="0">
              <a:buNone/>
            </a:pPr>
            <a:endParaRPr lang="en-US" dirty="0"/>
          </a:p>
          <a:p>
            <a:pPr marL="274320" lvl="1" indent="0">
              <a:buNone/>
            </a:pPr>
            <a:r>
              <a:rPr lang="en-US" dirty="0"/>
              <a:t>I want to leverage the existing code </a:t>
            </a:r>
          </a:p>
          <a:p>
            <a:pPr marL="274320" lvl="1" indent="0">
              <a:buNone/>
            </a:pPr>
            <a:r>
              <a:rPr lang="en-US" dirty="0"/>
              <a:t>and redesign the hardware to have a</a:t>
            </a:r>
          </a:p>
          <a:p>
            <a:pPr marL="274320" lvl="1" indent="0">
              <a:buNone/>
            </a:pPr>
            <a:r>
              <a:rPr lang="en-US" dirty="0"/>
              <a:t>simpler motion, while making the </a:t>
            </a:r>
          </a:p>
          <a:p>
            <a:pPr marL="274320" lvl="1" indent="0">
              <a:buNone/>
            </a:pPr>
            <a:r>
              <a:rPr lang="en-US" dirty="0"/>
              <a:t>finger joints in the hands move freely</a:t>
            </a:r>
          </a:p>
          <a:p>
            <a:pPr lvl="1"/>
            <a:endParaRPr lang="en-US" dirty="0"/>
          </a:p>
          <a:p>
            <a:pPr lvl="1"/>
            <a:r>
              <a:rPr lang="en-US" dirty="0">
                <a:hlinkClick r:id="rId3"/>
              </a:rPr>
              <a:t>GitHub Code for Motion Sensor</a:t>
            </a:r>
            <a:endParaRPr lang="en-US" dirty="0">
              <a:hlinkClick r:id="rId4"/>
            </a:endParaRPr>
          </a:p>
          <a:p>
            <a:pPr lvl="1"/>
            <a:r>
              <a:rPr lang="en-US" dirty="0">
                <a:hlinkClick r:id="rId4"/>
              </a:rPr>
              <a:t>Sensor </a:t>
            </a:r>
            <a:r>
              <a:rPr lang="en-US" dirty="0" err="1">
                <a:hlinkClick r:id="rId4"/>
              </a:rPr>
              <a:t>Youtube</a:t>
            </a:r>
            <a:r>
              <a:rPr lang="en-US" dirty="0">
                <a:hlinkClick r:id="rId4"/>
              </a:rPr>
              <a:t> Video</a:t>
            </a:r>
            <a:endParaRPr lang="en-US" dirty="0"/>
          </a:p>
          <a:p>
            <a:pPr lvl="1"/>
            <a:r>
              <a:rPr lang="en-US" dirty="0" err="1">
                <a:hlinkClick r:id="rId5" action="ppaction://hlinkfile"/>
              </a:rPr>
              <a:t>SparkFun</a:t>
            </a:r>
            <a:r>
              <a:rPr lang="en-US" dirty="0">
                <a:hlinkClick r:id="rId5" action="ppaction://hlinkfile"/>
              </a:rPr>
              <a:t> Halloween Candy Bowl Teardown</a:t>
            </a:r>
            <a:endParaRPr lang="en-US" dirty="0"/>
          </a:p>
          <a:p>
            <a:pPr lvl="1"/>
            <a:r>
              <a:rPr lang="en-US" dirty="0">
                <a:hlinkClick r:id="rId6"/>
              </a:rPr>
              <a:t>Candy Bowl Surprise</a:t>
            </a:r>
            <a:r>
              <a:rPr lang="en-US" dirty="0"/>
              <a:t> </a:t>
            </a:r>
          </a:p>
          <a:p>
            <a:pPr lvl="1"/>
            <a:endParaRPr lang="en-US" dirty="0"/>
          </a:p>
        </p:txBody>
      </p:sp>
      <p:pic>
        <p:nvPicPr>
          <p:cNvPr id="6" name="Picture 5">
            <a:extLst>
              <a:ext uri="{FF2B5EF4-FFF2-40B4-BE49-F238E27FC236}">
                <a16:creationId xmlns:a16="http://schemas.microsoft.com/office/drawing/2014/main" id="{34289818-8FCB-BD9C-5DDC-60754F5FB8A9}"/>
              </a:ext>
            </a:extLst>
          </p:cNvPr>
          <p:cNvPicPr>
            <a:picLocks noChangeAspect="1"/>
          </p:cNvPicPr>
          <p:nvPr/>
        </p:nvPicPr>
        <p:blipFill>
          <a:blip r:embed="rId7"/>
          <a:stretch>
            <a:fillRect/>
          </a:stretch>
        </p:blipFill>
        <p:spPr>
          <a:xfrm>
            <a:off x="4889776" y="1599236"/>
            <a:ext cx="2412447" cy="2820903"/>
          </a:xfrm>
          <a:prstGeom prst="rect">
            <a:avLst/>
          </a:prstGeom>
        </p:spPr>
      </p:pic>
      <p:pic>
        <p:nvPicPr>
          <p:cNvPr id="8" name="Picture 7">
            <a:extLst>
              <a:ext uri="{FF2B5EF4-FFF2-40B4-BE49-F238E27FC236}">
                <a16:creationId xmlns:a16="http://schemas.microsoft.com/office/drawing/2014/main" id="{53B9AACB-C4F2-A2AC-C66E-EF06A8863C4F}"/>
              </a:ext>
            </a:extLst>
          </p:cNvPr>
          <p:cNvPicPr>
            <a:picLocks noChangeAspect="1"/>
          </p:cNvPicPr>
          <p:nvPr/>
        </p:nvPicPr>
        <p:blipFill>
          <a:blip r:embed="rId8"/>
          <a:stretch>
            <a:fillRect/>
          </a:stretch>
        </p:blipFill>
        <p:spPr>
          <a:xfrm>
            <a:off x="7701643" y="1610122"/>
            <a:ext cx="3886200" cy="2903769"/>
          </a:xfrm>
          <a:prstGeom prst="rect">
            <a:avLst/>
          </a:prstGeom>
        </p:spPr>
      </p:pic>
    </p:spTree>
    <p:extLst>
      <p:ext uri="{BB962C8B-B14F-4D97-AF65-F5344CB8AC3E}">
        <p14:creationId xmlns:p14="http://schemas.microsoft.com/office/powerpoint/2010/main" val="392872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C155387-6030-EE31-59CD-FAA1F3E8B09A}"/>
              </a:ext>
            </a:extLst>
          </p:cNvPr>
          <p:cNvSpPr/>
          <p:nvPr/>
        </p:nvSpPr>
        <p:spPr>
          <a:xfrm>
            <a:off x="5791200" y="3070137"/>
            <a:ext cx="3086100" cy="982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90377AE-0BFD-5C07-2911-927FAB12C097}"/>
              </a:ext>
            </a:extLst>
          </p:cNvPr>
          <p:cNvSpPr/>
          <p:nvPr/>
        </p:nvSpPr>
        <p:spPr>
          <a:xfrm rot="16200000">
            <a:off x="3534192" y="4260845"/>
            <a:ext cx="3086100" cy="982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A8D58B2-D176-2B7E-1F91-7328F9FA6DA3}"/>
              </a:ext>
            </a:extLst>
          </p:cNvPr>
          <p:cNvSpPr/>
          <p:nvPr/>
        </p:nvSpPr>
        <p:spPr>
          <a:xfrm>
            <a:off x="5086350" y="5754782"/>
            <a:ext cx="3086100" cy="982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589E3E-8B60-946D-4143-B9723062E1BC}"/>
              </a:ext>
            </a:extLst>
          </p:cNvPr>
          <p:cNvSpPr/>
          <p:nvPr/>
        </p:nvSpPr>
        <p:spPr>
          <a:xfrm>
            <a:off x="6103620" y="4557388"/>
            <a:ext cx="3086100" cy="982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4" name="Rectangle: Rounded Corners 3">
            <a:extLst>
              <a:ext uri="{FF2B5EF4-FFF2-40B4-BE49-F238E27FC236}">
                <a16:creationId xmlns:a16="http://schemas.microsoft.com/office/drawing/2014/main" id="{C7CD019D-0BC8-4D67-A0DB-28444E4FE1B8}"/>
              </a:ext>
            </a:extLst>
          </p:cNvPr>
          <p:cNvSpPr/>
          <p:nvPr/>
        </p:nvSpPr>
        <p:spPr>
          <a:xfrm>
            <a:off x="3810000" y="1828800"/>
            <a:ext cx="2819400" cy="365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6" name="Rectangle: Rounded Corners 5">
            <a:extLst>
              <a:ext uri="{FF2B5EF4-FFF2-40B4-BE49-F238E27FC236}">
                <a16:creationId xmlns:a16="http://schemas.microsoft.com/office/drawing/2014/main" id="{98A7F470-A682-4E0B-AF3C-BEB1AE6A39B3}"/>
              </a:ext>
            </a:extLst>
          </p:cNvPr>
          <p:cNvSpPr/>
          <p:nvPr/>
        </p:nvSpPr>
        <p:spPr>
          <a:xfrm>
            <a:off x="704850" y="3887642"/>
            <a:ext cx="1181100" cy="1140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Speaker </a:t>
            </a:r>
          </a:p>
        </p:txBody>
      </p:sp>
      <p:sp>
        <p:nvSpPr>
          <p:cNvPr id="8" name="TextBox 7">
            <a:extLst>
              <a:ext uri="{FF2B5EF4-FFF2-40B4-BE49-F238E27FC236}">
                <a16:creationId xmlns:a16="http://schemas.microsoft.com/office/drawing/2014/main" id="{56A74E7B-8372-4A08-97E3-9FD9AE8158BA}"/>
              </a:ext>
            </a:extLst>
          </p:cNvPr>
          <p:cNvSpPr txBox="1"/>
          <p:nvPr/>
        </p:nvSpPr>
        <p:spPr>
          <a:xfrm>
            <a:off x="3924300" y="4363847"/>
            <a:ext cx="762000" cy="307777"/>
          </a:xfrm>
          <a:prstGeom prst="rect">
            <a:avLst/>
          </a:prstGeom>
          <a:noFill/>
        </p:spPr>
        <p:txBody>
          <a:bodyPr wrap="square" rtlCol="0">
            <a:spAutoFit/>
          </a:bodyPr>
          <a:lstStyle/>
          <a:p>
            <a:r>
              <a:rPr lang="en-US" sz="1400" dirty="0">
                <a:solidFill>
                  <a:schemeClr val="bg1"/>
                </a:solidFill>
              </a:rPr>
              <a:t>USB1</a:t>
            </a:r>
          </a:p>
        </p:txBody>
      </p:sp>
      <p:sp>
        <p:nvSpPr>
          <p:cNvPr id="11" name="Rectangle 10">
            <a:extLst>
              <a:ext uri="{FF2B5EF4-FFF2-40B4-BE49-F238E27FC236}">
                <a16:creationId xmlns:a16="http://schemas.microsoft.com/office/drawing/2014/main" id="{7FC6B459-A13D-46B9-8E03-5F220A23A94F}"/>
              </a:ext>
            </a:extLst>
          </p:cNvPr>
          <p:cNvSpPr/>
          <p:nvPr/>
        </p:nvSpPr>
        <p:spPr>
          <a:xfrm>
            <a:off x="1885950" y="4457698"/>
            <a:ext cx="1047750"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B595B5F-D8B3-4278-868A-A78B18AFD3C4}"/>
              </a:ext>
            </a:extLst>
          </p:cNvPr>
          <p:cNvSpPr txBox="1"/>
          <p:nvPr/>
        </p:nvSpPr>
        <p:spPr>
          <a:xfrm>
            <a:off x="5904346" y="2138039"/>
            <a:ext cx="723900" cy="307777"/>
          </a:xfrm>
          <a:prstGeom prst="rect">
            <a:avLst/>
          </a:prstGeom>
          <a:noFill/>
        </p:spPr>
        <p:txBody>
          <a:bodyPr wrap="square" rtlCol="0">
            <a:spAutoFit/>
          </a:bodyPr>
          <a:lstStyle/>
          <a:p>
            <a:r>
              <a:rPr lang="en-US" sz="1400" dirty="0">
                <a:solidFill>
                  <a:schemeClr val="bg1"/>
                </a:solidFill>
              </a:rPr>
              <a:t>GPIO</a:t>
            </a:r>
          </a:p>
        </p:txBody>
      </p:sp>
      <p:sp>
        <p:nvSpPr>
          <p:cNvPr id="14" name="Rectangle 13">
            <a:extLst>
              <a:ext uri="{FF2B5EF4-FFF2-40B4-BE49-F238E27FC236}">
                <a16:creationId xmlns:a16="http://schemas.microsoft.com/office/drawing/2014/main" id="{031A4D54-C8A5-4C4A-B029-3582EC776A35}"/>
              </a:ext>
            </a:extLst>
          </p:cNvPr>
          <p:cNvSpPr/>
          <p:nvPr/>
        </p:nvSpPr>
        <p:spPr>
          <a:xfrm>
            <a:off x="6629400" y="2242168"/>
            <a:ext cx="3086100" cy="982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ADA39680-2227-4AC6-B112-16F10159BA33}"/>
              </a:ext>
            </a:extLst>
          </p:cNvPr>
          <p:cNvSpPr/>
          <p:nvPr/>
        </p:nvSpPr>
        <p:spPr>
          <a:xfrm>
            <a:off x="8353425" y="1623690"/>
            <a:ext cx="1371600" cy="1028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PIR Motion sensor</a:t>
            </a:r>
          </a:p>
        </p:txBody>
      </p:sp>
      <p:sp>
        <p:nvSpPr>
          <p:cNvPr id="26" name="TextBox 25">
            <a:extLst>
              <a:ext uri="{FF2B5EF4-FFF2-40B4-BE49-F238E27FC236}">
                <a16:creationId xmlns:a16="http://schemas.microsoft.com/office/drawing/2014/main" id="{87C12E2B-7A8E-48C7-A91E-A3F5ABDA510A}"/>
              </a:ext>
            </a:extLst>
          </p:cNvPr>
          <p:cNvSpPr txBox="1"/>
          <p:nvPr/>
        </p:nvSpPr>
        <p:spPr>
          <a:xfrm>
            <a:off x="3908136" y="2138039"/>
            <a:ext cx="723900" cy="307777"/>
          </a:xfrm>
          <a:prstGeom prst="rect">
            <a:avLst/>
          </a:prstGeom>
          <a:noFill/>
        </p:spPr>
        <p:txBody>
          <a:bodyPr wrap="square" rtlCol="0">
            <a:spAutoFit/>
          </a:bodyPr>
          <a:lstStyle/>
          <a:p>
            <a:r>
              <a:rPr lang="en-US" sz="1400" dirty="0">
                <a:solidFill>
                  <a:schemeClr val="bg1"/>
                </a:solidFill>
              </a:rPr>
              <a:t>USB0</a:t>
            </a:r>
          </a:p>
        </p:txBody>
      </p:sp>
      <p:sp>
        <p:nvSpPr>
          <p:cNvPr id="27" name="Rectangle 26">
            <a:extLst>
              <a:ext uri="{FF2B5EF4-FFF2-40B4-BE49-F238E27FC236}">
                <a16:creationId xmlns:a16="http://schemas.microsoft.com/office/drawing/2014/main" id="{4BE6EA3D-AE55-437D-B813-7539C7B33741}"/>
              </a:ext>
            </a:extLst>
          </p:cNvPr>
          <p:cNvSpPr/>
          <p:nvPr/>
        </p:nvSpPr>
        <p:spPr>
          <a:xfrm>
            <a:off x="2933700" y="2240196"/>
            <a:ext cx="876300" cy="1001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6EA7440-C807-4579-BA59-3311F5368FEF}"/>
              </a:ext>
            </a:extLst>
          </p:cNvPr>
          <p:cNvSpPr/>
          <p:nvPr/>
        </p:nvSpPr>
        <p:spPr>
          <a:xfrm>
            <a:off x="1562100" y="1600200"/>
            <a:ext cx="1371600" cy="1057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Battery</a:t>
            </a:r>
          </a:p>
        </p:txBody>
      </p:sp>
      <p:sp>
        <p:nvSpPr>
          <p:cNvPr id="3" name="TextBox 2">
            <a:extLst>
              <a:ext uri="{FF2B5EF4-FFF2-40B4-BE49-F238E27FC236}">
                <a16:creationId xmlns:a16="http://schemas.microsoft.com/office/drawing/2014/main" id="{20563DCE-66F2-B1C5-BD49-3E9F5D115C3A}"/>
              </a:ext>
            </a:extLst>
          </p:cNvPr>
          <p:cNvSpPr txBox="1"/>
          <p:nvPr/>
        </p:nvSpPr>
        <p:spPr>
          <a:xfrm>
            <a:off x="5887201" y="2937164"/>
            <a:ext cx="723900" cy="307777"/>
          </a:xfrm>
          <a:prstGeom prst="rect">
            <a:avLst/>
          </a:prstGeom>
          <a:noFill/>
        </p:spPr>
        <p:txBody>
          <a:bodyPr wrap="square" rtlCol="0">
            <a:spAutoFit/>
          </a:bodyPr>
          <a:lstStyle/>
          <a:p>
            <a:r>
              <a:rPr lang="en-US" sz="1400" dirty="0">
                <a:solidFill>
                  <a:schemeClr val="bg1"/>
                </a:solidFill>
              </a:rPr>
              <a:t>GPIO</a:t>
            </a:r>
          </a:p>
        </p:txBody>
      </p:sp>
      <p:sp>
        <p:nvSpPr>
          <p:cNvPr id="5" name="Rectangle: Rounded Corners 4">
            <a:extLst>
              <a:ext uri="{FF2B5EF4-FFF2-40B4-BE49-F238E27FC236}">
                <a16:creationId xmlns:a16="http://schemas.microsoft.com/office/drawing/2014/main" id="{6C8581DC-97D9-9E42-67B4-24840896A6B4}"/>
              </a:ext>
            </a:extLst>
          </p:cNvPr>
          <p:cNvSpPr/>
          <p:nvPr/>
        </p:nvSpPr>
        <p:spPr>
          <a:xfrm>
            <a:off x="2076450" y="4152898"/>
            <a:ext cx="137160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adaptor</a:t>
            </a:r>
          </a:p>
        </p:txBody>
      </p:sp>
      <p:sp>
        <p:nvSpPr>
          <p:cNvPr id="7" name="Rectangle 6">
            <a:extLst>
              <a:ext uri="{FF2B5EF4-FFF2-40B4-BE49-F238E27FC236}">
                <a16:creationId xmlns:a16="http://schemas.microsoft.com/office/drawing/2014/main" id="{7BE8FC2C-D2CA-BBCB-B615-22050A942B32}"/>
              </a:ext>
            </a:extLst>
          </p:cNvPr>
          <p:cNvSpPr/>
          <p:nvPr/>
        </p:nvSpPr>
        <p:spPr>
          <a:xfrm>
            <a:off x="3444240" y="4491266"/>
            <a:ext cx="365760" cy="807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D4FE2A0-F383-98A2-C8D4-760C593C61BD}"/>
              </a:ext>
            </a:extLst>
          </p:cNvPr>
          <p:cNvSpPr/>
          <p:nvPr/>
        </p:nvSpPr>
        <p:spPr>
          <a:xfrm>
            <a:off x="7924800" y="4076699"/>
            <a:ext cx="1623060"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Piezo vibration motor</a:t>
            </a:r>
          </a:p>
        </p:txBody>
      </p:sp>
      <p:sp>
        <p:nvSpPr>
          <p:cNvPr id="12" name="TextBox 11">
            <a:extLst>
              <a:ext uri="{FF2B5EF4-FFF2-40B4-BE49-F238E27FC236}">
                <a16:creationId xmlns:a16="http://schemas.microsoft.com/office/drawing/2014/main" id="{3332966C-558B-87B3-CEEC-B7A5769BC99B}"/>
              </a:ext>
            </a:extLst>
          </p:cNvPr>
          <p:cNvSpPr txBox="1"/>
          <p:nvPr/>
        </p:nvSpPr>
        <p:spPr>
          <a:xfrm>
            <a:off x="4857750" y="4991100"/>
            <a:ext cx="723900" cy="307777"/>
          </a:xfrm>
          <a:prstGeom prst="rect">
            <a:avLst/>
          </a:prstGeom>
          <a:noFill/>
        </p:spPr>
        <p:txBody>
          <a:bodyPr wrap="square" rtlCol="0">
            <a:spAutoFit/>
          </a:bodyPr>
          <a:lstStyle/>
          <a:p>
            <a:r>
              <a:rPr lang="en-US" sz="1400" dirty="0">
                <a:solidFill>
                  <a:schemeClr val="bg1"/>
                </a:solidFill>
              </a:rPr>
              <a:t>PWM</a:t>
            </a:r>
          </a:p>
        </p:txBody>
      </p:sp>
      <p:sp>
        <p:nvSpPr>
          <p:cNvPr id="16" name="Rectangle: Rounded Corners 15">
            <a:extLst>
              <a:ext uri="{FF2B5EF4-FFF2-40B4-BE49-F238E27FC236}">
                <a16:creationId xmlns:a16="http://schemas.microsoft.com/office/drawing/2014/main" id="{38A55915-F002-EE07-039E-412791A4C5E0}"/>
              </a:ext>
            </a:extLst>
          </p:cNvPr>
          <p:cNvSpPr/>
          <p:nvPr/>
        </p:nvSpPr>
        <p:spPr>
          <a:xfrm>
            <a:off x="7886700" y="5175280"/>
            <a:ext cx="1623060"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Servo motor</a:t>
            </a:r>
          </a:p>
        </p:txBody>
      </p:sp>
      <p:sp>
        <p:nvSpPr>
          <p:cNvPr id="18" name="TextBox 17">
            <a:extLst>
              <a:ext uri="{FF2B5EF4-FFF2-40B4-BE49-F238E27FC236}">
                <a16:creationId xmlns:a16="http://schemas.microsoft.com/office/drawing/2014/main" id="{0CA0BFD5-4E48-A594-48DF-BCFEEAA9E1A6}"/>
              </a:ext>
            </a:extLst>
          </p:cNvPr>
          <p:cNvSpPr txBox="1"/>
          <p:nvPr/>
        </p:nvSpPr>
        <p:spPr>
          <a:xfrm>
            <a:off x="5904346" y="4429751"/>
            <a:ext cx="723900" cy="307777"/>
          </a:xfrm>
          <a:prstGeom prst="rect">
            <a:avLst/>
          </a:prstGeom>
          <a:noFill/>
        </p:spPr>
        <p:txBody>
          <a:bodyPr wrap="square" rtlCol="0">
            <a:spAutoFit/>
          </a:bodyPr>
          <a:lstStyle/>
          <a:p>
            <a:r>
              <a:rPr lang="en-US" sz="1400" dirty="0">
                <a:solidFill>
                  <a:schemeClr val="bg1"/>
                </a:solidFill>
              </a:rPr>
              <a:t>GPIO</a:t>
            </a:r>
          </a:p>
        </p:txBody>
      </p:sp>
      <p:sp>
        <p:nvSpPr>
          <p:cNvPr id="20" name="Rectangle: Rounded Corners 19">
            <a:extLst>
              <a:ext uri="{FF2B5EF4-FFF2-40B4-BE49-F238E27FC236}">
                <a16:creationId xmlns:a16="http://schemas.microsoft.com/office/drawing/2014/main" id="{90A813E0-799C-E81F-ABDB-A762F150B7D2}"/>
              </a:ext>
            </a:extLst>
          </p:cNvPr>
          <p:cNvSpPr/>
          <p:nvPr/>
        </p:nvSpPr>
        <p:spPr>
          <a:xfrm>
            <a:off x="8138160" y="2860060"/>
            <a:ext cx="137160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 Strip</a:t>
            </a:r>
          </a:p>
        </p:txBody>
      </p:sp>
    </p:spTree>
    <p:extLst>
      <p:ext uri="{BB962C8B-B14F-4D97-AF65-F5344CB8AC3E}">
        <p14:creationId xmlns:p14="http://schemas.microsoft.com/office/powerpoint/2010/main" val="267771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C155387-6030-EE31-59CD-FAA1F3E8B09A}"/>
              </a:ext>
            </a:extLst>
          </p:cNvPr>
          <p:cNvSpPr/>
          <p:nvPr/>
        </p:nvSpPr>
        <p:spPr>
          <a:xfrm>
            <a:off x="5791200" y="3070137"/>
            <a:ext cx="3086100" cy="982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90377AE-0BFD-5C07-2911-927FAB12C097}"/>
              </a:ext>
            </a:extLst>
          </p:cNvPr>
          <p:cNvSpPr/>
          <p:nvPr/>
        </p:nvSpPr>
        <p:spPr>
          <a:xfrm rot="16200000">
            <a:off x="3534192" y="4260845"/>
            <a:ext cx="3086100" cy="982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A8D58B2-D176-2B7E-1F91-7328F9FA6DA3}"/>
              </a:ext>
            </a:extLst>
          </p:cNvPr>
          <p:cNvSpPr/>
          <p:nvPr/>
        </p:nvSpPr>
        <p:spPr>
          <a:xfrm>
            <a:off x="5086350" y="5754782"/>
            <a:ext cx="3086100" cy="982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589E3E-8B60-946D-4143-B9723062E1BC}"/>
              </a:ext>
            </a:extLst>
          </p:cNvPr>
          <p:cNvSpPr/>
          <p:nvPr/>
        </p:nvSpPr>
        <p:spPr>
          <a:xfrm>
            <a:off x="6103620" y="4557388"/>
            <a:ext cx="3086100" cy="982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4" name="Rectangle: Rounded Corners 3">
            <a:extLst>
              <a:ext uri="{FF2B5EF4-FFF2-40B4-BE49-F238E27FC236}">
                <a16:creationId xmlns:a16="http://schemas.microsoft.com/office/drawing/2014/main" id="{C7CD019D-0BC8-4D67-A0DB-28444E4FE1B8}"/>
              </a:ext>
            </a:extLst>
          </p:cNvPr>
          <p:cNvSpPr/>
          <p:nvPr/>
        </p:nvSpPr>
        <p:spPr>
          <a:xfrm>
            <a:off x="3810000" y="1828800"/>
            <a:ext cx="2819400" cy="365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6" name="Rectangle: Rounded Corners 5">
            <a:extLst>
              <a:ext uri="{FF2B5EF4-FFF2-40B4-BE49-F238E27FC236}">
                <a16:creationId xmlns:a16="http://schemas.microsoft.com/office/drawing/2014/main" id="{98A7F470-A682-4E0B-AF3C-BEB1AE6A39B3}"/>
              </a:ext>
            </a:extLst>
          </p:cNvPr>
          <p:cNvSpPr/>
          <p:nvPr/>
        </p:nvSpPr>
        <p:spPr>
          <a:xfrm>
            <a:off x="704850" y="3887642"/>
            <a:ext cx="1181100" cy="1140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Speaker </a:t>
            </a:r>
          </a:p>
        </p:txBody>
      </p:sp>
      <p:sp>
        <p:nvSpPr>
          <p:cNvPr id="8" name="TextBox 7">
            <a:extLst>
              <a:ext uri="{FF2B5EF4-FFF2-40B4-BE49-F238E27FC236}">
                <a16:creationId xmlns:a16="http://schemas.microsoft.com/office/drawing/2014/main" id="{56A74E7B-8372-4A08-97E3-9FD9AE8158BA}"/>
              </a:ext>
            </a:extLst>
          </p:cNvPr>
          <p:cNvSpPr txBox="1"/>
          <p:nvPr/>
        </p:nvSpPr>
        <p:spPr>
          <a:xfrm>
            <a:off x="3924300" y="4363847"/>
            <a:ext cx="1066800" cy="307777"/>
          </a:xfrm>
          <a:prstGeom prst="rect">
            <a:avLst/>
          </a:prstGeom>
          <a:noFill/>
        </p:spPr>
        <p:txBody>
          <a:bodyPr wrap="square" rtlCol="0">
            <a:spAutoFit/>
          </a:bodyPr>
          <a:lstStyle/>
          <a:p>
            <a:r>
              <a:rPr lang="en-US" sz="1400" dirty="0">
                <a:solidFill>
                  <a:schemeClr val="bg1"/>
                </a:solidFill>
              </a:rPr>
              <a:t>SYSVOUT</a:t>
            </a:r>
          </a:p>
        </p:txBody>
      </p:sp>
      <p:sp>
        <p:nvSpPr>
          <p:cNvPr id="11" name="Rectangle 10">
            <a:extLst>
              <a:ext uri="{FF2B5EF4-FFF2-40B4-BE49-F238E27FC236}">
                <a16:creationId xmlns:a16="http://schemas.microsoft.com/office/drawing/2014/main" id="{7FC6B459-A13D-46B9-8E03-5F220A23A94F}"/>
              </a:ext>
            </a:extLst>
          </p:cNvPr>
          <p:cNvSpPr/>
          <p:nvPr/>
        </p:nvSpPr>
        <p:spPr>
          <a:xfrm>
            <a:off x="1885950" y="4457698"/>
            <a:ext cx="1047750"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31A4D54-C8A5-4C4A-B029-3582EC776A35}"/>
              </a:ext>
            </a:extLst>
          </p:cNvPr>
          <p:cNvSpPr/>
          <p:nvPr/>
        </p:nvSpPr>
        <p:spPr>
          <a:xfrm>
            <a:off x="6629400" y="2242168"/>
            <a:ext cx="3086100" cy="982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ADA39680-2227-4AC6-B112-16F10159BA33}"/>
              </a:ext>
            </a:extLst>
          </p:cNvPr>
          <p:cNvSpPr/>
          <p:nvPr/>
        </p:nvSpPr>
        <p:spPr>
          <a:xfrm>
            <a:off x="8353425" y="1623690"/>
            <a:ext cx="1371600" cy="1028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PIR Motion sensor</a:t>
            </a:r>
          </a:p>
        </p:txBody>
      </p:sp>
      <p:sp>
        <p:nvSpPr>
          <p:cNvPr id="26" name="TextBox 25">
            <a:extLst>
              <a:ext uri="{FF2B5EF4-FFF2-40B4-BE49-F238E27FC236}">
                <a16:creationId xmlns:a16="http://schemas.microsoft.com/office/drawing/2014/main" id="{87C12E2B-7A8E-48C7-A91E-A3F5ABDA510A}"/>
              </a:ext>
            </a:extLst>
          </p:cNvPr>
          <p:cNvSpPr txBox="1"/>
          <p:nvPr/>
        </p:nvSpPr>
        <p:spPr>
          <a:xfrm>
            <a:off x="3908136" y="2138039"/>
            <a:ext cx="1006764" cy="307777"/>
          </a:xfrm>
          <a:prstGeom prst="rect">
            <a:avLst/>
          </a:prstGeom>
          <a:noFill/>
        </p:spPr>
        <p:txBody>
          <a:bodyPr wrap="square" rtlCol="0">
            <a:spAutoFit/>
          </a:bodyPr>
          <a:lstStyle/>
          <a:p>
            <a:r>
              <a:rPr lang="en-US" sz="1400" dirty="0">
                <a:solidFill>
                  <a:schemeClr val="bg1"/>
                </a:solidFill>
              </a:rPr>
              <a:t>VIN_USB</a:t>
            </a:r>
          </a:p>
        </p:txBody>
      </p:sp>
      <p:sp>
        <p:nvSpPr>
          <p:cNvPr id="27" name="Rectangle 26">
            <a:extLst>
              <a:ext uri="{FF2B5EF4-FFF2-40B4-BE49-F238E27FC236}">
                <a16:creationId xmlns:a16="http://schemas.microsoft.com/office/drawing/2014/main" id="{4BE6EA3D-AE55-437D-B813-7539C7B33741}"/>
              </a:ext>
            </a:extLst>
          </p:cNvPr>
          <p:cNvSpPr/>
          <p:nvPr/>
        </p:nvSpPr>
        <p:spPr>
          <a:xfrm>
            <a:off x="2933700" y="2240196"/>
            <a:ext cx="876300" cy="1001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6EA7440-C807-4579-BA59-3311F5368FEF}"/>
              </a:ext>
            </a:extLst>
          </p:cNvPr>
          <p:cNvSpPr/>
          <p:nvPr/>
        </p:nvSpPr>
        <p:spPr>
          <a:xfrm>
            <a:off x="1562100" y="1600200"/>
            <a:ext cx="1371600" cy="1057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Battery</a:t>
            </a:r>
          </a:p>
        </p:txBody>
      </p:sp>
      <p:sp>
        <p:nvSpPr>
          <p:cNvPr id="5" name="Rectangle: Rounded Corners 4">
            <a:extLst>
              <a:ext uri="{FF2B5EF4-FFF2-40B4-BE49-F238E27FC236}">
                <a16:creationId xmlns:a16="http://schemas.microsoft.com/office/drawing/2014/main" id="{6C8581DC-97D9-9E42-67B4-24840896A6B4}"/>
              </a:ext>
            </a:extLst>
          </p:cNvPr>
          <p:cNvSpPr/>
          <p:nvPr/>
        </p:nvSpPr>
        <p:spPr>
          <a:xfrm>
            <a:off x="2076450" y="4152898"/>
            <a:ext cx="137160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adaptor</a:t>
            </a:r>
          </a:p>
        </p:txBody>
      </p:sp>
      <p:sp>
        <p:nvSpPr>
          <p:cNvPr id="7" name="Rectangle 6">
            <a:extLst>
              <a:ext uri="{FF2B5EF4-FFF2-40B4-BE49-F238E27FC236}">
                <a16:creationId xmlns:a16="http://schemas.microsoft.com/office/drawing/2014/main" id="{7BE8FC2C-D2CA-BBCB-B615-22050A942B32}"/>
              </a:ext>
            </a:extLst>
          </p:cNvPr>
          <p:cNvSpPr/>
          <p:nvPr/>
        </p:nvSpPr>
        <p:spPr>
          <a:xfrm>
            <a:off x="3444240" y="4491266"/>
            <a:ext cx="365760" cy="807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D4FE2A0-F383-98A2-C8D4-760C593C61BD}"/>
              </a:ext>
            </a:extLst>
          </p:cNvPr>
          <p:cNvSpPr/>
          <p:nvPr/>
        </p:nvSpPr>
        <p:spPr>
          <a:xfrm>
            <a:off x="7924800" y="4076699"/>
            <a:ext cx="1623060"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Piezo vibration motor</a:t>
            </a:r>
          </a:p>
        </p:txBody>
      </p:sp>
      <p:sp>
        <p:nvSpPr>
          <p:cNvPr id="16" name="Rectangle: Rounded Corners 15">
            <a:extLst>
              <a:ext uri="{FF2B5EF4-FFF2-40B4-BE49-F238E27FC236}">
                <a16:creationId xmlns:a16="http://schemas.microsoft.com/office/drawing/2014/main" id="{38A55915-F002-EE07-039E-412791A4C5E0}"/>
              </a:ext>
            </a:extLst>
          </p:cNvPr>
          <p:cNvSpPr/>
          <p:nvPr/>
        </p:nvSpPr>
        <p:spPr>
          <a:xfrm>
            <a:off x="7886700" y="5175280"/>
            <a:ext cx="1623060"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Servo motor</a:t>
            </a:r>
          </a:p>
        </p:txBody>
      </p:sp>
      <p:sp>
        <p:nvSpPr>
          <p:cNvPr id="20" name="Rectangle: Rounded Corners 19">
            <a:extLst>
              <a:ext uri="{FF2B5EF4-FFF2-40B4-BE49-F238E27FC236}">
                <a16:creationId xmlns:a16="http://schemas.microsoft.com/office/drawing/2014/main" id="{90A813E0-799C-E81F-ABDB-A762F150B7D2}"/>
              </a:ext>
            </a:extLst>
          </p:cNvPr>
          <p:cNvSpPr/>
          <p:nvPr/>
        </p:nvSpPr>
        <p:spPr>
          <a:xfrm>
            <a:off x="8138160" y="2860060"/>
            <a:ext cx="137160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 Strip</a:t>
            </a:r>
          </a:p>
        </p:txBody>
      </p:sp>
      <p:sp>
        <p:nvSpPr>
          <p:cNvPr id="22" name="TextBox 21">
            <a:extLst>
              <a:ext uri="{FF2B5EF4-FFF2-40B4-BE49-F238E27FC236}">
                <a16:creationId xmlns:a16="http://schemas.microsoft.com/office/drawing/2014/main" id="{D5C36607-0A04-D71C-57A3-A0BA669AA1CB}"/>
              </a:ext>
            </a:extLst>
          </p:cNvPr>
          <p:cNvSpPr txBox="1"/>
          <p:nvPr/>
        </p:nvSpPr>
        <p:spPr>
          <a:xfrm>
            <a:off x="2781300" y="1870864"/>
            <a:ext cx="1181100" cy="369332"/>
          </a:xfrm>
          <a:prstGeom prst="rect">
            <a:avLst/>
          </a:prstGeom>
          <a:noFill/>
        </p:spPr>
        <p:txBody>
          <a:bodyPr wrap="square" rtlCol="0">
            <a:spAutoFit/>
          </a:bodyPr>
          <a:lstStyle/>
          <a:p>
            <a:pPr algn="ctr"/>
            <a:r>
              <a:rPr lang="en-US" dirty="0"/>
              <a:t>5 Volts</a:t>
            </a:r>
          </a:p>
        </p:txBody>
      </p:sp>
      <p:sp>
        <p:nvSpPr>
          <p:cNvPr id="23" name="TextBox 22">
            <a:extLst>
              <a:ext uri="{FF2B5EF4-FFF2-40B4-BE49-F238E27FC236}">
                <a16:creationId xmlns:a16="http://schemas.microsoft.com/office/drawing/2014/main" id="{D1AB8C4B-FD5A-2041-0B60-6C39C0C0AE65}"/>
              </a:ext>
            </a:extLst>
          </p:cNvPr>
          <p:cNvSpPr txBox="1"/>
          <p:nvPr/>
        </p:nvSpPr>
        <p:spPr>
          <a:xfrm>
            <a:off x="6728608" y="1821627"/>
            <a:ext cx="1181100" cy="369332"/>
          </a:xfrm>
          <a:prstGeom prst="rect">
            <a:avLst/>
          </a:prstGeom>
          <a:noFill/>
        </p:spPr>
        <p:txBody>
          <a:bodyPr wrap="square" rtlCol="0">
            <a:spAutoFit/>
          </a:bodyPr>
          <a:lstStyle/>
          <a:p>
            <a:pPr algn="ctr"/>
            <a:r>
              <a:rPr lang="en-US" dirty="0"/>
              <a:t>5 Volts</a:t>
            </a:r>
          </a:p>
        </p:txBody>
      </p:sp>
      <p:sp>
        <p:nvSpPr>
          <p:cNvPr id="24" name="TextBox 23">
            <a:extLst>
              <a:ext uri="{FF2B5EF4-FFF2-40B4-BE49-F238E27FC236}">
                <a16:creationId xmlns:a16="http://schemas.microsoft.com/office/drawing/2014/main" id="{3D40E362-0A69-7446-3EFC-C73FF707C441}"/>
              </a:ext>
            </a:extLst>
          </p:cNvPr>
          <p:cNvSpPr txBox="1"/>
          <p:nvPr/>
        </p:nvSpPr>
        <p:spPr>
          <a:xfrm>
            <a:off x="5581650" y="2115508"/>
            <a:ext cx="1066800" cy="307777"/>
          </a:xfrm>
          <a:prstGeom prst="rect">
            <a:avLst/>
          </a:prstGeom>
          <a:noFill/>
        </p:spPr>
        <p:txBody>
          <a:bodyPr wrap="square" rtlCol="0">
            <a:spAutoFit/>
          </a:bodyPr>
          <a:lstStyle/>
          <a:p>
            <a:r>
              <a:rPr lang="en-US" sz="1400" dirty="0">
                <a:solidFill>
                  <a:schemeClr val="bg1"/>
                </a:solidFill>
              </a:rPr>
              <a:t>SYSVOUT</a:t>
            </a:r>
          </a:p>
        </p:txBody>
      </p:sp>
      <p:sp>
        <p:nvSpPr>
          <p:cNvPr id="25" name="TextBox 24">
            <a:extLst>
              <a:ext uri="{FF2B5EF4-FFF2-40B4-BE49-F238E27FC236}">
                <a16:creationId xmlns:a16="http://schemas.microsoft.com/office/drawing/2014/main" id="{E6818167-FA66-7AE6-5538-A5DA4696E260}"/>
              </a:ext>
            </a:extLst>
          </p:cNvPr>
          <p:cNvSpPr txBox="1"/>
          <p:nvPr/>
        </p:nvSpPr>
        <p:spPr>
          <a:xfrm>
            <a:off x="5568316" y="2965361"/>
            <a:ext cx="1066800" cy="307777"/>
          </a:xfrm>
          <a:prstGeom prst="rect">
            <a:avLst/>
          </a:prstGeom>
          <a:noFill/>
        </p:spPr>
        <p:txBody>
          <a:bodyPr wrap="square" rtlCol="0">
            <a:spAutoFit/>
          </a:bodyPr>
          <a:lstStyle/>
          <a:p>
            <a:r>
              <a:rPr lang="en-US" sz="1400" dirty="0">
                <a:solidFill>
                  <a:schemeClr val="bg1"/>
                </a:solidFill>
              </a:rPr>
              <a:t>SYSVOUT</a:t>
            </a:r>
          </a:p>
        </p:txBody>
      </p:sp>
      <p:sp>
        <p:nvSpPr>
          <p:cNvPr id="29" name="TextBox 28">
            <a:extLst>
              <a:ext uri="{FF2B5EF4-FFF2-40B4-BE49-F238E27FC236}">
                <a16:creationId xmlns:a16="http://schemas.microsoft.com/office/drawing/2014/main" id="{261D10ED-A511-75C5-FBAF-0C1E7FBA8B50}"/>
              </a:ext>
            </a:extLst>
          </p:cNvPr>
          <p:cNvSpPr txBox="1"/>
          <p:nvPr/>
        </p:nvSpPr>
        <p:spPr>
          <a:xfrm>
            <a:off x="5634990" y="4457698"/>
            <a:ext cx="1066800" cy="307777"/>
          </a:xfrm>
          <a:prstGeom prst="rect">
            <a:avLst/>
          </a:prstGeom>
          <a:noFill/>
        </p:spPr>
        <p:txBody>
          <a:bodyPr wrap="square" rtlCol="0">
            <a:spAutoFit/>
          </a:bodyPr>
          <a:lstStyle/>
          <a:p>
            <a:r>
              <a:rPr lang="en-US" sz="1400" dirty="0">
                <a:solidFill>
                  <a:schemeClr val="bg1"/>
                </a:solidFill>
              </a:rPr>
              <a:t>SYSVOUT</a:t>
            </a:r>
          </a:p>
        </p:txBody>
      </p:sp>
      <p:sp>
        <p:nvSpPr>
          <p:cNvPr id="30" name="TextBox 29">
            <a:extLst>
              <a:ext uri="{FF2B5EF4-FFF2-40B4-BE49-F238E27FC236}">
                <a16:creationId xmlns:a16="http://schemas.microsoft.com/office/drawing/2014/main" id="{11BD4FBE-45BD-8EA2-5FBF-7381AB6DE538}"/>
              </a:ext>
            </a:extLst>
          </p:cNvPr>
          <p:cNvSpPr txBox="1"/>
          <p:nvPr/>
        </p:nvSpPr>
        <p:spPr>
          <a:xfrm>
            <a:off x="4514850" y="5087328"/>
            <a:ext cx="1066800" cy="307777"/>
          </a:xfrm>
          <a:prstGeom prst="rect">
            <a:avLst/>
          </a:prstGeom>
          <a:noFill/>
        </p:spPr>
        <p:txBody>
          <a:bodyPr wrap="square" rtlCol="0">
            <a:spAutoFit/>
          </a:bodyPr>
          <a:lstStyle/>
          <a:p>
            <a:r>
              <a:rPr lang="en-US" sz="1400" dirty="0">
                <a:solidFill>
                  <a:schemeClr val="bg1"/>
                </a:solidFill>
              </a:rPr>
              <a:t>SYSVOUT</a:t>
            </a:r>
          </a:p>
        </p:txBody>
      </p:sp>
      <p:sp>
        <p:nvSpPr>
          <p:cNvPr id="31" name="TextBox 30">
            <a:extLst>
              <a:ext uri="{FF2B5EF4-FFF2-40B4-BE49-F238E27FC236}">
                <a16:creationId xmlns:a16="http://schemas.microsoft.com/office/drawing/2014/main" id="{B4E5D798-88FF-BF19-8EE9-48669A3DD669}"/>
              </a:ext>
            </a:extLst>
          </p:cNvPr>
          <p:cNvSpPr txBox="1"/>
          <p:nvPr/>
        </p:nvSpPr>
        <p:spPr>
          <a:xfrm>
            <a:off x="6591300" y="5366531"/>
            <a:ext cx="1181100" cy="369332"/>
          </a:xfrm>
          <a:prstGeom prst="rect">
            <a:avLst/>
          </a:prstGeom>
          <a:noFill/>
        </p:spPr>
        <p:txBody>
          <a:bodyPr wrap="square" rtlCol="0">
            <a:spAutoFit/>
          </a:bodyPr>
          <a:lstStyle/>
          <a:p>
            <a:pPr algn="ctr"/>
            <a:r>
              <a:rPr lang="en-US" dirty="0"/>
              <a:t>5 Volts</a:t>
            </a:r>
          </a:p>
        </p:txBody>
      </p:sp>
      <p:sp>
        <p:nvSpPr>
          <p:cNvPr id="32" name="TextBox 31">
            <a:extLst>
              <a:ext uri="{FF2B5EF4-FFF2-40B4-BE49-F238E27FC236}">
                <a16:creationId xmlns:a16="http://schemas.microsoft.com/office/drawing/2014/main" id="{7B115259-3E41-549C-099A-09C6ED4B256E}"/>
              </a:ext>
            </a:extLst>
          </p:cNvPr>
          <p:cNvSpPr txBox="1"/>
          <p:nvPr/>
        </p:nvSpPr>
        <p:spPr>
          <a:xfrm>
            <a:off x="6654998" y="4145516"/>
            <a:ext cx="1181100" cy="369332"/>
          </a:xfrm>
          <a:prstGeom prst="rect">
            <a:avLst/>
          </a:prstGeom>
          <a:noFill/>
        </p:spPr>
        <p:txBody>
          <a:bodyPr wrap="square" rtlCol="0">
            <a:spAutoFit/>
          </a:bodyPr>
          <a:lstStyle/>
          <a:p>
            <a:pPr algn="ctr"/>
            <a:r>
              <a:rPr lang="en-US" dirty="0"/>
              <a:t>5 Volts</a:t>
            </a:r>
          </a:p>
        </p:txBody>
      </p:sp>
      <p:sp>
        <p:nvSpPr>
          <p:cNvPr id="33" name="TextBox 32">
            <a:extLst>
              <a:ext uri="{FF2B5EF4-FFF2-40B4-BE49-F238E27FC236}">
                <a16:creationId xmlns:a16="http://schemas.microsoft.com/office/drawing/2014/main" id="{B5B4A973-2AF1-5CD0-71DC-9EAB444DB24C}"/>
              </a:ext>
            </a:extLst>
          </p:cNvPr>
          <p:cNvSpPr txBox="1"/>
          <p:nvPr/>
        </p:nvSpPr>
        <p:spPr>
          <a:xfrm>
            <a:off x="6666428" y="2712007"/>
            <a:ext cx="1181100" cy="369332"/>
          </a:xfrm>
          <a:prstGeom prst="rect">
            <a:avLst/>
          </a:prstGeom>
          <a:noFill/>
        </p:spPr>
        <p:txBody>
          <a:bodyPr wrap="square" rtlCol="0">
            <a:spAutoFit/>
          </a:bodyPr>
          <a:lstStyle/>
          <a:p>
            <a:pPr algn="ctr"/>
            <a:r>
              <a:rPr lang="en-US" dirty="0"/>
              <a:t>5 Volts</a:t>
            </a:r>
          </a:p>
        </p:txBody>
      </p:sp>
      <p:sp>
        <p:nvSpPr>
          <p:cNvPr id="34" name="TextBox 33">
            <a:extLst>
              <a:ext uri="{FF2B5EF4-FFF2-40B4-BE49-F238E27FC236}">
                <a16:creationId xmlns:a16="http://schemas.microsoft.com/office/drawing/2014/main" id="{0F5A20AB-F1CE-1B9B-CB3B-81606F230CAA}"/>
              </a:ext>
            </a:extLst>
          </p:cNvPr>
          <p:cNvSpPr txBox="1"/>
          <p:nvPr/>
        </p:nvSpPr>
        <p:spPr>
          <a:xfrm>
            <a:off x="2933700" y="5043634"/>
            <a:ext cx="1181100" cy="369332"/>
          </a:xfrm>
          <a:prstGeom prst="rect">
            <a:avLst/>
          </a:prstGeom>
          <a:noFill/>
        </p:spPr>
        <p:txBody>
          <a:bodyPr wrap="square" rtlCol="0">
            <a:spAutoFit/>
          </a:bodyPr>
          <a:lstStyle/>
          <a:p>
            <a:pPr algn="ctr"/>
            <a:r>
              <a:rPr lang="en-US" dirty="0"/>
              <a:t>5 Volts</a:t>
            </a:r>
          </a:p>
        </p:txBody>
      </p:sp>
    </p:spTree>
    <p:extLst>
      <p:ext uri="{BB962C8B-B14F-4D97-AF65-F5344CB8AC3E}">
        <p14:creationId xmlns:p14="http://schemas.microsoft.com/office/powerpoint/2010/main" val="418424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212628841"/>
              </p:ext>
            </p:extLst>
          </p:nvPr>
        </p:nvGraphicFramePr>
        <p:xfrm>
          <a:off x="609600" y="1295400"/>
          <a:ext cx="10972800" cy="29667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hlinkClick r:id="rId3"/>
                        </a:rPr>
                        <a:t>PIR Motion Sensor</a:t>
                      </a:r>
                      <a:endParaRPr lang="en-US" dirty="0"/>
                    </a:p>
                  </a:txBody>
                  <a:tcPr/>
                </a:tc>
                <a:tc>
                  <a:txBody>
                    <a:bodyPr/>
                    <a:lstStyle/>
                    <a:p>
                      <a:r>
                        <a:rPr lang="en-US" dirty="0"/>
                        <a:t>1</a:t>
                      </a:r>
                    </a:p>
                  </a:txBody>
                  <a:tcPr/>
                </a:tc>
                <a:tc>
                  <a:txBody>
                    <a:bodyPr/>
                    <a:lstStyle/>
                    <a:p>
                      <a:r>
                        <a:rPr lang="en-US" dirty="0"/>
                        <a:t>9.95</a:t>
                      </a:r>
                    </a:p>
                  </a:txBody>
                  <a:tcPr/>
                </a:tc>
                <a:extLst>
                  <a:ext uri="{0D108BD9-81ED-4DB2-BD59-A6C34878D82A}">
                    <a16:rowId xmlns:a16="http://schemas.microsoft.com/office/drawing/2014/main" val="33313506"/>
                  </a:ext>
                </a:extLst>
              </a:tr>
              <a:tr h="370840">
                <a:tc>
                  <a:txBody>
                    <a:bodyPr/>
                    <a:lstStyle/>
                    <a:p>
                      <a:r>
                        <a:rPr lang="en-US" dirty="0">
                          <a:hlinkClick r:id="rId4"/>
                        </a:rPr>
                        <a:t>USB Cable with Switch</a:t>
                      </a:r>
                      <a:endParaRPr lang="en-US" dirty="0"/>
                    </a:p>
                  </a:txBody>
                  <a:tcPr/>
                </a:tc>
                <a:tc>
                  <a:txBody>
                    <a:bodyPr/>
                    <a:lstStyle/>
                    <a:p>
                      <a:r>
                        <a:rPr lang="en-US" dirty="0"/>
                        <a:t>1</a:t>
                      </a:r>
                    </a:p>
                  </a:txBody>
                  <a:tcPr/>
                </a:tc>
                <a:tc>
                  <a:txBody>
                    <a:bodyPr/>
                    <a:lstStyle/>
                    <a:p>
                      <a:r>
                        <a:rPr lang="en-US" dirty="0"/>
                        <a:t>2.95</a:t>
                      </a:r>
                    </a:p>
                  </a:txBody>
                  <a:tcPr/>
                </a:tc>
                <a:extLst>
                  <a:ext uri="{0D108BD9-81ED-4DB2-BD59-A6C34878D82A}">
                    <a16:rowId xmlns:a16="http://schemas.microsoft.com/office/drawing/2014/main" val="2595126612"/>
                  </a:ext>
                </a:extLst>
              </a:tr>
              <a:tr h="370840">
                <a:tc>
                  <a:txBody>
                    <a:bodyPr/>
                    <a:lstStyle/>
                    <a:p>
                      <a:r>
                        <a:rPr lang="en-US" dirty="0">
                          <a:hlinkClick r:id="rId5"/>
                        </a:rPr>
                        <a:t>USB Battery Pack</a:t>
                      </a:r>
                      <a:endParaRPr lang="en-US" dirty="0"/>
                    </a:p>
                  </a:txBody>
                  <a:tcPr/>
                </a:tc>
                <a:tc>
                  <a:txBody>
                    <a:bodyPr/>
                    <a:lstStyle/>
                    <a:p>
                      <a:r>
                        <a:rPr lang="en-US" dirty="0"/>
                        <a:t>1</a:t>
                      </a:r>
                    </a:p>
                  </a:txBody>
                  <a:tcPr/>
                </a:tc>
                <a:tc>
                  <a:txBody>
                    <a:bodyPr/>
                    <a:lstStyle/>
                    <a:p>
                      <a:r>
                        <a:rPr lang="en-US" dirty="0"/>
                        <a:t>14.95</a:t>
                      </a:r>
                    </a:p>
                  </a:txBody>
                  <a:tcPr/>
                </a:tc>
                <a:extLst>
                  <a:ext uri="{0D108BD9-81ED-4DB2-BD59-A6C34878D82A}">
                    <a16:rowId xmlns:a16="http://schemas.microsoft.com/office/drawing/2014/main" val="1757493575"/>
                  </a:ext>
                </a:extLst>
              </a:tr>
              <a:tr h="370840">
                <a:tc>
                  <a:txBody>
                    <a:bodyPr/>
                    <a:lstStyle/>
                    <a:p>
                      <a:r>
                        <a:rPr lang="en-US" dirty="0">
                          <a:hlinkClick r:id="rId6"/>
                        </a:rPr>
                        <a:t>Vibration Motor</a:t>
                      </a:r>
                      <a:endParaRPr lang="en-US" dirty="0"/>
                    </a:p>
                  </a:txBody>
                  <a:tcPr/>
                </a:tc>
                <a:tc>
                  <a:txBody>
                    <a:bodyPr/>
                    <a:lstStyle/>
                    <a:p>
                      <a:r>
                        <a:rPr lang="en-US" dirty="0"/>
                        <a:t>1</a:t>
                      </a:r>
                    </a:p>
                  </a:txBody>
                  <a:tcPr/>
                </a:tc>
                <a:tc>
                  <a:txBody>
                    <a:bodyPr/>
                    <a:lstStyle/>
                    <a:p>
                      <a:r>
                        <a:rPr lang="en-US" dirty="0"/>
                        <a:t>10.69</a:t>
                      </a:r>
                    </a:p>
                  </a:txBody>
                  <a:tcPr/>
                </a:tc>
                <a:extLst>
                  <a:ext uri="{0D108BD9-81ED-4DB2-BD59-A6C34878D82A}">
                    <a16:rowId xmlns:a16="http://schemas.microsoft.com/office/drawing/2014/main" val="3862840897"/>
                  </a:ext>
                </a:extLst>
              </a:tr>
              <a:tr h="370840">
                <a:tc>
                  <a:txBody>
                    <a:bodyPr/>
                    <a:lstStyle/>
                    <a:p>
                      <a:r>
                        <a:rPr lang="en-US" dirty="0">
                          <a:hlinkClick r:id="rId7"/>
                        </a:rPr>
                        <a:t>Servo Motors</a:t>
                      </a:r>
                      <a:endParaRPr lang="en-US" dirty="0"/>
                    </a:p>
                  </a:txBody>
                  <a:tcPr/>
                </a:tc>
                <a:tc>
                  <a:txBody>
                    <a:bodyPr/>
                    <a:lstStyle/>
                    <a:p>
                      <a:r>
                        <a:rPr lang="en-US" dirty="0"/>
                        <a:t>1</a:t>
                      </a:r>
                    </a:p>
                  </a:txBody>
                  <a:tcPr/>
                </a:tc>
                <a:tc>
                  <a:txBody>
                    <a:bodyPr/>
                    <a:lstStyle/>
                    <a:p>
                      <a:r>
                        <a:rPr lang="en-US" dirty="0"/>
                        <a:t>19.99</a:t>
                      </a:r>
                    </a:p>
                  </a:txBody>
                  <a:tcPr/>
                </a:tc>
                <a:extLst>
                  <a:ext uri="{0D108BD9-81ED-4DB2-BD59-A6C34878D82A}">
                    <a16:rowId xmlns:a16="http://schemas.microsoft.com/office/drawing/2014/main" val="1698356184"/>
                  </a:ext>
                </a:extLst>
              </a:tr>
              <a:tr h="370840">
                <a:tc>
                  <a:txBody>
                    <a:bodyPr/>
                    <a:lstStyle/>
                    <a:p>
                      <a:r>
                        <a:rPr lang="en-US" dirty="0">
                          <a:hlinkClick r:id="rId8"/>
                        </a:rPr>
                        <a:t>USB Speaker </a:t>
                      </a:r>
                      <a:endParaRPr lang="en-US" dirty="0"/>
                    </a:p>
                  </a:txBody>
                  <a:tcPr/>
                </a:tc>
                <a:tc>
                  <a:txBody>
                    <a:bodyPr/>
                    <a:lstStyle/>
                    <a:p>
                      <a:r>
                        <a:rPr lang="en-US" dirty="0"/>
                        <a:t>1</a:t>
                      </a:r>
                    </a:p>
                  </a:txBody>
                  <a:tcPr/>
                </a:tc>
                <a:tc>
                  <a:txBody>
                    <a:bodyPr/>
                    <a:lstStyle/>
                    <a:p>
                      <a:r>
                        <a:rPr lang="en-US" dirty="0"/>
                        <a:t>12.99</a:t>
                      </a:r>
                    </a:p>
                  </a:txBody>
                  <a:tcPr/>
                </a:tc>
                <a:extLst>
                  <a:ext uri="{0D108BD9-81ED-4DB2-BD59-A6C34878D82A}">
                    <a16:rowId xmlns:a16="http://schemas.microsoft.com/office/drawing/2014/main" val="136448929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10913</TotalTime>
  <Words>452</Words>
  <Application>Microsoft Office PowerPoint</Application>
  <PresentationFormat>Widescreen</PresentationFormat>
  <Paragraphs>111</Paragraphs>
  <Slides>6</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Diamond Grid 16x9</vt:lpstr>
      <vt:lpstr>ENGI 301  Halloween Animatronic Proposal</vt:lpstr>
      <vt:lpstr>Background Information</vt:lpstr>
      <vt:lpstr>Existing Projects</vt:lpstr>
      <vt:lpstr>System Block Diagram</vt:lpstr>
      <vt:lpstr>System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Rachel Lee</cp:lastModifiedBy>
  <cp:revision>404</cp:revision>
  <dcterms:created xsi:type="dcterms:W3CDTF">2018-01-09T20:24:50Z</dcterms:created>
  <dcterms:modified xsi:type="dcterms:W3CDTF">2022-12-14T05:19:29Z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