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5" r:id="rId5"/>
    <p:sldId id="266" r:id="rId6"/>
    <p:sldId id="267" r:id="rId7"/>
    <p:sldId id="268" r:id="rId8"/>
    <p:sldId id="285" r:id="rId9"/>
    <p:sldId id="270" r:id="rId10"/>
    <p:sldId id="286" r:id="rId11"/>
    <p:sldId id="287" r:id="rId12"/>
    <p:sldId id="288" r:id="rId13"/>
    <p:sldId id="289" r:id="rId14"/>
    <p:sldId id="290" r:id="rId15"/>
    <p:sldId id="279" r:id="rId16"/>
    <p:sldId id="280" r:id="rId17"/>
    <p:sldId id="291" r:id="rId18"/>
    <p:sldId id="292" r:id="rId19"/>
    <p:sldId id="282" r:id="rId20"/>
    <p:sldId id="283"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570A7-8E0C-4635-A120-CA8295BCCD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55560C-7806-4EDA-B58D-0B52CB1342CD}">
      <dgm:prSet/>
      <dgm:spPr/>
      <dgm:t>
        <a:bodyPr/>
        <a:lstStyle/>
        <a:p>
          <a:r>
            <a:rPr lang="en-US"/>
            <a:t>X Education is an online education company that provides online courses for industry professionals</a:t>
          </a:r>
        </a:p>
      </dgm:t>
    </dgm:pt>
    <dgm:pt modelId="{E3584D14-CD78-42B8-86A9-94F56CE9F6ED}" type="parTrans" cxnId="{943F8729-9F35-44F4-8EFF-C581E6406737}">
      <dgm:prSet/>
      <dgm:spPr/>
      <dgm:t>
        <a:bodyPr/>
        <a:lstStyle/>
        <a:p>
          <a:endParaRPr lang="en-US"/>
        </a:p>
      </dgm:t>
    </dgm:pt>
    <dgm:pt modelId="{E678C24A-51F6-4E01-9106-0DD719AF981C}" type="sibTrans" cxnId="{943F8729-9F35-44F4-8EFF-C581E6406737}">
      <dgm:prSet/>
      <dgm:spPr/>
      <dgm:t>
        <a:bodyPr/>
        <a:lstStyle/>
        <a:p>
          <a:endParaRPr lang="en-US"/>
        </a:p>
      </dgm:t>
    </dgm:pt>
    <dgm:pt modelId="{65CB0FC6-BACB-4227-BAD9-CBA0B522EAB9}">
      <dgm:prSet/>
      <dgm:spPr/>
      <dgm:t>
        <a:bodyPr/>
        <a:lstStyle/>
        <a:p>
          <a:r>
            <a:rPr lang="en-US"/>
            <a:t>The Sales team gets Leads through various channels such as Google, email, SMS, advertisement, referrals, etc</a:t>
          </a:r>
        </a:p>
      </dgm:t>
    </dgm:pt>
    <dgm:pt modelId="{D8C16C4E-2F30-4499-9BA0-27FCE08C10A1}" type="parTrans" cxnId="{6DB8CA8E-FD2F-49F3-8274-ECAE7DFF49F9}">
      <dgm:prSet/>
      <dgm:spPr/>
      <dgm:t>
        <a:bodyPr/>
        <a:lstStyle/>
        <a:p>
          <a:endParaRPr lang="en-US"/>
        </a:p>
      </dgm:t>
    </dgm:pt>
    <dgm:pt modelId="{B718F6CE-402F-4FC6-9C44-3619759AA1B7}" type="sibTrans" cxnId="{6DB8CA8E-FD2F-49F3-8274-ECAE7DFF49F9}">
      <dgm:prSet/>
      <dgm:spPr/>
      <dgm:t>
        <a:bodyPr/>
        <a:lstStyle/>
        <a:p>
          <a:endParaRPr lang="en-US"/>
        </a:p>
      </dgm:t>
    </dgm:pt>
    <dgm:pt modelId="{B3565BFA-7869-481A-8580-5FD792CEF095}">
      <dgm:prSet/>
      <dgm:spPr/>
      <dgm:t>
        <a:bodyPr/>
        <a:lstStyle/>
        <a:p>
          <a:r>
            <a:rPr lang="en-US"/>
            <a:t>To boost sales efficiency, X Education aims to identify 'Hot Leads' with high conversion potential, enhancing the conversion rate</a:t>
          </a:r>
        </a:p>
      </dgm:t>
    </dgm:pt>
    <dgm:pt modelId="{5FAFBADA-4B9A-474C-A208-A55DFD49D6FB}" type="parTrans" cxnId="{44EAB829-FF85-4E8A-AB87-E7D3309A8F2D}">
      <dgm:prSet/>
      <dgm:spPr/>
      <dgm:t>
        <a:bodyPr/>
        <a:lstStyle/>
        <a:p>
          <a:endParaRPr lang="en-US"/>
        </a:p>
      </dgm:t>
    </dgm:pt>
    <dgm:pt modelId="{56D1AFC6-6B4F-4EA7-9DD0-A75A0D7298F3}" type="sibTrans" cxnId="{44EAB829-FF85-4E8A-AB87-E7D3309A8F2D}">
      <dgm:prSet/>
      <dgm:spPr/>
      <dgm:t>
        <a:bodyPr/>
        <a:lstStyle/>
        <a:p>
          <a:endParaRPr lang="en-US"/>
        </a:p>
      </dgm:t>
    </dgm:pt>
    <dgm:pt modelId="{F1A73329-8C90-4F27-8B09-C2CC5F0AC050}" type="pres">
      <dgm:prSet presAssocID="{241570A7-8E0C-4635-A120-CA8295BCCD76}" presName="root" presStyleCnt="0">
        <dgm:presLayoutVars>
          <dgm:dir/>
          <dgm:resizeHandles val="exact"/>
        </dgm:presLayoutVars>
      </dgm:prSet>
      <dgm:spPr/>
    </dgm:pt>
    <dgm:pt modelId="{D61C9A9F-0319-4158-A1D4-E66A9072DA28}" type="pres">
      <dgm:prSet presAssocID="{3955560C-7806-4EDA-B58D-0B52CB1342CD}" presName="compNode" presStyleCnt="0"/>
      <dgm:spPr/>
    </dgm:pt>
    <dgm:pt modelId="{E8928046-4B47-44FF-8E26-00ADC462230B}" type="pres">
      <dgm:prSet presAssocID="{3955560C-7806-4EDA-B58D-0B52CB1342CD}" presName="bgRect" presStyleLbl="bgShp" presStyleIdx="0" presStyleCnt="3"/>
      <dgm:spPr/>
    </dgm:pt>
    <dgm:pt modelId="{FD9D9F38-562A-441B-B499-EC19FC47DF1D}" type="pres">
      <dgm:prSet presAssocID="{3955560C-7806-4EDA-B58D-0B52CB1342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290CFAB-3706-4A62-806D-787B05880C92}" type="pres">
      <dgm:prSet presAssocID="{3955560C-7806-4EDA-B58D-0B52CB1342CD}" presName="spaceRect" presStyleCnt="0"/>
      <dgm:spPr/>
    </dgm:pt>
    <dgm:pt modelId="{C5A0073F-5D93-47D9-91A1-CD95E48B1A00}" type="pres">
      <dgm:prSet presAssocID="{3955560C-7806-4EDA-B58D-0B52CB1342CD}" presName="parTx" presStyleLbl="revTx" presStyleIdx="0" presStyleCnt="3">
        <dgm:presLayoutVars>
          <dgm:chMax val="0"/>
          <dgm:chPref val="0"/>
        </dgm:presLayoutVars>
      </dgm:prSet>
      <dgm:spPr/>
    </dgm:pt>
    <dgm:pt modelId="{1898E18E-B900-44C0-8DFF-85925831DAE0}" type="pres">
      <dgm:prSet presAssocID="{E678C24A-51F6-4E01-9106-0DD719AF981C}" presName="sibTrans" presStyleCnt="0"/>
      <dgm:spPr/>
    </dgm:pt>
    <dgm:pt modelId="{EC405926-461A-4768-B0DE-701DA2C97DDE}" type="pres">
      <dgm:prSet presAssocID="{65CB0FC6-BACB-4227-BAD9-CBA0B522EAB9}" presName="compNode" presStyleCnt="0"/>
      <dgm:spPr/>
    </dgm:pt>
    <dgm:pt modelId="{5D00DA15-78E4-4D9F-91E1-8D6B907AE254}" type="pres">
      <dgm:prSet presAssocID="{65CB0FC6-BACB-4227-BAD9-CBA0B522EAB9}" presName="bgRect" presStyleLbl="bgShp" presStyleIdx="1" presStyleCnt="3"/>
      <dgm:spPr/>
    </dgm:pt>
    <dgm:pt modelId="{CC80F209-6368-43FE-B9A9-B0C86B2BD6F1}" type="pres">
      <dgm:prSet presAssocID="{65CB0FC6-BACB-4227-BAD9-CBA0B522EA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C508CB61-C24C-4853-B2FD-9BB09A2F3BBE}" type="pres">
      <dgm:prSet presAssocID="{65CB0FC6-BACB-4227-BAD9-CBA0B522EAB9}" presName="spaceRect" presStyleCnt="0"/>
      <dgm:spPr/>
    </dgm:pt>
    <dgm:pt modelId="{E078CFC3-096B-4A7F-BC60-45EF2EB4FD32}" type="pres">
      <dgm:prSet presAssocID="{65CB0FC6-BACB-4227-BAD9-CBA0B522EAB9}" presName="parTx" presStyleLbl="revTx" presStyleIdx="1" presStyleCnt="3">
        <dgm:presLayoutVars>
          <dgm:chMax val="0"/>
          <dgm:chPref val="0"/>
        </dgm:presLayoutVars>
      </dgm:prSet>
      <dgm:spPr/>
    </dgm:pt>
    <dgm:pt modelId="{F6B7E7BA-8C20-47FB-B76D-D6134BBD12EE}" type="pres">
      <dgm:prSet presAssocID="{B718F6CE-402F-4FC6-9C44-3619759AA1B7}" presName="sibTrans" presStyleCnt="0"/>
      <dgm:spPr/>
    </dgm:pt>
    <dgm:pt modelId="{7BDA271D-A361-4833-BF39-4E3286C66FC2}" type="pres">
      <dgm:prSet presAssocID="{B3565BFA-7869-481A-8580-5FD792CEF095}" presName="compNode" presStyleCnt="0"/>
      <dgm:spPr/>
    </dgm:pt>
    <dgm:pt modelId="{45910918-F647-46D1-BDFC-4E94B97ABF8B}" type="pres">
      <dgm:prSet presAssocID="{B3565BFA-7869-481A-8580-5FD792CEF095}" presName="bgRect" presStyleLbl="bgShp" presStyleIdx="2" presStyleCnt="3"/>
      <dgm:spPr/>
    </dgm:pt>
    <dgm:pt modelId="{622BC210-9B4A-457D-96CA-141E98BBA0A8}" type="pres">
      <dgm:prSet presAssocID="{B3565BFA-7869-481A-8580-5FD792CEF0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96F81A64-67B5-48C4-9EBB-C496E6F1503D}" type="pres">
      <dgm:prSet presAssocID="{B3565BFA-7869-481A-8580-5FD792CEF095}" presName="spaceRect" presStyleCnt="0"/>
      <dgm:spPr/>
    </dgm:pt>
    <dgm:pt modelId="{D3ECB616-4B6E-4785-9334-33F54E00DC67}" type="pres">
      <dgm:prSet presAssocID="{B3565BFA-7869-481A-8580-5FD792CEF095}" presName="parTx" presStyleLbl="revTx" presStyleIdx="2" presStyleCnt="3">
        <dgm:presLayoutVars>
          <dgm:chMax val="0"/>
          <dgm:chPref val="0"/>
        </dgm:presLayoutVars>
      </dgm:prSet>
      <dgm:spPr/>
    </dgm:pt>
  </dgm:ptLst>
  <dgm:cxnLst>
    <dgm:cxn modelId="{BB66C90C-D759-4611-97D2-806591E995FA}" type="presOf" srcId="{B3565BFA-7869-481A-8580-5FD792CEF095}" destId="{D3ECB616-4B6E-4785-9334-33F54E00DC67}" srcOrd="0" destOrd="0" presId="urn:microsoft.com/office/officeart/2018/2/layout/IconVerticalSolidList"/>
    <dgm:cxn modelId="{C79E2E1E-C24C-4A49-9AA7-2329223EBB87}" type="presOf" srcId="{3955560C-7806-4EDA-B58D-0B52CB1342CD}" destId="{C5A0073F-5D93-47D9-91A1-CD95E48B1A00}" srcOrd="0" destOrd="0" presId="urn:microsoft.com/office/officeart/2018/2/layout/IconVerticalSolidList"/>
    <dgm:cxn modelId="{943F8729-9F35-44F4-8EFF-C581E6406737}" srcId="{241570A7-8E0C-4635-A120-CA8295BCCD76}" destId="{3955560C-7806-4EDA-B58D-0B52CB1342CD}" srcOrd="0" destOrd="0" parTransId="{E3584D14-CD78-42B8-86A9-94F56CE9F6ED}" sibTransId="{E678C24A-51F6-4E01-9106-0DD719AF981C}"/>
    <dgm:cxn modelId="{44EAB829-FF85-4E8A-AB87-E7D3309A8F2D}" srcId="{241570A7-8E0C-4635-A120-CA8295BCCD76}" destId="{B3565BFA-7869-481A-8580-5FD792CEF095}" srcOrd="2" destOrd="0" parTransId="{5FAFBADA-4B9A-474C-A208-A55DFD49D6FB}" sibTransId="{56D1AFC6-6B4F-4EA7-9DD0-A75A0D7298F3}"/>
    <dgm:cxn modelId="{48A07070-E2F4-4A73-B8E3-F855C6C81684}" type="presOf" srcId="{241570A7-8E0C-4635-A120-CA8295BCCD76}" destId="{F1A73329-8C90-4F27-8B09-C2CC5F0AC050}" srcOrd="0" destOrd="0" presId="urn:microsoft.com/office/officeart/2018/2/layout/IconVerticalSolidList"/>
    <dgm:cxn modelId="{6DB8CA8E-FD2F-49F3-8274-ECAE7DFF49F9}" srcId="{241570A7-8E0C-4635-A120-CA8295BCCD76}" destId="{65CB0FC6-BACB-4227-BAD9-CBA0B522EAB9}" srcOrd="1" destOrd="0" parTransId="{D8C16C4E-2F30-4499-9BA0-27FCE08C10A1}" sibTransId="{B718F6CE-402F-4FC6-9C44-3619759AA1B7}"/>
    <dgm:cxn modelId="{B317889E-CC98-499F-A98B-C6F729E6FA4E}" type="presOf" srcId="{65CB0FC6-BACB-4227-BAD9-CBA0B522EAB9}" destId="{E078CFC3-096B-4A7F-BC60-45EF2EB4FD32}" srcOrd="0" destOrd="0" presId="urn:microsoft.com/office/officeart/2018/2/layout/IconVerticalSolidList"/>
    <dgm:cxn modelId="{7384B69B-6210-4D93-AD4D-D24802D9FAA7}" type="presParOf" srcId="{F1A73329-8C90-4F27-8B09-C2CC5F0AC050}" destId="{D61C9A9F-0319-4158-A1D4-E66A9072DA28}" srcOrd="0" destOrd="0" presId="urn:microsoft.com/office/officeart/2018/2/layout/IconVerticalSolidList"/>
    <dgm:cxn modelId="{13CFD61A-6CD8-409C-B678-FC6F5F0A2AC4}" type="presParOf" srcId="{D61C9A9F-0319-4158-A1D4-E66A9072DA28}" destId="{E8928046-4B47-44FF-8E26-00ADC462230B}" srcOrd="0" destOrd="0" presId="urn:microsoft.com/office/officeart/2018/2/layout/IconVerticalSolidList"/>
    <dgm:cxn modelId="{D998A067-9902-4638-B515-6F8320832E70}" type="presParOf" srcId="{D61C9A9F-0319-4158-A1D4-E66A9072DA28}" destId="{FD9D9F38-562A-441B-B499-EC19FC47DF1D}" srcOrd="1" destOrd="0" presId="urn:microsoft.com/office/officeart/2018/2/layout/IconVerticalSolidList"/>
    <dgm:cxn modelId="{C5C153B2-B758-4B12-BDBE-1123C94BCFED}" type="presParOf" srcId="{D61C9A9F-0319-4158-A1D4-E66A9072DA28}" destId="{E290CFAB-3706-4A62-806D-787B05880C92}" srcOrd="2" destOrd="0" presId="urn:microsoft.com/office/officeart/2018/2/layout/IconVerticalSolidList"/>
    <dgm:cxn modelId="{F916CF18-5BE2-4F62-8368-8CD23358A852}" type="presParOf" srcId="{D61C9A9F-0319-4158-A1D4-E66A9072DA28}" destId="{C5A0073F-5D93-47D9-91A1-CD95E48B1A00}" srcOrd="3" destOrd="0" presId="urn:microsoft.com/office/officeart/2018/2/layout/IconVerticalSolidList"/>
    <dgm:cxn modelId="{6F332674-70EE-4121-ABCC-DAEAFA559FBA}" type="presParOf" srcId="{F1A73329-8C90-4F27-8B09-C2CC5F0AC050}" destId="{1898E18E-B900-44C0-8DFF-85925831DAE0}" srcOrd="1" destOrd="0" presId="urn:microsoft.com/office/officeart/2018/2/layout/IconVerticalSolidList"/>
    <dgm:cxn modelId="{79CBB87F-E326-4640-BC2A-E978029C9BAD}" type="presParOf" srcId="{F1A73329-8C90-4F27-8B09-C2CC5F0AC050}" destId="{EC405926-461A-4768-B0DE-701DA2C97DDE}" srcOrd="2" destOrd="0" presId="urn:microsoft.com/office/officeart/2018/2/layout/IconVerticalSolidList"/>
    <dgm:cxn modelId="{D430EC10-C123-439C-9E69-33B91DE43B61}" type="presParOf" srcId="{EC405926-461A-4768-B0DE-701DA2C97DDE}" destId="{5D00DA15-78E4-4D9F-91E1-8D6B907AE254}" srcOrd="0" destOrd="0" presId="urn:microsoft.com/office/officeart/2018/2/layout/IconVerticalSolidList"/>
    <dgm:cxn modelId="{F16EAD1E-DA47-4CDE-908E-C9C9317225F1}" type="presParOf" srcId="{EC405926-461A-4768-B0DE-701DA2C97DDE}" destId="{CC80F209-6368-43FE-B9A9-B0C86B2BD6F1}" srcOrd="1" destOrd="0" presId="urn:microsoft.com/office/officeart/2018/2/layout/IconVerticalSolidList"/>
    <dgm:cxn modelId="{3387EFDC-0E15-45D1-9CB0-BD41109CE644}" type="presParOf" srcId="{EC405926-461A-4768-B0DE-701DA2C97DDE}" destId="{C508CB61-C24C-4853-B2FD-9BB09A2F3BBE}" srcOrd="2" destOrd="0" presId="urn:microsoft.com/office/officeart/2018/2/layout/IconVerticalSolidList"/>
    <dgm:cxn modelId="{9956882C-B55B-4733-A525-6A86EA997A97}" type="presParOf" srcId="{EC405926-461A-4768-B0DE-701DA2C97DDE}" destId="{E078CFC3-096B-4A7F-BC60-45EF2EB4FD32}" srcOrd="3" destOrd="0" presId="urn:microsoft.com/office/officeart/2018/2/layout/IconVerticalSolidList"/>
    <dgm:cxn modelId="{3AD319D6-F460-4CE1-AE8B-AA7D510F32D3}" type="presParOf" srcId="{F1A73329-8C90-4F27-8B09-C2CC5F0AC050}" destId="{F6B7E7BA-8C20-47FB-B76D-D6134BBD12EE}" srcOrd="3" destOrd="0" presId="urn:microsoft.com/office/officeart/2018/2/layout/IconVerticalSolidList"/>
    <dgm:cxn modelId="{80B0BC1D-54A9-4C04-B16E-D37F1E069A03}" type="presParOf" srcId="{F1A73329-8C90-4F27-8B09-C2CC5F0AC050}" destId="{7BDA271D-A361-4833-BF39-4E3286C66FC2}" srcOrd="4" destOrd="0" presId="urn:microsoft.com/office/officeart/2018/2/layout/IconVerticalSolidList"/>
    <dgm:cxn modelId="{C4BB4CEC-2A35-4D47-82BF-7A06F773A842}" type="presParOf" srcId="{7BDA271D-A361-4833-BF39-4E3286C66FC2}" destId="{45910918-F647-46D1-BDFC-4E94B97ABF8B}" srcOrd="0" destOrd="0" presId="urn:microsoft.com/office/officeart/2018/2/layout/IconVerticalSolidList"/>
    <dgm:cxn modelId="{46A478DF-B555-4AFB-9DAB-5611C828266B}" type="presParOf" srcId="{7BDA271D-A361-4833-BF39-4E3286C66FC2}" destId="{622BC210-9B4A-457D-96CA-141E98BBA0A8}" srcOrd="1" destOrd="0" presId="urn:microsoft.com/office/officeart/2018/2/layout/IconVerticalSolidList"/>
    <dgm:cxn modelId="{A479E775-19C7-4C72-AB74-2692D7AA393C}" type="presParOf" srcId="{7BDA271D-A361-4833-BF39-4E3286C66FC2}" destId="{96F81A64-67B5-48C4-9EBB-C496E6F1503D}" srcOrd="2" destOrd="0" presId="urn:microsoft.com/office/officeart/2018/2/layout/IconVerticalSolidList"/>
    <dgm:cxn modelId="{2F2EBD34-E9B1-42D5-99A1-D8AA0674C682}" type="presParOf" srcId="{7BDA271D-A361-4833-BF39-4E3286C66FC2}" destId="{D3ECB616-4B6E-4785-9334-33F54E00DC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164BD-EA99-4A8A-B435-F73BC4BF6A2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516BA4-BAEA-4C43-A8A9-FC9F67B36604}">
      <dgm:prSet/>
      <dgm:spPr/>
      <dgm:t>
        <a:bodyPr/>
        <a:lstStyle/>
        <a:p>
          <a:pPr>
            <a:defRPr cap="all"/>
          </a:pPr>
          <a:r>
            <a:rPr lang="en-US" dirty="0"/>
            <a:t>Build a logistic regression model to assign a lead score between 0 and 100 to each of the leads which can be used by the company to target potential leads</a:t>
          </a:r>
        </a:p>
      </dgm:t>
    </dgm:pt>
    <dgm:pt modelId="{398C4B9E-EF5E-4D5F-AD4E-BEF8C218A528}" type="parTrans" cxnId="{0EB3EEED-DBBF-4F59-948D-303CD270696D}">
      <dgm:prSet/>
      <dgm:spPr/>
      <dgm:t>
        <a:bodyPr/>
        <a:lstStyle/>
        <a:p>
          <a:endParaRPr lang="en-US"/>
        </a:p>
      </dgm:t>
    </dgm:pt>
    <dgm:pt modelId="{D04F8341-2B0A-492E-BB6A-DA52AF4543B4}" type="sibTrans" cxnId="{0EB3EEED-DBBF-4F59-948D-303CD270696D}">
      <dgm:prSet/>
      <dgm:spPr/>
      <dgm:t>
        <a:bodyPr/>
        <a:lstStyle/>
        <a:p>
          <a:endParaRPr lang="en-US"/>
        </a:p>
      </dgm:t>
    </dgm:pt>
    <dgm:pt modelId="{CE0C2439-F63B-4100-91AE-4B42D9FDECD4}">
      <dgm:prSet/>
      <dgm:spPr/>
      <dgm:t>
        <a:bodyPr/>
        <a:lstStyle/>
        <a:p>
          <a:pPr>
            <a:defRPr cap="all"/>
          </a:pPr>
          <a:r>
            <a:rPr lang="en-US"/>
            <a:t>A higher score would mean that the lead is hot, i.e. is most likely to convert whereas a lower score would mean that the lead is cold and will mostly not get converted</a:t>
          </a:r>
        </a:p>
      </dgm:t>
    </dgm:pt>
    <dgm:pt modelId="{E9143DB3-1A09-4A4F-9DAF-C7B498F4FD34}" type="parTrans" cxnId="{C20D3410-661A-45EC-9BF5-CBFD2A13571B}">
      <dgm:prSet/>
      <dgm:spPr/>
      <dgm:t>
        <a:bodyPr/>
        <a:lstStyle/>
        <a:p>
          <a:endParaRPr lang="en-US"/>
        </a:p>
      </dgm:t>
    </dgm:pt>
    <dgm:pt modelId="{0EA30470-3277-4CD9-AEB3-29CA7621A4EB}" type="sibTrans" cxnId="{C20D3410-661A-45EC-9BF5-CBFD2A13571B}">
      <dgm:prSet/>
      <dgm:spPr/>
      <dgm:t>
        <a:bodyPr/>
        <a:lstStyle/>
        <a:p>
          <a:endParaRPr lang="en-US"/>
        </a:p>
      </dgm:t>
    </dgm:pt>
    <dgm:pt modelId="{3563F25D-EE45-4804-A154-C13F02DDA129}">
      <dgm:prSet/>
      <dgm:spPr/>
      <dgm:t>
        <a:bodyPr/>
        <a:lstStyle/>
        <a:p>
          <a:pPr>
            <a:defRPr cap="all"/>
          </a:pPr>
          <a:r>
            <a:rPr lang="en-US"/>
            <a:t>There are some more problems presented by the company which your model should be able to adjust to if the company's requirement changes in the future so you will need to handle these as well</a:t>
          </a:r>
        </a:p>
      </dgm:t>
    </dgm:pt>
    <dgm:pt modelId="{0E0D742B-31DC-414D-81D7-8717D35512A5}" type="parTrans" cxnId="{60B277EA-2E8C-4204-82B8-CEEB6D2B3EA2}">
      <dgm:prSet/>
      <dgm:spPr/>
      <dgm:t>
        <a:bodyPr/>
        <a:lstStyle/>
        <a:p>
          <a:endParaRPr lang="en-US"/>
        </a:p>
      </dgm:t>
    </dgm:pt>
    <dgm:pt modelId="{8A2A982A-BAF7-486B-9BAE-F947573C9F94}" type="sibTrans" cxnId="{60B277EA-2E8C-4204-82B8-CEEB6D2B3EA2}">
      <dgm:prSet/>
      <dgm:spPr/>
      <dgm:t>
        <a:bodyPr/>
        <a:lstStyle/>
        <a:p>
          <a:endParaRPr lang="en-US"/>
        </a:p>
      </dgm:t>
    </dgm:pt>
    <dgm:pt modelId="{2B80B8DB-0CB7-46F1-95CC-D1B0D73B3807}" type="pres">
      <dgm:prSet presAssocID="{236164BD-EA99-4A8A-B435-F73BC4BF6A28}" presName="root" presStyleCnt="0">
        <dgm:presLayoutVars>
          <dgm:dir/>
          <dgm:resizeHandles val="exact"/>
        </dgm:presLayoutVars>
      </dgm:prSet>
      <dgm:spPr/>
    </dgm:pt>
    <dgm:pt modelId="{180F87DE-D8BB-4D91-80EE-4374B5FA2327}" type="pres">
      <dgm:prSet presAssocID="{AA516BA4-BAEA-4C43-A8A9-FC9F67B36604}" presName="compNode" presStyleCnt="0"/>
      <dgm:spPr/>
    </dgm:pt>
    <dgm:pt modelId="{D550D9A7-EA5D-4AFE-991D-9EE497096AC0}" type="pres">
      <dgm:prSet presAssocID="{AA516BA4-BAEA-4C43-A8A9-FC9F67B36604}" presName="iconBgRect" presStyleLbl="bgShp" presStyleIdx="0" presStyleCnt="3"/>
      <dgm:spPr>
        <a:prstGeom prst="round2DiagRect">
          <a:avLst>
            <a:gd name="adj1" fmla="val 29727"/>
            <a:gd name="adj2" fmla="val 0"/>
          </a:avLst>
        </a:prstGeom>
      </dgm:spPr>
    </dgm:pt>
    <dgm:pt modelId="{4EA62C21-2A87-406C-8D1C-93E793F22762}" type="pres">
      <dgm:prSet presAssocID="{AA516BA4-BAEA-4C43-A8A9-FC9F67B366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9F8958DB-21ED-41CA-97FD-B505E6469994}" type="pres">
      <dgm:prSet presAssocID="{AA516BA4-BAEA-4C43-A8A9-FC9F67B36604}" presName="spaceRect" presStyleCnt="0"/>
      <dgm:spPr/>
    </dgm:pt>
    <dgm:pt modelId="{3DB1287B-3B13-43C5-A4D7-C78D711D215E}" type="pres">
      <dgm:prSet presAssocID="{AA516BA4-BAEA-4C43-A8A9-FC9F67B36604}" presName="textRect" presStyleLbl="revTx" presStyleIdx="0" presStyleCnt="3">
        <dgm:presLayoutVars>
          <dgm:chMax val="1"/>
          <dgm:chPref val="1"/>
        </dgm:presLayoutVars>
      </dgm:prSet>
      <dgm:spPr/>
    </dgm:pt>
    <dgm:pt modelId="{AD1DBFAC-04A9-4E64-88A4-4ED6CCBBF981}" type="pres">
      <dgm:prSet presAssocID="{D04F8341-2B0A-492E-BB6A-DA52AF4543B4}" presName="sibTrans" presStyleCnt="0"/>
      <dgm:spPr/>
    </dgm:pt>
    <dgm:pt modelId="{846221E4-FE1F-4E5C-88B4-73D9F54C32A4}" type="pres">
      <dgm:prSet presAssocID="{CE0C2439-F63B-4100-91AE-4B42D9FDECD4}" presName="compNode" presStyleCnt="0"/>
      <dgm:spPr/>
    </dgm:pt>
    <dgm:pt modelId="{93023803-4EF4-40DA-A734-A060413EA11B}" type="pres">
      <dgm:prSet presAssocID="{CE0C2439-F63B-4100-91AE-4B42D9FDECD4}" presName="iconBgRect" presStyleLbl="bgShp" presStyleIdx="1" presStyleCnt="3"/>
      <dgm:spPr>
        <a:prstGeom prst="round2DiagRect">
          <a:avLst>
            <a:gd name="adj1" fmla="val 29727"/>
            <a:gd name="adj2" fmla="val 0"/>
          </a:avLst>
        </a:prstGeom>
      </dgm:spPr>
    </dgm:pt>
    <dgm:pt modelId="{63D1B015-49E8-4887-AE15-A218C412AB03}" type="pres">
      <dgm:prSet presAssocID="{CE0C2439-F63B-4100-91AE-4B42D9FDEC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3E254AA4-1241-4602-8B37-CF1B7B52B08C}" type="pres">
      <dgm:prSet presAssocID="{CE0C2439-F63B-4100-91AE-4B42D9FDECD4}" presName="spaceRect" presStyleCnt="0"/>
      <dgm:spPr/>
    </dgm:pt>
    <dgm:pt modelId="{9FCA511C-B76E-47B3-A259-F68DBB424A07}" type="pres">
      <dgm:prSet presAssocID="{CE0C2439-F63B-4100-91AE-4B42D9FDECD4}" presName="textRect" presStyleLbl="revTx" presStyleIdx="1" presStyleCnt="3">
        <dgm:presLayoutVars>
          <dgm:chMax val="1"/>
          <dgm:chPref val="1"/>
        </dgm:presLayoutVars>
      </dgm:prSet>
      <dgm:spPr/>
    </dgm:pt>
    <dgm:pt modelId="{8D6652A0-5BE4-4422-BE15-4BCEFB16EBBE}" type="pres">
      <dgm:prSet presAssocID="{0EA30470-3277-4CD9-AEB3-29CA7621A4EB}" presName="sibTrans" presStyleCnt="0"/>
      <dgm:spPr/>
    </dgm:pt>
    <dgm:pt modelId="{0605FFF7-1F0A-486A-8B14-033B5969FFD9}" type="pres">
      <dgm:prSet presAssocID="{3563F25D-EE45-4804-A154-C13F02DDA129}" presName="compNode" presStyleCnt="0"/>
      <dgm:spPr/>
    </dgm:pt>
    <dgm:pt modelId="{B840A764-1E9F-4C23-8F8B-10AB954404BE}" type="pres">
      <dgm:prSet presAssocID="{3563F25D-EE45-4804-A154-C13F02DDA129}" presName="iconBgRect" presStyleLbl="bgShp" presStyleIdx="2" presStyleCnt="3"/>
      <dgm:spPr>
        <a:prstGeom prst="round2DiagRect">
          <a:avLst>
            <a:gd name="adj1" fmla="val 29727"/>
            <a:gd name="adj2" fmla="val 0"/>
          </a:avLst>
        </a:prstGeom>
      </dgm:spPr>
    </dgm:pt>
    <dgm:pt modelId="{0BFA585C-B65A-4B18-AC02-786C6ECCDB95}" type="pres">
      <dgm:prSet presAssocID="{3563F25D-EE45-4804-A154-C13F02DDA1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7D161DF4-4953-4DD3-92BA-E77B0B1D7BEA}" type="pres">
      <dgm:prSet presAssocID="{3563F25D-EE45-4804-A154-C13F02DDA129}" presName="spaceRect" presStyleCnt="0"/>
      <dgm:spPr/>
    </dgm:pt>
    <dgm:pt modelId="{81B5B4F8-3658-46E3-B543-6AD686CF91B1}" type="pres">
      <dgm:prSet presAssocID="{3563F25D-EE45-4804-A154-C13F02DDA129}" presName="textRect" presStyleLbl="revTx" presStyleIdx="2" presStyleCnt="3">
        <dgm:presLayoutVars>
          <dgm:chMax val="1"/>
          <dgm:chPref val="1"/>
        </dgm:presLayoutVars>
      </dgm:prSet>
      <dgm:spPr/>
    </dgm:pt>
  </dgm:ptLst>
  <dgm:cxnLst>
    <dgm:cxn modelId="{C20D3410-661A-45EC-9BF5-CBFD2A13571B}" srcId="{236164BD-EA99-4A8A-B435-F73BC4BF6A28}" destId="{CE0C2439-F63B-4100-91AE-4B42D9FDECD4}" srcOrd="1" destOrd="0" parTransId="{E9143DB3-1A09-4A4F-9DAF-C7B498F4FD34}" sibTransId="{0EA30470-3277-4CD9-AEB3-29CA7621A4EB}"/>
    <dgm:cxn modelId="{9676DA96-1519-488A-BCC5-E22F7D650660}" type="presOf" srcId="{CE0C2439-F63B-4100-91AE-4B42D9FDECD4}" destId="{9FCA511C-B76E-47B3-A259-F68DBB424A07}" srcOrd="0" destOrd="0" presId="urn:microsoft.com/office/officeart/2018/5/layout/IconLeafLabelList"/>
    <dgm:cxn modelId="{C1839D9D-B762-47E9-A8A5-441E43786A37}" type="presOf" srcId="{3563F25D-EE45-4804-A154-C13F02DDA129}" destId="{81B5B4F8-3658-46E3-B543-6AD686CF91B1}" srcOrd="0" destOrd="0" presId="urn:microsoft.com/office/officeart/2018/5/layout/IconLeafLabelList"/>
    <dgm:cxn modelId="{60B277EA-2E8C-4204-82B8-CEEB6D2B3EA2}" srcId="{236164BD-EA99-4A8A-B435-F73BC4BF6A28}" destId="{3563F25D-EE45-4804-A154-C13F02DDA129}" srcOrd="2" destOrd="0" parTransId="{0E0D742B-31DC-414D-81D7-8717D35512A5}" sibTransId="{8A2A982A-BAF7-486B-9BAE-F947573C9F94}"/>
    <dgm:cxn modelId="{0EB3EEED-DBBF-4F59-948D-303CD270696D}" srcId="{236164BD-EA99-4A8A-B435-F73BC4BF6A28}" destId="{AA516BA4-BAEA-4C43-A8A9-FC9F67B36604}" srcOrd="0" destOrd="0" parTransId="{398C4B9E-EF5E-4D5F-AD4E-BEF8C218A528}" sibTransId="{D04F8341-2B0A-492E-BB6A-DA52AF4543B4}"/>
    <dgm:cxn modelId="{00E14AEE-D12D-46E0-8C35-1D009CA2C595}" type="presOf" srcId="{236164BD-EA99-4A8A-B435-F73BC4BF6A28}" destId="{2B80B8DB-0CB7-46F1-95CC-D1B0D73B3807}" srcOrd="0" destOrd="0" presId="urn:microsoft.com/office/officeart/2018/5/layout/IconLeafLabelList"/>
    <dgm:cxn modelId="{400857F5-5869-4567-9733-3851A4676720}" type="presOf" srcId="{AA516BA4-BAEA-4C43-A8A9-FC9F67B36604}" destId="{3DB1287B-3B13-43C5-A4D7-C78D711D215E}" srcOrd="0" destOrd="0" presId="urn:microsoft.com/office/officeart/2018/5/layout/IconLeafLabelList"/>
    <dgm:cxn modelId="{B4D40849-D2EF-4579-9991-091B67BF7FBE}" type="presParOf" srcId="{2B80B8DB-0CB7-46F1-95CC-D1B0D73B3807}" destId="{180F87DE-D8BB-4D91-80EE-4374B5FA2327}" srcOrd="0" destOrd="0" presId="urn:microsoft.com/office/officeart/2018/5/layout/IconLeafLabelList"/>
    <dgm:cxn modelId="{E8D529EF-15BF-4A50-8388-87F98B4C16A2}" type="presParOf" srcId="{180F87DE-D8BB-4D91-80EE-4374B5FA2327}" destId="{D550D9A7-EA5D-4AFE-991D-9EE497096AC0}" srcOrd="0" destOrd="0" presId="urn:microsoft.com/office/officeart/2018/5/layout/IconLeafLabelList"/>
    <dgm:cxn modelId="{93497C13-5173-40F0-9771-B57229FDE2E7}" type="presParOf" srcId="{180F87DE-D8BB-4D91-80EE-4374B5FA2327}" destId="{4EA62C21-2A87-406C-8D1C-93E793F22762}" srcOrd="1" destOrd="0" presId="urn:microsoft.com/office/officeart/2018/5/layout/IconLeafLabelList"/>
    <dgm:cxn modelId="{7D936815-AAEC-418D-9B7B-BF3BBE6F0A6C}" type="presParOf" srcId="{180F87DE-D8BB-4D91-80EE-4374B5FA2327}" destId="{9F8958DB-21ED-41CA-97FD-B505E6469994}" srcOrd="2" destOrd="0" presId="urn:microsoft.com/office/officeart/2018/5/layout/IconLeafLabelList"/>
    <dgm:cxn modelId="{740EF7DC-2C0D-403D-B7DD-E742CAA2098F}" type="presParOf" srcId="{180F87DE-D8BB-4D91-80EE-4374B5FA2327}" destId="{3DB1287B-3B13-43C5-A4D7-C78D711D215E}" srcOrd="3" destOrd="0" presId="urn:microsoft.com/office/officeart/2018/5/layout/IconLeafLabelList"/>
    <dgm:cxn modelId="{9EAC0B24-954B-4B4E-AE55-F66E95791FB4}" type="presParOf" srcId="{2B80B8DB-0CB7-46F1-95CC-D1B0D73B3807}" destId="{AD1DBFAC-04A9-4E64-88A4-4ED6CCBBF981}" srcOrd="1" destOrd="0" presId="urn:microsoft.com/office/officeart/2018/5/layout/IconLeafLabelList"/>
    <dgm:cxn modelId="{0F0F7DBD-6745-482A-BC1C-AAB3C1388165}" type="presParOf" srcId="{2B80B8DB-0CB7-46F1-95CC-D1B0D73B3807}" destId="{846221E4-FE1F-4E5C-88B4-73D9F54C32A4}" srcOrd="2" destOrd="0" presId="urn:microsoft.com/office/officeart/2018/5/layout/IconLeafLabelList"/>
    <dgm:cxn modelId="{3824AEC2-50CD-404E-8D90-3254E6011B6E}" type="presParOf" srcId="{846221E4-FE1F-4E5C-88B4-73D9F54C32A4}" destId="{93023803-4EF4-40DA-A734-A060413EA11B}" srcOrd="0" destOrd="0" presId="urn:microsoft.com/office/officeart/2018/5/layout/IconLeafLabelList"/>
    <dgm:cxn modelId="{B36AE160-E02F-4756-8E8C-88F00807AC5D}" type="presParOf" srcId="{846221E4-FE1F-4E5C-88B4-73D9F54C32A4}" destId="{63D1B015-49E8-4887-AE15-A218C412AB03}" srcOrd="1" destOrd="0" presId="urn:microsoft.com/office/officeart/2018/5/layout/IconLeafLabelList"/>
    <dgm:cxn modelId="{E5436D67-535F-4634-91E9-1A5551569824}" type="presParOf" srcId="{846221E4-FE1F-4E5C-88B4-73D9F54C32A4}" destId="{3E254AA4-1241-4602-8B37-CF1B7B52B08C}" srcOrd="2" destOrd="0" presId="urn:microsoft.com/office/officeart/2018/5/layout/IconLeafLabelList"/>
    <dgm:cxn modelId="{686B185A-ECEF-4F5B-A64C-DF79ED0939CD}" type="presParOf" srcId="{846221E4-FE1F-4E5C-88B4-73D9F54C32A4}" destId="{9FCA511C-B76E-47B3-A259-F68DBB424A07}" srcOrd="3" destOrd="0" presId="urn:microsoft.com/office/officeart/2018/5/layout/IconLeafLabelList"/>
    <dgm:cxn modelId="{B2B975A0-2E65-4C0F-94A2-A940BC91DC6C}" type="presParOf" srcId="{2B80B8DB-0CB7-46F1-95CC-D1B0D73B3807}" destId="{8D6652A0-5BE4-4422-BE15-4BCEFB16EBBE}" srcOrd="3" destOrd="0" presId="urn:microsoft.com/office/officeart/2018/5/layout/IconLeafLabelList"/>
    <dgm:cxn modelId="{690B3B79-3DC0-4AA2-8F54-845915326690}" type="presParOf" srcId="{2B80B8DB-0CB7-46F1-95CC-D1B0D73B3807}" destId="{0605FFF7-1F0A-486A-8B14-033B5969FFD9}" srcOrd="4" destOrd="0" presId="urn:microsoft.com/office/officeart/2018/5/layout/IconLeafLabelList"/>
    <dgm:cxn modelId="{C6A09E0B-8DB0-4534-A4B2-16B55CB03E14}" type="presParOf" srcId="{0605FFF7-1F0A-486A-8B14-033B5969FFD9}" destId="{B840A764-1E9F-4C23-8F8B-10AB954404BE}" srcOrd="0" destOrd="0" presId="urn:microsoft.com/office/officeart/2018/5/layout/IconLeafLabelList"/>
    <dgm:cxn modelId="{2E67075F-1DFF-4FDD-80BC-9BEDA8BF215E}" type="presParOf" srcId="{0605FFF7-1F0A-486A-8B14-033B5969FFD9}" destId="{0BFA585C-B65A-4B18-AC02-786C6ECCDB95}" srcOrd="1" destOrd="0" presId="urn:microsoft.com/office/officeart/2018/5/layout/IconLeafLabelList"/>
    <dgm:cxn modelId="{136F505E-A045-400F-A38F-BB7AE43618C4}" type="presParOf" srcId="{0605FFF7-1F0A-486A-8B14-033B5969FFD9}" destId="{7D161DF4-4953-4DD3-92BA-E77B0B1D7BEA}" srcOrd="2" destOrd="0" presId="urn:microsoft.com/office/officeart/2018/5/layout/IconLeafLabelList"/>
    <dgm:cxn modelId="{5004409F-5A15-4C1B-B121-4F4C8F4B2ADE}" type="presParOf" srcId="{0605FFF7-1F0A-486A-8B14-033B5969FFD9}" destId="{81B5B4F8-3658-46E3-B543-6AD686CF91B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9A20BE-763B-4B63-97BA-19F436D07A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90325F-8B92-410F-B193-17D9A3D22283}">
      <dgm:prSet/>
      <dgm:spPr/>
      <dgm:t>
        <a:bodyPr/>
        <a:lstStyle/>
        <a:p>
          <a:r>
            <a:rPr lang="en-US"/>
            <a:t>The business goal of X Education is to enhance its lead conversion rate and overall efficiency in order to achieve a higher level of growth and success in the online education industry</a:t>
          </a:r>
        </a:p>
      </dgm:t>
    </dgm:pt>
    <dgm:pt modelId="{262C0DCE-6B3D-41D5-9431-5EE5A28E7922}" type="parTrans" cxnId="{5A794D50-387F-4E1D-AEAA-D651F776BA4B}">
      <dgm:prSet/>
      <dgm:spPr/>
      <dgm:t>
        <a:bodyPr/>
        <a:lstStyle/>
        <a:p>
          <a:endParaRPr lang="en-US"/>
        </a:p>
      </dgm:t>
    </dgm:pt>
    <dgm:pt modelId="{CE3CC888-4468-4B6A-9B36-644555E75245}" type="sibTrans" cxnId="{5A794D50-387F-4E1D-AEAA-D651F776BA4B}">
      <dgm:prSet/>
      <dgm:spPr/>
      <dgm:t>
        <a:bodyPr/>
        <a:lstStyle/>
        <a:p>
          <a:endParaRPr lang="en-US"/>
        </a:p>
      </dgm:t>
    </dgm:pt>
    <dgm:pt modelId="{23174FE5-4B66-4554-87A5-0FC633F0A202}">
      <dgm:prSet/>
      <dgm:spPr/>
      <dgm:t>
        <a:bodyPr/>
        <a:lstStyle/>
        <a:p>
          <a:r>
            <a:rPr lang="en-US"/>
            <a:t>This goal is driven by the aim to identify and prioritize high-potential leads, often referred to as 'Hot Leads,' who are more likely to convert into paying customers</a:t>
          </a:r>
        </a:p>
      </dgm:t>
    </dgm:pt>
    <dgm:pt modelId="{75933B3E-10A2-41C1-A4C4-CBC17FE591F2}" type="parTrans" cxnId="{268C569C-2AEE-4854-99D6-69119D03AABB}">
      <dgm:prSet/>
      <dgm:spPr/>
      <dgm:t>
        <a:bodyPr/>
        <a:lstStyle/>
        <a:p>
          <a:endParaRPr lang="en-US"/>
        </a:p>
      </dgm:t>
    </dgm:pt>
    <dgm:pt modelId="{8CB986C2-412A-4219-BB55-AF7694C334E5}" type="sibTrans" cxnId="{268C569C-2AEE-4854-99D6-69119D03AABB}">
      <dgm:prSet/>
      <dgm:spPr/>
      <dgm:t>
        <a:bodyPr/>
        <a:lstStyle/>
        <a:p>
          <a:endParaRPr lang="en-US"/>
        </a:p>
      </dgm:t>
    </dgm:pt>
    <dgm:pt modelId="{93BEBE97-F5B9-428D-98B3-C807F9873805}">
      <dgm:prSet/>
      <dgm:spPr/>
      <dgm:t>
        <a:bodyPr/>
        <a:lstStyle/>
        <a:p>
          <a:r>
            <a:rPr lang="en-US"/>
            <a:t>This elevated conversion rate would contribute significantly to the company's expansion and market prominence, aligning with its vision of providing online courses to industry professionals and further establishing itself as a key player in the online education sector</a:t>
          </a:r>
        </a:p>
      </dgm:t>
    </dgm:pt>
    <dgm:pt modelId="{AC9002AF-4016-470E-9216-9B21A33655AF}" type="parTrans" cxnId="{AB6A75E2-E9EE-4413-8C20-8F7B3979B6B1}">
      <dgm:prSet/>
      <dgm:spPr/>
      <dgm:t>
        <a:bodyPr/>
        <a:lstStyle/>
        <a:p>
          <a:endParaRPr lang="en-US"/>
        </a:p>
      </dgm:t>
    </dgm:pt>
    <dgm:pt modelId="{7121F61F-6D72-4EC1-8135-8EFD9A4A83EE}" type="sibTrans" cxnId="{AB6A75E2-E9EE-4413-8C20-8F7B3979B6B1}">
      <dgm:prSet/>
      <dgm:spPr/>
      <dgm:t>
        <a:bodyPr/>
        <a:lstStyle/>
        <a:p>
          <a:endParaRPr lang="en-US"/>
        </a:p>
      </dgm:t>
    </dgm:pt>
    <dgm:pt modelId="{C3CE249A-3A18-4269-A738-D089ED28B691}" type="pres">
      <dgm:prSet presAssocID="{8E9A20BE-763B-4B63-97BA-19F436D07A2D}" presName="root" presStyleCnt="0">
        <dgm:presLayoutVars>
          <dgm:dir/>
          <dgm:resizeHandles val="exact"/>
        </dgm:presLayoutVars>
      </dgm:prSet>
      <dgm:spPr/>
    </dgm:pt>
    <dgm:pt modelId="{3DB111EF-3502-4C2D-BB9D-7A9E61E4C155}" type="pres">
      <dgm:prSet presAssocID="{4890325F-8B92-410F-B193-17D9A3D22283}" presName="compNode" presStyleCnt="0"/>
      <dgm:spPr/>
    </dgm:pt>
    <dgm:pt modelId="{3DCB744C-0F7A-4C15-8183-63F5B74F7FC7}" type="pres">
      <dgm:prSet presAssocID="{4890325F-8B92-410F-B193-17D9A3D22283}" presName="bgRect" presStyleLbl="bgShp" presStyleIdx="0" presStyleCnt="3"/>
      <dgm:spPr/>
    </dgm:pt>
    <dgm:pt modelId="{044C3CAB-CEB4-41F2-9EDD-060840AE312F}" type="pres">
      <dgm:prSet presAssocID="{4890325F-8B92-410F-B193-17D9A3D222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E1EB2F86-0907-4B55-B96F-CA88FBA91E69}" type="pres">
      <dgm:prSet presAssocID="{4890325F-8B92-410F-B193-17D9A3D22283}" presName="spaceRect" presStyleCnt="0"/>
      <dgm:spPr/>
    </dgm:pt>
    <dgm:pt modelId="{F874C237-A583-46D2-BC1A-573BB156EF0D}" type="pres">
      <dgm:prSet presAssocID="{4890325F-8B92-410F-B193-17D9A3D22283}" presName="parTx" presStyleLbl="revTx" presStyleIdx="0" presStyleCnt="3">
        <dgm:presLayoutVars>
          <dgm:chMax val="0"/>
          <dgm:chPref val="0"/>
        </dgm:presLayoutVars>
      </dgm:prSet>
      <dgm:spPr/>
    </dgm:pt>
    <dgm:pt modelId="{AA4DEDC2-BA1D-4116-BE26-5A250DECC944}" type="pres">
      <dgm:prSet presAssocID="{CE3CC888-4468-4B6A-9B36-644555E75245}" presName="sibTrans" presStyleCnt="0"/>
      <dgm:spPr/>
    </dgm:pt>
    <dgm:pt modelId="{D611E995-B76B-4EA1-9A45-02E6D66632D3}" type="pres">
      <dgm:prSet presAssocID="{23174FE5-4B66-4554-87A5-0FC633F0A202}" presName="compNode" presStyleCnt="0"/>
      <dgm:spPr/>
    </dgm:pt>
    <dgm:pt modelId="{17122366-96BC-4E4D-9B0B-33157E565F86}" type="pres">
      <dgm:prSet presAssocID="{23174FE5-4B66-4554-87A5-0FC633F0A202}" presName="bgRect" presStyleLbl="bgShp" presStyleIdx="1" presStyleCnt="3"/>
      <dgm:spPr/>
    </dgm:pt>
    <dgm:pt modelId="{1578C1F7-1D25-46C5-8BCE-E72F4B5F4EA2}" type="pres">
      <dgm:prSet presAssocID="{23174FE5-4B66-4554-87A5-0FC633F0A2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E9F8793F-C6DC-4F84-9742-C53D09A96230}" type="pres">
      <dgm:prSet presAssocID="{23174FE5-4B66-4554-87A5-0FC633F0A202}" presName="spaceRect" presStyleCnt="0"/>
      <dgm:spPr/>
    </dgm:pt>
    <dgm:pt modelId="{2164B54D-0108-41D3-836E-B4892B7CBB88}" type="pres">
      <dgm:prSet presAssocID="{23174FE5-4B66-4554-87A5-0FC633F0A202}" presName="parTx" presStyleLbl="revTx" presStyleIdx="1" presStyleCnt="3">
        <dgm:presLayoutVars>
          <dgm:chMax val="0"/>
          <dgm:chPref val="0"/>
        </dgm:presLayoutVars>
      </dgm:prSet>
      <dgm:spPr/>
    </dgm:pt>
    <dgm:pt modelId="{74AECBB7-3671-4E92-BC52-A7908056A61F}" type="pres">
      <dgm:prSet presAssocID="{8CB986C2-412A-4219-BB55-AF7694C334E5}" presName="sibTrans" presStyleCnt="0"/>
      <dgm:spPr/>
    </dgm:pt>
    <dgm:pt modelId="{539D08D2-9840-4646-A208-AB04A8A7DC77}" type="pres">
      <dgm:prSet presAssocID="{93BEBE97-F5B9-428D-98B3-C807F9873805}" presName="compNode" presStyleCnt="0"/>
      <dgm:spPr/>
    </dgm:pt>
    <dgm:pt modelId="{E995EF90-54DD-497F-92CD-4479206B3B7C}" type="pres">
      <dgm:prSet presAssocID="{93BEBE97-F5B9-428D-98B3-C807F9873805}" presName="bgRect" presStyleLbl="bgShp" presStyleIdx="2" presStyleCnt="3"/>
      <dgm:spPr/>
    </dgm:pt>
    <dgm:pt modelId="{317716A4-52C3-446B-9253-8790840C4AB2}" type="pres">
      <dgm:prSet presAssocID="{93BEBE97-F5B9-428D-98B3-C807F98738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2E3F0252-681C-4AFA-BCB3-B83DB2B11873}" type="pres">
      <dgm:prSet presAssocID="{93BEBE97-F5B9-428D-98B3-C807F9873805}" presName="spaceRect" presStyleCnt="0"/>
      <dgm:spPr/>
    </dgm:pt>
    <dgm:pt modelId="{E337702D-C5C8-47D1-9EE4-956078F8EBB2}" type="pres">
      <dgm:prSet presAssocID="{93BEBE97-F5B9-428D-98B3-C807F9873805}" presName="parTx" presStyleLbl="revTx" presStyleIdx="2" presStyleCnt="3">
        <dgm:presLayoutVars>
          <dgm:chMax val="0"/>
          <dgm:chPref val="0"/>
        </dgm:presLayoutVars>
      </dgm:prSet>
      <dgm:spPr/>
    </dgm:pt>
  </dgm:ptLst>
  <dgm:cxnLst>
    <dgm:cxn modelId="{F7540F10-A2AE-43B6-AD1F-F080D69763D9}" type="presOf" srcId="{4890325F-8B92-410F-B193-17D9A3D22283}" destId="{F874C237-A583-46D2-BC1A-573BB156EF0D}" srcOrd="0" destOrd="0" presId="urn:microsoft.com/office/officeart/2018/2/layout/IconVerticalSolidList"/>
    <dgm:cxn modelId="{C7243F6B-B64C-49AF-8B2E-A624693B85B5}" type="presOf" srcId="{23174FE5-4B66-4554-87A5-0FC633F0A202}" destId="{2164B54D-0108-41D3-836E-B4892B7CBB88}" srcOrd="0" destOrd="0" presId="urn:microsoft.com/office/officeart/2018/2/layout/IconVerticalSolidList"/>
    <dgm:cxn modelId="{5A794D50-387F-4E1D-AEAA-D651F776BA4B}" srcId="{8E9A20BE-763B-4B63-97BA-19F436D07A2D}" destId="{4890325F-8B92-410F-B193-17D9A3D22283}" srcOrd="0" destOrd="0" parTransId="{262C0DCE-6B3D-41D5-9431-5EE5A28E7922}" sibTransId="{CE3CC888-4468-4B6A-9B36-644555E75245}"/>
    <dgm:cxn modelId="{268C569C-2AEE-4854-99D6-69119D03AABB}" srcId="{8E9A20BE-763B-4B63-97BA-19F436D07A2D}" destId="{23174FE5-4B66-4554-87A5-0FC633F0A202}" srcOrd="1" destOrd="0" parTransId="{75933B3E-10A2-41C1-A4C4-CBC17FE591F2}" sibTransId="{8CB986C2-412A-4219-BB55-AF7694C334E5}"/>
    <dgm:cxn modelId="{FE14029D-3BA2-4A72-8431-229498C6AA0D}" type="presOf" srcId="{93BEBE97-F5B9-428D-98B3-C807F9873805}" destId="{E337702D-C5C8-47D1-9EE4-956078F8EBB2}" srcOrd="0" destOrd="0" presId="urn:microsoft.com/office/officeart/2018/2/layout/IconVerticalSolidList"/>
    <dgm:cxn modelId="{9477E4CD-142B-4C8F-AE31-F5BF9ACFA8B9}" type="presOf" srcId="{8E9A20BE-763B-4B63-97BA-19F436D07A2D}" destId="{C3CE249A-3A18-4269-A738-D089ED28B691}" srcOrd="0" destOrd="0" presId="urn:microsoft.com/office/officeart/2018/2/layout/IconVerticalSolidList"/>
    <dgm:cxn modelId="{AB6A75E2-E9EE-4413-8C20-8F7B3979B6B1}" srcId="{8E9A20BE-763B-4B63-97BA-19F436D07A2D}" destId="{93BEBE97-F5B9-428D-98B3-C807F9873805}" srcOrd="2" destOrd="0" parTransId="{AC9002AF-4016-470E-9216-9B21A33655AF}" sibTransId="{7121F61F-6D72-4EC1-8135-8EFD9A4A83EE}"/>
    <dgm:cxn modelId="{64C50E71-C64A-4908-A83F-3DF6C3991B04}" type="presParOf" srcId="{C3CE249A-3A18-4269-A738-D089ED28B691}" destId="{3DB111EF-3502-4C2D-BB9D-7A9E61E4C155}" srcOrd="0" destOrd="0" presId="urn:microsoft.com/office/officeart/2018/2/layout/IconVerticalSolidList"/>
    <dgm:cxn modelId="{BC2CBBE1-F608-4C91-B69F-BE9F880EDEF4}" type="presParOf" srcId="{3DB111EF-3502-4C2D-BB9D-7A9E61E4C155}" destId="{3DCB744C-0F7A-4C15-8183-63F5B74F7FC7}" srcOrd="0" destOrd="0" presId="urn:microsoft.com/office/officeart/2018/2/layout/IconVerticalSolidList"/>
    <dgm:cxn modelId="{ECE99380-F4F4-419B-A7FE-DA9DF2BFF948}" type="presParOf" srcId="{3DB111EF-3502-4C2D-BB9D-7A9E61E4C155}" destId="{044C3CAB-CEB4-41F2-9EDD-060840AE312F}" srcOrd="1" destOrd="0" presId="urn:microsoft.com/office/officeart/2018/2/layout/IconVerticalSolidList"/>
    <dgm:cxn modelId="{D975F2A8-B1C4-4154-90F1-DE8C00723BF9}" type="presParOf" srcId="{3DB111EF-3502-4C2D-BB9D-7A9E61E4C155}" destId="{E1EB2F86-0907-4B55-B96F-CA88FBA91E69}" srcOrd="2" destOrd="0" presId="urn:microsoft.com/office/officeart/2018/2/layout/IconVerticalSolidList"/>
    <dgm:cxn modelId="{82D79796-44B4-48F6-9C29-C11B59B5D5DB}" type="presParOf" srcId="{3DB111EF-3502-4C2D-BB9D-7A9E61E4C155}" destId="{F874C237-A583-46D2-BC1A-573BB156EF0D}" srcOrd="3" destOrd="0" presId="urn:microsoft.com/office/officeart/2018/2/layout/IconVerticalSolidList"/>
    <dgm:cxn modelId="{EC773289-2E20-42BB-B742-18DC8F15FCDF}" type="presParOf" srcId="{C3CE249A-3A18-4269-A738-D089ED28B691}" destId="{AA4DEDC2-BA1D-4116-BE26-5A250DECC944}" srcOrd="1" destOrd="0" presId="urn:microsoft.com/office/officeart/2018/2/layout/IconVerticalSolidList"/>
    <dgm:cxn modelId="{4A46DE3E-15D4-408C-8D09-5C50BDE943AA}" type="presParOf" srcId="{C3CE249A-3A18-4269-A738-D089ED28B691}" destId="{D611E995-B76B-4EA1-9A45-02E6D66632D3}" srcOrd="2" destOrd="0" presId="urn:microsoft.com/office/officeart/2018/2/layout/IconVerticalSolidList"/>
    <dgm:cxn modelId="{EFEDBEC7-4A85-4878-AF18-8825DF8421FF}" type="presParOf" srcId="{D611E995-B76B-4EA1-9A45-02E6D66632D3}" destId="{17122366-96BC-4E4D-9B0B-33157E565F86}" srcOrd="0" destOrd="0" presId="urn:microsoft.com/office/officeart/2018/2/layout/IconVerticalSolidList"/>
    <dgm:cxn modelId="{63F9F849-D053-45B0-9ED5-F57394932068}" type="presParOf" srcId="{D611E995-B76B-4EA1-9A45-02E6D66632D3}" destId="{1578C1F7-1D25-46C5-8BCE-E72F4B5F4EA2}" srcOrd="1" destOrd="0" presId="urn:microsoft.com/office/officeart/2018/2/layout/IconVerticalSolidList"/>
    <dgm:cxn modelId="{A3DBFF1B-5480-4E87-A463-E43317D68F1A}" type="presParOf" srcId="{D611E995-B76B-4EA1-9A45-02E6D66632D3}" destId="{E9F8793F-C6DC-4F84-9742-C53D09A96230}" srcOrd="2" destOrd="0" presId="urn:microsoft.com/office/officeart/2018/2/layout/IconVerticalSolidList"/>
    <dgm:cxn modelId="{F953C0A5-6654-44CA-B0C4-12EB2011F9E4}" type="presParOf" srcId="{D611E995-B76B-4EA1-9A45-02E6D66632D3}" destId="{2164B54D-0108-41D3-836E-B4892B7CBB88}" srcOrd="3" destOrd="0" presId="urn:microsoft.com/office/officeart/2018/2/layout/IconVerticalSolidList"/>
    <dgm:cxn modelId="{D6BB67CA-2EBD-4ACC-8547-F5ACC755707D}" type="presParOf" srcId="{C3CE249A-3A18-4269-A738-D089ED28B691}" destId="{74AECBB7-3671-4E92-BC52-A7908056A61F}" srcOrd="3" destOrd="0" presId="urn:microsoft.com/office/officeart/2018/2/layout/IconVerticalSolidList"/>
    <dgm:cxn modelId="{CBBC2BD9-C741-4C06-A705-1CDEC8C694A5}" type="presParOf" srcId="{C3CE249A-3A18-4269-A738-D089ED28B691}" destId="{539D08D2-9840-4646-A208-AB04A8A7DC77}" srcOrd="4" destOrd="0" presId="urn:microsoft.com/office/officeart/2018/2/layout/IconVerticalSolidList"/>
    <dgm:cxn modelId="{0AF7F0F6-BAF7-4292-A75F-F3BF4D785E13}" type="presParOf" srcId="{539D08D2-9840-4646-A208-AB04A8A7DC77}" destId="{E995EF90-54DD-497F-92CD-4479206B3B7C}" srcOrd="0" destOrd="0" presId="urn:microsoft.com/office/officeart/2018/2/layout/IconVerticalSolidList"/>
    <dgm:cxn modelId="{9C3C8BFE-96A3-48A3-938C-9BCC6EAA9C7E}" type="presParOf" srcId="{539D08D2-9840-4646-A208-AB04A8A7DC77}" destId="{317716A4-52C3-446B-9253-8790840C4AB2}" srcOrd="1" destOrd="0" presId="urn:microsoft.com/office/officeart/2018/2/layout/IconVerticalSolidList"/>
    <dgm:cxn modelId="{BCB4428C-26AF-43CA-A538-EA1D10E20690}" type="presParOf" srcId="{539D08D2-9840-4646-A208-AB04A8A7DC77}" destId="{2E3F0252-681C-4AFA-BCB3-B83DB2B11873}" srcOrd="2" destOrd="0" presId="urn:microsoft.com/office/officeart/2018/2/layout/IconVerticalSolidList"/>
    <dgm:cxn modelId="{06556F8A-FE79-40DC-9E72-12162816949D}" type="presParOf" srcId="{539D08D2-9840-4646-A208-AB04A8A7DC77}" destId="{E337702D-C5C8-47D1-9EE4-956078F8EB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C2B7AF-1C80-4DCF-984C-F5FBA4DC080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6B5F4A5-C5F1-414B-8917-746336A5BEBC}">
      <dgm:prSet/>
      <dgm:spPr/>
      <dgm:t>
        <a:bodyPr/>
        <a:lstStyle/>
        <a:p>
          <a:r>
            <a:rPr lang="en-US"/>
            <a:t>Import Data and Understand the Data</a:t>
          </a:r>
        </a:p>
      </dgm:t>
    </dgm:pt>
    <dgm:pt modelId="{C906C81F-F555-471F-9351-D353F79B7867}" type="parTrans" cxnId="{1C7D8A9C-0B86-49BD-B040-B2ADE4690D3E}">
      <dgm:prSet/>
      <dgm:spPr/>
      <dgm:t>
        <a:bodyPr/>
        <a:lstStyle/>
        <a:p>
          <a:endParaRPr lang="en-US"/>
        </a:p>
      </dgm:t>
    </dgm:pt>
    <dgm:pt modelId="{12BBBD0E-77D3-401C-B8AF-812ACF1C2440}" type="sibTrans" cxnId="{1C7D8A9C-0B86-49BD-B040-B2ADE4690D3E}">
      <dgm:prSet/>
      <dgm:spPr/>
      <dgm:t>
        <a:bodyPr/>
        <a:lstStyle/>
        <a:p>
          <a:endParaRPr lang="en-US"/>
        </a:p>
      </dgm:t>
    </dgm:pt>
    <dgm:pt modelId="{C6BAE73F-ACBC-4938-BECB-7F5E1150D906}">
      <dgm:prSet/>
      <dgm:spPr/>
      <dgm:t>
        <a:bodyPr/>
        <a:lstStyle/>
        <a:p>
          <a:r>
            <a:rPr lang="en-US"/>
            <a:t>Data Sanitization</a:t>
          </a:r>
        </a:p>
      </dgm:t>
    </dgm:pt>
    <dgm:pt modelId="{606B715B-E608-4956-80F2-E72AA421C926}" type="parTrans" cxnId="{DA9FBAB9-E7DE-4C32-BC68-EFB7B7120731}">
      <dgm:prSet/>
      <dgm:spPr/>
      <dgm:t>
        <a:bodyPr/>
        <a:lstStyle/>
        <a:p>
          <a:endParaRPr lang="en-US"/>
        </a:p>
      </dgm:t>
    </dgm:pt>
    <dgm:pt modelId="{377D22CA-D590-4D77-9517-D7AFE34A2B36}" type="sibTrans" cxnId="{DA9FBAB9-E7DE-4C32-BC68-EFB7B7120731}">
      <dgm:prSet/>
      <dgm:spPr/>
      <dgm:t>
        <a:bodyPr/>
        <a:lstStyle/>
        <a:p>
          <a:endParaRPr lang="en-US"/>
        </a:p>
      </dgm:t>
    </dgm:pt>
    <dgm:pt modelId="{5EBFC012-5589-4088-93C5-82D91738F6BB}">
      <dgm:prSet/>
      <dgm:spPr/>
      <dgm:t>
        <a:bodyPr/>
        <a:lstStyle/>
        <a:p>
          <a:r>
            <a:rPr lang="en-US"/>
            <a:t>Exploratory Data Analysis</a:t>
          </a:r>
        </a:p>
      </dgm:t>
    </dgm:pt>
    <dgm:pt modelId="{C4A0436E-5689-4DD0-A161-663F05259CAC}" type="parTrans" cxnId="{D20F4502-8099-4BE6-8426-5BCA4C30F89D}">
      <dgm:prSet/>
      <dgm:spPr/>
      <dgm:t>
        <a:bodyPr/>
        <a:lstStyle/>
        <a:p>
          <a:endParaRPr lang="en-US"/>
        </a:p>
      </dgm:t>
    </dgm:pt>
    <dgm:pt modelId="{96B9E9E1-E9B2-44F3-A8CB-12F423EE66DE}" type="sibTrans" cxnId="{D20F4502-8099-4BE6-8426-5BCA4C30F89D}">
      <dgm:prSet/>
      <dgm:spPr/>
      <dgm:t>
        <a:bodyPr/>
        <a:lstStyle/>
        <a:p>
          <a:endParaRPr lang="en-US"/>
        </a:p>
      </dgm:t>
    </dgm:pt>
    <dgm:pt modelId="{2AE17C03-B0D9-43C8-AC28-B90D83B61F01}">
      <dgm:prSet/>
      <dgm:spPr/>
      <dgm:t>
        <a:bodyPr/>
        <a:lstStyle/>
        <a:p>
          <a:r>
            <a:rPr lang="en-US"/>
            <a:t>Data Preparation for Modeling</a:t>
          </a:r>
        </a:p>
      </dgm:t>
    </dgm:pt>
    <dgm:pt modelId="{4979BB18-EACD-4929-B299-05C0BB248ACD}" type="parTrans" cxnId="{FD590A58-B8A6-40D3-A618-E5EF54F4849D}">
      <dgm:prSet/>
      <dgm:spPr/>
      <dgm:t>
        <a:bodyPr/>
        <a:lstStyle/>
        <a:p>
          <a:endParaRPr lang="en-US"/>
        </a:p>
      </dgm:t>
    </dgm:pt>
    <dgm:pt modelId="{B1BDE683-30BC-4C4C-B3C9-9FFD7D823FD5}" type="sibTrans" cxnId="{FD590A58-B8A6-40D3-A618-E5EF54F4849D}">
      <dgm:prSet/>
      <dgm:spPr/>
      <dgm:t>
        <a:bodyPr/>
        <a:lstStyle/>
        <a:p>
          <a:endParaRPr lang="en-US"/>
        </a:p>
      </dgm:t>
    </dgm:pt>
    <dgm:pt modelId="{EAF662C6-2D14-4A71-9B96-E9BBC7C6925B}">
      <dgm:prSet/>
      <dgm:spPr/>
      <dgm:t>
        <a:bodyPr/>
        <a:lstStyle/>
        <a:p>
          <a:r>
            <a:rPr lang="en-US"/>
            <a:t>Scaling features</a:t>
          </a:r>
        </a:p>
      </dgm:t>
    </dgm:pt>
    <dgm:pt modelId="{73386183-8CE8-4D67-9267-2A65A835BDDD}" type="parTrans" cxnId="{6C3765BD-7AF0-41A2-822A-B9F3E91AC4B3}">
      <dgm:prSet/>
      <dgm:spPr/>
      <dgm:t>
        <a:bodyPr/>
        <a:lstStyle/>
        <a:p>
          <a:endParaRPr lang="en-US"/>
        </a:p>
      </dgm:t>
    </dgm:pt>
    <dgm:pt modelId="{849933E3-8A16-4DDC-B8B3-6DC9083F26D2}" type="sibTrans" cxnId="{6C3765BD-7AF0-41A2-822A-B9F3E91AC4B3}">
      <dgm:prSet/>
      <dgm:spPr/>
      <dgm:t>
        <a:bodyPr/>
        <a:lstStyle/>
        <a:p>
          <a:endParaRPr lang="en-US"/>
        </a:p>
      </dgm:t>
    </dgm:pt>
    <dgm:pt modelId="{5236ECE4-50A0-4749-A489-A390CA243D13}">
      <dgm:prSet/>
      <dgm:spPr/>
      <dgm:t>
        <a:bodyPr/>
        <a:lstStyle/>
        <a:p>
          <a:r>
            <a:rPr lang="en-US"/>
            <a:t>Build a logistic Regression Model</a:t>
          </a:r>
        </a:p>
      </dgm:t>
    </dgm:pt>
    <dgm:pt modelId="{E1AF0F45-B1AE-4D52-BD65-F23FD9117B74}" type="parTrans" cxnId="{D1B20C4D-9E83-4C6B-9DB2-D12025A8660E}">
      <dgm:prSet/>
      <dgm:spPr/>
      <dgm:t>
        <a:bodyPr/>
        <a:lstStyle/>
        <a:p>
          <a:endParaRPr lang="en-US"/>
        </a:p>
      </dgm:t>
    </dgm:pt>
    <dgm:pt modelId="{E23CE799-71E8-4247-9A80-1E7AE01722F4}" type="sibTrans" cxnId="{D1B20C4D-9E83-4C6B-9DB2-D12025A8660E}">
      <dgm:prSet/>
      <dgm:spPr/>
      <dgm:t>
        <a:bodyPr/>
        <a:lstStyle/>
        <a:p>
          <a:endParaRPr lang="en-US"/>
        </a:p>
      </dgm:t>
    </dgm:pt>
    <dgm:pt modelId="{02EADBC1-6C69-4C31-9CC7-ECDA83848985}">
      <dgm:prSet/>
      <dgm:spPr/>
      <dgm:t>
        <a:bodyPr/>
        <a:lstStyle/>
        <a:p>
          <a:r>
            <a:rPr lang="en-US"/>
            <a:t>Test the model on the train set</a:t>
          </a:r>
        </a:p>
      </dgm:t>
    </dgm:pt>
    <dgm:pt modelId="{EEB3E87A-73A0-48BF-BF5B-35654A30A33E}" type="parTrans" cxnId="{5FF92863-B73A-4BBE-89EF-C906B7673C8A}">
      <dgm:prSet/>
      <dgm:spPr/>
      <dgm:t>
        <a:bodyPr/>
        <a:lstStyle/>
        <a:p>
          <a:endParaRPr lang="en-US"/>
        </a:p>
      </dgm:t>
    </dgm:pt>
    <dgm:pt modelId="{B826629C-D63D-4AA1-B03C-52302DA079E0}" type="sibTrans" cxnId="{5FF92863-B73A-4BBE-89EF-C906B7673C8A}">
      <dgm:prSet/>
      <dgm:spPr/>
      <dgm:t>
        <a:bodyPr/>
        <a:lstStyle/>
        <a:p>
          <a:endParaRPr lang="en-US"/>
        </a:p>
      </dgm:t>
    </dgm:pt>
    <dgm:pt modelId="{3F60FF4E-1669-436D-8331-CC2556FE259A}">
      <dgm:prSet/>
      <dgm:spPr/>
      <dgm:t>
        <a:bodyPr/>
        <a:lstStyle/>
        <a:p>
          <a:r>
            <a:rPr lang="en-US"/>
            <a:t>Evaluate the model with different metrics and measures</a:t>
          </a:r>
        </a:p>
      </dgm:t>
    </dgm:pt>
    <dgm:pt modelId="{1DCBDB9E-DE98-4E1E-BD61-74D70D076A0B}" type="parTrans" cxnId="{688FF789-0C9A-401B-8E30-B242CCFC0840}">
      <dgm:prSet/>
      <dgm:spPr/>
      <dgm:t>
        <a:bodyPr/>
        <a:lstStyle/>
        <a:p>
          <a:endParaRPr lang="en-US"/>
        </a:p>
      </dgm:t>
    </dgm:pt>
    <dgm:pt modelId="{AF4E19E5-5682-497C-887F-25F3CC714246}" type="sibTrans" cxnId="{688FF789-0C9A-401B-8E30-B242CCFC0840}">
      <dgm:prSet/>
      <dgm:spPr/>
      <dgm:t>
        <a:bodyPr/>
        <a:lstStyle/>
        <a:p>
          <a:endParaRPr lang="en-US"/>
        </a:p>
      </dgm:t>
    </dgm:pt>
    <dgm:pt modelId="{54082F2B-492F-4741-8EBA-286EF040F4E3}">
      <dgm:prSet/>
      <dgm:spPr/>
      <dgm:t>
        <a:bodyPr/>
        <a:lstStyle/>
        <a:p>
          <a:r>
            <a:rPr lang="en-US"/>
            <a:t>Test the model on test set</a:t>
          </a:r>
        </a:p>
      </dgm:t>
    </dgm:pt>
    <dgm:pt modelId="{3CF309AB-1186-4D77-9DD4-D826690CD561}" type="parTrans" cxnId="{589C0E27-4040-43FF-B717-D8127CFE53B3}">
      <dgm:prSet/>
      <dgm:spPr/>
      <dgm:t>
        <a:bodyPr/>
        <a:lstStyle/>
        <a:p>
          <a:endParaRPr lang="en-US"/>
        </a:p>
      </dgm:t>
    </dgm:pt>
    <dgm:pt modelId="{00BDF353-FA5A-4CE1-A828-48CE25E90E6B}" type="sibTrans" cxnId="{589C0E27-4040-43FF-B717-D8127CFE53B3}">
      <dgm:prSet/>
      <dgm:spPr/>
      <dgm:t>
        <a:bodyPr/>
        <a:lstStyle/>
        <a:p>
          <a:endParaRPr lang="en-US"/>
        </a:p>
      </dgm:t>
    </dgm:pt>
    <dgm:pt modelId="{3FE0FF53-C272-4E5C-8AD6-7E793AF751DE}">
      <dgm:prSet/>
      <dgm:spPr/>
      <dgm:t>
        <a:bodyPr/>
        <a:lstStyle/>
        <a:p>
          <a:r>
            <a:rPr lang="en-US"/>
            <a:t>Measure the accuracy and other metrics</a:t>
          </a:r>
        </a:p>
      </dgm:t>
    </dgm:pt>
    <dgm:pt modelId="{8A6A7EB2-BAD9-4CAF-871C-CEC281A53292}" type="parTrans" cxnId="{C027F806-2CAC-4FAA-AA1D-14419B910037}">
      <dgm:prSet/>
      <dgm:spPr/>
      <dgm:t>
        <a:bodyPr/>
        <a:lstStyle/>
        <a:p>
          <a:endParaRPr lang="en-US"/>
        </a:p>
      </dgm:t>
    </dgm:pt>
    <dgm:pt modelId="{6B56019A-E0C3-40E9-A6D7-AF64692C9932}" type="sibTrans" cxnId="{C027F806-2CAC-4FAA-AA1D-14419B910037}">
      <dgm:prSet/>
      <dgm:spPr/>
      <dgm:t>
        <a:bodyPr/>
        <a:lstStyle/>
        <a:p>
          <a:endParaRPr lang="en-US"/>
        </a:p>
      </dgm:t>
    </dgm:pt>
    <dgm:pt modelId="{98359007-BB81-4CE7-BD23-8C3A0452A381}" type="pres">
      <dgm:prSet presAssocID="{B1C2B7AF-1C80-4DCF-984C-F5FBA4DC0806}" presName="diagram" presStyleCnt="0">
        <dgm:presLayoutVars>
          <dgm:dir/>
          <dgm:resizeHandles val="exact"/>
        </dgm:presLayoutVars>
      </dgm:prSet>
      <dgm:spPr/>
    </dgm:pt>
    <dgm:pt modelId="{0672B19A-D815-49DE-A903-ED7FB06756A7}" type="pres">
      <dgm:prSet presAssocID="{56B5F4A5-C5F1-414B-8917-746336A5BEBC}" presName="node" presStyleLbl="node1" presStyleIdx="0" presStyleCnt="10">
        <dgm:presLayoutVars>
          <dgm:bulletEnabled val="1"/>
        </dgm:presLayoutVars>
      </dgm:prSet>
      <dgm:spPr/>
    </dgm:pt>
    <dgm:pt modelId="{3C2CD24D-6D98-4A56-A2EE-7CFFBC672600}" type="pres">
      <dgm:prSet presAssocID="{12BBBD0E-77D3-401C-B8AF-812ACF1C2440}" presName="sibTrans" presStyleCnt="0"/>
      <dgm:spPr/>
    </dgm:pt>
    <dgm:pt modelId="{EE698EC1-7D89-4EBE-969F-80BF3371955F}" type="pres">
      <dgm:prSet presAssocID="{C6BAE73F-ACBC-4938-BECB-7F5E1150D906}" presName="node" presStyleLbl="node1" presStyleIdx="1" presStyleCnt="10">
        <dgm:presLayoutVars>
          <dgm:bulletEnabled val="1"/>
        </dgm:presLayoutVars>
      </dgm:prSet>
      <dgm:spPr/>
    </dgm:pt>
    <dgm:pt modelId="{C90FE38A-A5BB-414D-87F2-B7566EC62D7A}" type="pres">
      <dgm:prSet presAssocID="{377D22CA-D590-4D77-9517-D7AFE34A2B36}" presName="sibTrans" presStyleCnt="0"/>
      <dgm:spPr/>
    </dgm:pt>
    <dgm:pt modelId="{6040AD21-D810-4191-BF72-9D77175D29D7}" type="pres">
      <dgm:prSet presAssocID="{5EBFC012-5589-4088-93C5-82D91738F6BB}" presName="node" presStyleLbl="node1" presStyleIdx="2" presStyleCnt="10">
        <dgm:presLayoutVars>
          <dgm:bulletEnabled val="1"/>
        </dgm:presLayoutVars>
      </dgm:prSet>
      <dgm:spPr/>
    </dgm:pt>
    <dgm:pt modelId="{24F99740-E99C-4031-B92E-540E2207A644}" type="pres">
      <dgm:prSet presAssocID="{96B9E9E1-E9B2-44F3-A8CB-12F423EE66DE}" presName="sibTrans" presStyleCnt="0"/>
      <dgm:spPr/>
    </dgm:pt>
    <dgm:pt modelId="{9AA477A6-4653-47AC-B0F0-853DD800B4BD}" type="pres">
      <dgm:prSet presAssocID="{2AE17C03-B0D9-43C8-AC28-B90D83B61F01}" presName="node" presStyleLbl="node1" presStyleIdx="3" presStyleCnt="10">
        <dgm:presLayoutVars>
          <dgm:bulletEnabled val="1"/>
        </dgm:presLayoutVars>
      </dgm:prSet>
      <dgm:spPr/>
    </dgm:pt>
    <dgm:pt modelId="{F96F8939-0C6E-41B8-80CD-1644841A9C0B}" type="pres">
      <dgm:prSet presAssocID="{B1BDE683-30BC-4C4C-B3C9-9FFD7D823FD5}" presName="sibTrans" presStyleCnt="0"/>
      <dgm:spPr/>
    </dgm:pt>
    <dgm:pt modelId="{BC26C2BA-D5B5-4188-9079-F9A7E9D8E32A}" type="pres">
      <dgm:prSet presAssocID="{EAF662C6-2D14-4A71-9B96-E9BBC7C6925B}" presName="node" presStyleLbl="node1" presStyleIdx="4" presStyleCnt="10">
        <dgm:presLayoutVars>
          <dgm:bulletEnabled val="1"/>
        </dgm:presLayoutVars>
      </dgm:prSet>
      <dgm:spPr/>
    </dgm:pt>
    <dgm:pt modelId="{679A1587-67CF-49C4-972A-4608C81636E2}" type="pres">
      <dgm:prSet presAssocID="{849933E3-8A16-4DDC-B8B3-6DC9083F26D2}" presName="sibTrans" presStyleCnt="0"/>
      <dgm:spPr/>
    </dgm:pt>
    <dgm:pt modelId="{E8690A3B-9DBD-4771-9E87-9143A0FB78AC}" type="pres">
      <dgm:prSet presAssocID="{5236ECE4-50A0-4749-A489-A390CA243D13}" presName="node" presStyleLbl="node1" presStyleIdx="5" presStyleCnt="10">
        <dgm:presLayoutVars>
          <dgm:bulletEnabled val="1"/>
        </dgm:presLayoutVars>
      </dgm:prSet>
      <dgm:spPr/>
    </dgm:pt>
    <dgm:pt modelId="{32E03F62-00B3-4F54-8DCD-408F10715382}" type="pres">
      <dgm:prSet presAssocID="{E23CE799-71E8-4247-9A80-1E7AE01722F4}" presName="sibTrans" presStyleCnt="0"/>
      <dgm:spPr/>
    </dgm:pt>
    <dgm:pt modelId="{21B7F3FA-A8DB-4DA3-8D6F-52E10A221F4C}" type="pres">
      <dgm:prSet presAssocID="{02EADBC1-6C69-4C31-9CC7-ECDA83848985}" presName="node" presStyleLbl="node1" presStyleIdx="6" presStyleCnt="10">
        <dgm:presLayoutVars>
          <dgm:bulletEnabled val="1"/>
        </dgm:presLayoutVars>
      </dgm:prSet>
      <dgm:spPr/>
    </dgm:pt>
    <dgm:pt modelId="{9FDF7432-991B-49CE-8F4A-44A437F57D91}" type="pres">
      <dgm:prSet presAssocID="{B826629C-D63D-4AA1-B03C-52302DA079E0}" presName="sibTrans" presStyleCnt="0"/>
      <dgm:spPr/>
    </dgm:pt>
    <dgm:pt modelId="{BF37D1A4-E5A9-477C-88FA-3CD21A239042}" type="pres">
      <dgm:prSet presAssocID="{3F60FF4E-1669-436D-8331-CC2556FE259A}" presName="node" presStyleLbl="node1" presStyleIdx="7" presStyleCnt="10">
        <dgm:presLayoutVars>
          <dgm:bulletEnabled val="1"/>
        </dgm:presLayoutVars>
      </dgm:prSet>
      <dgm:spPr/>
    </dgm:pt>
    <dgm:pt modelId="{D01B0AFF-F7E4-4401-B405-DAE555C3B711}" type="pres">
      <dgm:prSet presAssocID="{AF4E19E5-5682-497C-887F-25F3CC714246}" presName="sibTrans" presStyleCnt="0"/>
      <dgm:spPr/>
    </dgm:pt>
    <dgm:pt modelId="{1A7CDE95-4051-4EBC-8F78-7E95D3D149FA}" type="pres">
      <dgm:prSet presAssocID="{54082F2B-492F-4741-8EBA-286EF040F4E3}" presName="node" presStyleLbl="node1" presStyleIdx="8" presStyleCnt="10">
        <dgm:presLayoutVars>
          <dgm:bulletEnabled val="1"/>
        </dgm:presLayoutVars>
      </dgm:prSet>
      <dgm:spPr/>
    </dgm:pt>
    <dgm:pt modelId="{4AE1623A-CD7D-4A50-8C12-E2A5629616C6}" type="pres">
      <dgm:prSet presAssocID="{00BDF353-FA5A-4CE1-A828-48CE25E90E6B}" presName="sibTrans" presStyleCnt="0"/>
      <dgm:spPr/>
    </dgm:pt>
    <dgm:pt modelId="{724A6940-3013-48B6-BEE9-FA03D8805227}" type="pres">
      <dgm:prSet presAssocID="{3FE0FF53-C272-4E5C-8AD6-7E793AF751DE}" presName="node" presStyleLbl="node1" presStyleIdx="9" presStyleCnt="10">
        <dgm:presLayoutVars>
          <dgm:bulletEnabled val="1"/>
        </dgm:presLayoutVars>
      </dgm:prSet>
      <dgm:spPr/>
    </dgm:pt>
  </dgm:ptLst>
  <dgm:cxnLst>
    <dgm:cxn modelId="{D20F4502-8099-4BE6-8426-5BCA4C30F89D}" srcId="{B1C2B7AF-1C80-4DCF-984C-F5FBA4DC0806}" destId="{5EBFC012-5589-4088-93C5-82D91738F6BB}" srcOrd="2" destOrd="0" parTransId="{C4A0436E-5689-4DD0-A161-663F05259CAC}" sibTransId="{96B9E9E1-E9B2-44F3-A8CB-12F423EE66DE}"/>
    <dgm:cxn modelId="{C027F806-2CAC-4FAA-AA1D-14419B910037}" srcId="{B1C2B7AF-1C80-4DCF-984C-F5FBA4DC0806}" destId="{3FE0FF53-C272-4E5C-8AD6-7E793AF751DE}" srcOrd="9" destOrd="0" parTransId="{8A6A7EB2-BAD9-4CAF-871C-CEC281A53292}" sibTransId="{6B56019A-E0C3-40E9-A6D7-AF64692C9932}"/>
    <dgm:cxn modelId="{1FC1F715-9DF8-4ADD-9CC1-56870659C2B6}" type="presOf" srcId="{B1C2B7AF-1C80-4DCF-984C-F5FBA4DC0806}" destId="{98359007-BB81-4CE7-BD23-8C3A0452A381}" srcOrd="0" destOrd="0" presId="urn:microsoft.com/office/officeart/2005/8/layout/default"/>
    <dgm:cxn modelId="{0ACA3516-0DED-4677-B8A4-0FEB54850E02}" type="presOf" srcId="{3FE0FF53-C272-4E5C-8AD6-7E793AF751DE}" destId="{724A6940-3013-48B6-BEE9-FA03D8805227}" srcOrd="0" destOrd="0" presId="urn:microsoft.com/office/officeart/2005/8/layout/default"/>
    <dgm:cxn modelId="{80981A17-8CBC-42FE-A096-289BF53C8E17}" type="presOf" srcId="{56B5F4A5-C5F1-414B-8917-746336A5BEBC}" destId="{0672B19A-D815-49DE-A903-ED7FB06756A7}" srcOrd="0" destOrd="0" presId="urn:microsoft.com/office/officeart/2005/8/layout/default"/>
    <dgm:cxn modelId="{589C0E27-4040-43FF-B717-D8127CFE53B3}" srcId="{B1C2B7AF-1C80-4DCF-984C-F5FBA4DC0806}" destId="{54082F2B-492F-4741-8EBA-286EF040F4E3}" srcOrd="8" destOrd="0" parTransId="{3CF309AB-1186-4D77-9DD4-D826690CD561}" sibTransId="{00BDF353-FA5A-4CE1-A828-48CE25E90E6B}"/>
    <dgm:cxn modelId="{60C6D32B-A3A2-40DC-8A52-88CD496C89BB}" type="presOf" srcId="{5EBFC012-5589-4088-93C5-82D91738F6BB}" destId="{6040AD21-D810-4191-BF72-9D77175D29D7}" srcOrd="0" destOrd="0" presId="urn:microsoft.com/office/officeart/2005/8/layout/default"/>
    <dgm:cxn modelId="{0F9CDA5B-BD6F-4D45-ADCD-4F30F00CE44C}" type="presOf" srcId="{54082F2B-492F-4741-8EBA-286EF040F4E3}" destId="{1A7CDE95-4051-4EBC-8F78-7E95D3D149FA}" srcOrd="0" destOrd="0" presId="urn:microsoft.com/office/officeart/2005/8/layout/default"/>
    <dgm:cxn modelId="{5FF92863-B73A-4BBE-89EF-C906B7673C8A}" srcId="{B1C2B7AF-1C80-4DCF-984C-F5FBA4DC0806}" destId="{02EADBC1-6C69-4C31-9CC7-ECDA83848985}" srcOrd="6" destOrd="0" parTransId="{EEB3E87A-73A0-48BF-BF5B-35654A30A33E}" sibTransId="{B826629C-D63D-4AA1-B03C-52302DA079E0}"/>
    <dgm:cxn modelId="{D1B20C4D-9E83-4C6B-9DB2-D12025A8660E}" srcId="{B1C2B7AF-1C80-4DCF-984C-F5FBA4DC0806}" destId="{5236ECE4-50A0-4749-A489-A390CA243D13}" srcOrd="5" destOrd="0" parTransId="{E1AF0F45-B1AE-4D52-BD65-F23FD9117B74}" sibTransId="{E23CE799-71E8-4247-9A80-1E7AE01722F4}"/>
    <dgm:cxn modelId="{27B4C36F-ACD9-490E-82AB-AF1CEEE83DCA}" type="presOf" srcId="{3F60FF4E-1669-436D-8331-CC2556FE259A}" destId="{BF37D1A4-E5A9-477C-88FA-3CD21A239042}" srcOrd="0" destOrd="0" presId="urn:microsoft.com/office/officeart/2005/8/layout/default"/>
    <dgm:cxn modelId="{FD590A58-B8A6-40D3-A618-E5EF54F4849D}" srcId="{B1C2B7AF-1C80-4DCF-984C-F5FBA4DC0806}" destId="{2AE17C03-B0D9-43C8-AC28-B90D83B61F01}" srcOrd="3" destOrd="0" parTransId="{4979BB18-EACD-4929-B299-05C0BB248ACD}" sibTransId="{B1BDE683-30BC-4C4C-B3C9-9FFD7D823FD5}"/>
    <dgm:cxn modelId="{688FF789-0C9A-401B-8E30-B242CCFC0840}" srcId="{B1C2B7AF-1C80-4DCF-984C-F5FBA4DC0806}" destId="{3F60FF4E-1669-436D-8331-CC2556FE259A}" srcOrd="7" destOrd="0" parTransId="{1DCBDB9E-DE98-4E1E-BD61-74D70D076A0B}" sibTransId="{AF4E19E5-5682-497C-887F-25F3CC714246}"/>
    <dgm:cxn modelId="{1C7D8A9C-0B86-49BD-B040-B2ADE4690D3E}" srcId="{B1C2B7AF-1C80-4DCF-984C-F5FBA4DC0806}" destId="{56B5F4A5-C5F1-414B-8917-746336A5BEBC}" srcOrd="0" destOrd="0" parTransId="{C906C81F-F555-471F-9351-D353F79B7867}" sibTransId="{12BBBD0E-77D3-401C-B8AF-812ACF1C2440}"/>
    <dgm:cxn modelId="{89C69CA3-1B35-48E4-8FC7-1ADDCF9FBCBC}" type="presOf" srcId="{02EADBC1-6C69-4C31-9CC7-ECDA83848985}" destId="{21B7F3FA-A8DB-4DA3-8D6F-52E10A221F4C}" srcOrd="0" destOrd="0" presId="urn:microsoft.com/office/officeart/2005/8/layout/default"/>
    <dgm:cxn modelId="{27A128AA-C09E-400D-BC6E-C82C45A6302A}" type="presOf" srcId="{C6BAE73F-ACBC-4938-BECB-7F5E1150D906}" destId="{EE698EC1-7D89-4EBE-969F-80BF3371955F}" srcOrd="0" destOrd="0" presId="urn:microsoft.com/office/officeart/2005/8/layout/default"/>
    <dgm:cxn modelId="{003C88AF-7A6B-4117-95CB-5D346E71E762}" type="presOf" srcId="{EAF662C6-2D14-4A71-9B96-E9BBC7C6925B}" destId="{BC26C2BA-D5B5-4188-9079-F9A7E9D8E32A}" srcOrd="0" destOrd="0" presId="urn:microsoft.com/office/officeart/2005/8/layout/default"/>
    <dgm:cxn modelId="{541FE1B8-7007-4850-B5FF-ECF67B0632F2}" type="presOf" srcId="{5236ECE4-50A0-4749-A489-A390CA243D13}" destId="{E8690A3B-9DBD-4771-9E87-9143A0FB78AC}" srcOrd="0" destOrd="0" presId="urn:microsoft.com/office/officeart/2005/8/layout/default"/>
    <dgm:cxn modelId="{DA9FBAB9-E7DE-4C32-BC68-EFB7B7120731}" srcId="{B1C2B7AF-1C80-4DCF-984C-F5FBA4DC0806}" destId="{C6BAE73F-ACBC-4938-BECB-7F5E1150D906}" srcOrd="1" destOrd="0" parTransId="{606B715B-E608-4956-80F2-E72AA421C926}" sibTransId="{377D22CA-D590-4D77-9517-D7AFE34A2B36}"/>
    <dgm:cxn modelId="{6C3765BD-7AF0-41A2-822A-B9F3E91AC4B3}" srcId="{B1C2B7AF-1C80-4DCF-984C-F5FBA4DC0806}" destId="{EAF662C6-2D14-4A71-9B96-E9BBC7C6925B}" srcOrd="4" destOrd="0" parTransId="{73386183-8CE8-4D67-9267-2A65A835BDDD}" sibTransId="{849933E3-8A16-4DDC-B8B3-6DC9083F26D2}"/>
    <dgm:cxn modelId="{03E903D7-DC6F-4896-B7B8-3AE66F918C9C}" type="presOf" srcId="{2AE17C03-B0D9-43C8-AC28-B90D83B61F01}" destId="{9AA477A6-4653-47AC-B0F0-853DD800B4BD}" srcOrd="0" destOrd="0" presId="urn:microsoft.com/office/officeart/2005/8/layout/default"/>
    <dgm:cxn modelId="{69537512-5948-463A-9B33-B2D79518D143}" type="presParOf" srcId="{98359007-BB81-4CE7-BD23-8C3A0452A381}" destId="{0672B19A-D815-49DE-A903-ED7FB06756A7}" srcOrd="0" destOrd="0" presId="urn:microsoft.com/office/officeart/2005/8/layout/default"/>
    <dgm:cxn modelId="{BA2DAA61-44AC-411D-9E0D-18000B7819BF}" type="presParOf" srcId="{98359007-BB81-4CE7-BD23-8C3A0452A381}" destId="{3C2CD24D-6D98-4A56-A2EE-7CFFBC672600}" srcOrd="1" destOrd="0" presId="urn:microsoft.com/office/officeart/2005/8/layout/default"/>
    <dgm:cxn modelId="{FDE21E16-9428-4778-84E9-B1B509516312}" type="presParOf" srcId="{98359007-BB81-4CE7-BD23-8C3A0452A381}" destId="{EE698EC1-7D89-4EBE-969F-80BF3371955F}" srcOrd="2" destOrd="0" presId="urn:microsoft.com/office/officeart/2005/8/layout/default"/>
    <dgm:cxn modelId="{E7A93CD1-6131-49FF-A30C-FF4E33B711CC}" type="presParOf" srcId="{98359007-BB81-4CE7-BD23-8C3A0452A381}" destId="{C90FE38A-A5BB-414D-87F2-B7566EC62D7A}" srcOrd="3" destOrd="0" presId="urn:microsoft.com/office/officeart/2005/8/layout/default"/>
    <dgm:cxn modelId="{E6CCEB4A-A812-43BB-A23D-8AD0E9754132}" type="presParOf" srcId="{98359007-BB81-4CE7-BD23-8C3A0452A381}" destId="{6040AD21-D810-4191-BF72-9D77175D29D7}" srcOrd="4" destOrd="0" presId="urn:microsoft.com/office/officeart/2005/8/layout/default"/>
    <dgm:cxn modelId="{7E984AA8-D884-49B5-886A-D36AF53E74F0}" type="presParOf" srcId="{98359007-BB81-4CE7-BD23-8C3A0452A381}" destId="{24F99740-E99C-4031-B92E-540E2207A644}" srcOrd="5" destOrd="0" presId="urn:microsoft.com/office/officeart/2005/8/layout/default"/>
    <dgm:cxn modelId="{F28FB384-5A11-41A1-B0B1-759E0B1D2AB4}" type="presParOf" srcId="{98359007-BB81-4CE7-BD23-8C3A0452A381}" destId="{9AA477A6-4653-47AC-B0F0-853DD800B4BD}" srcOrd="6" destOrd="0" presId="urn:microsoft.com/office/officeart/2005/8/layout/default"/>
    <dgm:cxn modelId="{9F8F0612-9D07-4117-9496-85D99E88C872}" type="presParOf" srcId="{98359007-BB81-4CE7-BD23-8C3A0452A381}" destId="{F96F8939-0C6E-41B8-80CD-1644841A9C0B}" srcOrd="7" destOrd="0" presId="urn:microsoft.com/office/officeart/2005/8/layout/default"/>
    <dgm:cxn modelId="{03E80225-31F5-4949-A393-BCB5F8CE5536}" type="presParOf" srcId="{98359007-BB81-4CE7-BD23-8C3A0452A381}" destId="{BC26C2BA-D5B5-4188-9079-F9A7E9D8E32A}" srcOrd="8" destOrd="0" presId="urn:microsoft.com/office/officeart/2005/8/layout/default"/>
    <dgm:cxn modelId="{1B2A02AA-B852-41F2-8686-B753B3DCFEB3}" type="presParOf" srcId="{98359007-BB81-4CE7-BD23-8C3A0452A381}" destId="{679A1587-67CF-49C4-972A-4608C81636E2}" srcOrd="9" destOrd="0" presId="urn:microsoft.com/office/officeart/2005/8/layout/default"/>
    <dgm:cxn modelId="{A6A917BA-5A8F-4554-908B-87852ED491FE}" type="presParOf" srcId="{98359007-BB81-4CE7-BD23-8C3A0452A381}" destId="{E8690A3B-9DBD-4771-9E87-9143A0FB78AC}" srcOrd="10" destOrd="0" presId="urn:microsoft.com/office/officeart/2005/8/layout/default"/>
    <dgm:cxn modelId="{26945DCA-15C6-45B4-9C08-61ED2BA789B1}" type="presParOf" srcId="{98359007-BB81-4CE7-BD23-8C3A0452A381}" destId="{32E03F62-00B3-4F54-8DCD-408F10715382}" srcOrd="11" destOrd="0" presId="urn:microsoft.com/office/officeart/2005/8/layout/default"/>
    <dgm:cxn modelId="{CFD4A3D4-A3B5-4A2C-920C-5400203A27BA}" type="presParOf" srcId="{98359007-BB81-4CE7-BD23-8C3A0452A381}" destId="{21B7F3FA-A8DB-4DA3-8D6F-52E10A221F4C}" srcOrd="12" destOrd="0" presId="urn:microsoft.com/office/officeart/2005/8/layout/default"/>
    <dgm:cxn modelId="{77A86906-B7A5-42D4-A085-818839D1DBDE}" type="presParOf" srcId="{98359007-BB81-4CE7-BD23-8C3A0452A381}" destId="{9FDF7432-991B-49CE-8F4A-44A437F57D91}" srcOrd="13" destOrd="0" presId="urn:microsoft.com/office/officeart/2005/8/layout/default"/>
    <dgm:cxn modelId="{8CA5C5CA-3735-4BE1-902A-0C7D3681D806}" type="presParOf" srcId="{98359007-BB81-4CE7-BD23-8C3A0452A381}" destId="{BF37D1A4-E5A9-477C-88FA-3CD21A239042}" srcOrd="14" destOrd="0" presId="urn:microsoft.com/office/officeart/2005/8/layout/default"/>
    <dgm:cxn modelId="{31836243-F5C4-4A87-B1F5-8C7DC8812575}" type="presParOf" srcId="{98359007-BB81-4CE7-BD23-8C3A0452A381}" destId="{D01B0AFF-F7E4-4401-B405-DAE555C3B711}" srcOrd="15" destOrd="0" presId="urn:microsoft.com/office/officeart/2005/8/layout/default"/>
    <dgm:cxn modelId="{8E39AA4F-09C3-485C-9F3C-B4DD25E0330A}" type="presParOf" srcId="{98359007-BB81-4CE7-BD23-8C3A0452A381}" destId="{1A7CDE95-4051-4EBC-8F78-7E95D3D149FA}" srcOrd="16" destOrd="0" presId="urn:microsoft.com/office/officeart/2005/8/layout/default"/>
    <dgm:cxn modelId="{8374C537-7F76-41F2-86B4-C15976E970AE}" type="presParOf" srcId="{98359007-BB81-4CE7-BD23-8C3A0452A381}" destId="{4AE1623A-CD7D-4A50-8C12-E2A5629616C6}" srcOrd="17" destOrd="0" presId="urn:microsoft.com/office/officeart/2005/8/layout/default"/>
    <dgm:cxn modelId="{0E3A580F-43FB-4F1B-B5CE-028F09F9CD2A}" type="presParOf" srcId="{98359007-BB81-4CE7-BD23-8C3A0452A381}" destId="{724A6940-3013-48B6-BEE9-FA03D8805227}"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669807-1A4E-433B-B7BA-35E4279EB84F}"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2768F5E7-673B-410F-8CFB-90EC44CB6366}">
      <dgm:prSet/>
      <dgm:spPr/>
      <dgm:t>
        <a:bodyPr/>
        <a:lstStyle/>
        <a:p>
          <a:r>
            <a:rPr lang="en-IN" b="1" dirty="0"/>
            <a:t>Train Data:</a:t>
          </a:r>
          <a:endParaRPr lang="en-IN" dirty="0"/>
        </a:p>
        <a:p>
          <a:r>
            <a:rPr lang="en-IN" dirty="0"/>
            <a:t>Accuracy:0.81</a:t>
          </a:r>
        </a:p>
        <a:p>
          <a:r>
            <a:rPr lang="en-IN" dirty="0"/>
            <a:t>sensitivity: 0.80</a:t>
          </a:r>
        </a:p>
        <a:p>
          <a:r>
            <a:rPr lang="en-IN" dirty="0"/>
            <a:t>specificity:0.81</a:t>
          </a:r>
          <a:endParaRPr lang="en-US" dirty="0"/>
        </a:p>
      </dgm:t>
    </dgm:pt>
    <dgm:pt modelId="{78ADD5AA-EE0E-4BC6-9A90-64E89EC4BA84}" type="parTrans" cxnId="{8ED32F16-9961-4AF3-83B7-60FECC3BED29}">
      <dgm:prSet/>
      <dgm:spPr/>
      <dgm:t>
        <a:bodyPr/>
        <a:lstStyle/>
        <a:p>
          <a:endParaRPr lang="en-US"/>
        </a:p>
      </dgm:t>
    </dgm:pt>
    <dgm:pt modelId="{BB90F1C2-66D6-419D-AF68-274A70069E7A}" type="sibTrans" cxnId="{8ED32F16-9961-4AF3-83B7-60FECC3BED29}">
      <dgm:prSet phldrT="1" phldr="0"/>
      <dgm:spPr/>
      <dgm:t>
        <a:bodyPr/>
        <a:lstStyle/>
        <a:p>
          <a:r>
            <a:rPr lang="en-US"/>
            <a:t>1</a:t>
          </a:r>
        </a:p>
      </dgm:t>
    </dgm:pt>
    <dgm:pt modelId="{EC769B7D-5F07-4760-AD1C-B2D0F2D21A2C}">
      <dgm:prSet/>
      <dgm:spPr/>
      <dgm:t>
        <a:bodyPr/>
        <a:lstStyle/>
        <a:p>
          <a:r>
            <a:rPr lang="en-IN" b="1" dirty="0"/>
            <a:t>Test Data:</a:t>
          </a:r>
        </a:p>
        <a:p>
          <a:r>
            <a:rPr lang="en-IN" dirty="0"/>
            <a:t>Accuracy: 0.82</a:t>
          </a:r>
        </a:p>
        <a:p>
          <a:r>
            <a:rPr lang="en-IN" dirty="0"/>
            <a:t>sensitivity: 0.78</a:t>
          </a:r>
        </a:p>
        <a:p>
          <a:r>
            <a:rPr lang="en-IN" dirty="0"/>
            <a:t>specificity:0.84</a:t>
          </a:r>
          <a:endParaRPr lang="en-US" dirty="0"/>
        </a:p>
      </dgm:t>
    </dgm:pt>
    <dgm:pt modelId="{29CB932C-00F9-4704-BD7A-4E90096761EC}" type="parTrans" cxnId="{93806018-F6D5-4022-8AED-E8A16DD39303}">
      <dgm:prSet/>
      <dgm:spPr/>
      <dgm:t>
        <a:bodyPr/>
        <a:lstStyle/>
        <a:p>
          <a:endParaRPr lang="en-US"/>
        </a:p>
      </dgm:t>
    </dgm:pt>
    <dgm:pt modelId="{413200AC-C2F0-4B5B-8C2F-161A2569FE93}" type="sibTrans" cxnId="{93806018-F6D5-4022-8AED-E8A16DD39303}">
      <dgm:prSet phldrT="2" phldr="0"/>
      <dgm:spPr/>
      <dgm:t>
        <a:bodyPr/>
        <a:lstStyle/>
        <a:p>
          <a:r>
            <a:rPr lang="en-US"/>
            <a:t>2</a:t>
          </a:r>
        </a:p>
      </dgm:t>
    </dgm:pt>
    <dgm:pt modelId="{145DEB84-6338-459A-9097-B89ED75D9921}">
      <dgm:prSet/>
      <dgm:spPr/>
      <dgm:t>
        <a:bodyPr/>
        <a:lstStyle/>
        <a:p>
          <a:r>
            <a:rPr lang="en-IN" b="1" dirty="0"/>
            <a:t>Precision and Recall</a:t>
          </a:r>
        </a:p>
        <a:p>
          <a:r>
            <a:rPr lang="en-IN" dirty="0"/>
            <a:t>Precision: 0.787</a:t>
          </a:r>
        </a:p>
        <a:p>
          <a:r>
            <a:rPr lang="en-IN" dirty="0"/>
            <a:t>Recall: 0.688</a:t>
          </a:r>
          <a:endParaRPr lang="en-US" dirty="0"/>
        </a:p>
      </dgm:t>
    </dgm:pt>
    <dgm:pt modelId="{F4A18C74-587C-44DD-AD97-D5DAB5CA412E}" type="parTrans" cxnId="{F8113104-74F4-4B09-ABCD-BB0A2DCA7ECC}">
      <dgm:prSet/>
      <dgm:spPr/>
      <dgm:t>
        <a:bodyPr/>
        <a:lstStyle/>
        <a:p>
          <a:endParaRPr lang="en-US"/>
        </a:p>
      </dgm:t>
    </dgm:pt>
    <dgm:pt modelId="{32551E17-E309-4055-BE4F-2362C8FD7EBC}" type="sibTrans" cxnId="{F8113104-74F4-4B09-ABCD-BB0A2DCA7ECC}">
      <dgm:prSet phldrT="3" phldr="0"/>
      <dgm:spPr/>
      <dgm:t>
        <a:bodyPr/>
        <a:lstStyle/>
        <a:p>
          <a:r>
            <a:rPr lang="en-US"/>
            <a:t>3</a:t>
          </a:r>
        </a:p>
      </dgm:t>
    </dgm:pt>
    <dgm:pt modelId="{BF555DFD-153C-46F4-A3FF-7D13B513D83A}" type="pres">
      <dgm:prSet presAssocID="{FB669807-1A4E-433B-B7BA-35E4279EB84F}" presName="Name0" presStyleCnt="0">
        <dgm:presLayoutVars>
          <dgm:animLvl val="lvl"/>
          <dgm:resizeHandles val="exact"/>
        </dgm:presLayoutVars>
      </dgm:prSet>
      <dgm:spPr/>
    </dgm:pt>
    <dgm:pt modelId="{2DE82077-F018-46FF-A0A2-474C25E5B5F4}" type="pres">
      <dgm:prSet presAssocID="{2768F5E7-673B-410F-8CFB-90EC44CB6366}" presName="compositeNode" presStyleCnt="0">
        <dgm:presLayoutVars>
          <dgm:bulletEnabled val="1"/>
        </dgm:presLayoutVars>
      </dgm:prSet>
      <dgm:spPr/>
    </dgm:pt>
    <dgm:pt modelId="{EBA285C4-E2A2-479F-9E46-82BF70F4C382}" type="pres">
      <dgm:prSet presAssocID="{2768F5E7-673B-410F-8CFB-90EC44CB6366}" presName="bgRect" presStyleLbl="bgAccFollowNode1" presStyleIdx="0" presStyleCnt="3"/>
      <dgm:spPr/>
    </dgm:pt>
    <dgm:pt modelId="{F8F1920E-934F-4831-B3CB-840AC4FE6DF8}" type="pres">
      <dgm:prSet presAssocID="{BB90F1C2-66D6-419D-AF68-274A70069E7A}" presName="sibTransNodeCircle" presStyleLbl="alignNode1" presStyleIdx="0" presStyleCnt="6">
        <dgm:presLayoutVars>
          <dgm:chMax val="0"/>
          <dgm:bulletEnabled/>
        </dgm:presLayoutVars>
      </dgm:prSet>
      <dgm:spPr/>
    </dgm:pt>
    <dgm:pt modelId="{3C340367-EA9E-46E4-8B38-F5534A7550DF}" type="pres">
      <dgm:prSet presAssocID="{2768F5E7-673B-410F-8CFB-90EC44CB6366}" presName="bottomLine" presStyleLbl="alignNode1" presStyleIdx="1" presStyleCnt="6">
        <dgm:presLayoutVars/>
      </dgm:prSet>
      <dgm:spPr/>
    </dgm:pt>
    <dgm:pt modelId="{C2FBA370-1282-49AA-919A-66A3D96B7299}" type="pres">
      <dgm:prSet presAssocID="{2768F5E7-673B-410F-8CFB-90EC44CB6366}" presName="nodeText" presStyleLbl="bgAccFollowNode1" presStyleIdx="0" presStyleCnt="3">
        <dgm:presLayoutVars>
          <dgm:bulletEnabled val="1"/>
        </dgm:presLayoutVars>
      </dgm:prSet>
      <dgm:spPr/>
    </dgm:pt>
    <dgm:pt modelId="{8949E711-0C85-4C17-8340-5663C4FC896D}" type="pres">
      <dgm:prSet presAssocID="{BB90F1C2-66D6-419D-AF68-274A70069E7A}" presName="sibTrans" presStyleCnt="0"/>
      <dgm:spPr/>
    </dgm:pt>
    <dgm:pt modelId="{BC66CAC3-BB59-496A-A867-4A490B152F6B}" type="pres">
      <dgm:prSet presAssocID="{EC769B7D-5F07-4760-AD1C-B2D0F2D21A2C}" presName="compositeNode" presStyleCnt="0">
        <dgm:presLayoutVars>
          <dgm:bulletEnabled val="1"/>
        </dgm:presLayoutVars>
      </dgm:prSet>
      <dgm:spPr/>
    </dgm:pt>
    <dgm:pt modelId="{69F99094-9638-45F3-8F61-BB1EA99CD08B}" type="pres">
      <dgm:prSet presAssocID="{EC769B7D-5F07-4760-AD1C-B2D0F2D21A2C}" presName="bgRect" presStyleLbl="bgAccFollowNode1" presStyleIdx="1" presStyleCnt="3"/>
      <dgm:spPr/>
    </dgm:pt>
    <dgm:pt modelId="{EE806C04-D3BC-46E9-81CB-0A6F431829CD}" type="pres">
      <dgm:prSet presAssocID="{413200AC-C2F0-4B5B-8C2F-161A2569FE93}" presName="sibTransNodeCircle" presStyleLbl="alignNode1" presStyleIdx="2" presStyleCnt="6">
        <dgm:presLayoutVars>
          <dgm:chMax val="0"/>
          <dgm:bulletEnabled/>
        </dgm:presLayoutVars>
      </dgm:prSet>
      <dgm:spPr/>
    </dgm:pt>
    <dgm:pt modelId="{389ACE40-2FD0-4F03-BAE1-DD70FBCDD251}" type="pres">
      <dgm:prSet presAssocID="{EC769B7D-5F07-4760-AD1C-B2D0F2D21A2C}" presName="bottomLine" presStyleLbl="alignNode1" presStyleIdx="3" presStyleCnt="6">
        <dgm:presLayoutVars/>
      </dgm:prSet>
      <dgm:spPr/>
    </dgm:pt>
    <dgm:pt modelId="{8B1AAC90-86DC-4473-9CF5-24F1A553EBF5}" type="pres">
      <dgm:prSet presAssocID="{EC769B7D-5F07-4760-AD1C-B2D0F2D21A2C}" presName="nodeText" presStyleLbl="bgAccFollowNode1" presStyleIdx="1" presStyleCnt="3">
        <dgm:presLayoutVars>
          <dgm:bulletEnabled val="1"/>
        </dgm:presLayoutVars>
      </dgm:prSet>
      <dgm:spPr/>
    </dgm:pt>
    <dgm:pt modelId="{1AE72351-B02A-4E5C-8E2B-DC9A799CEDD2}" type="pres">
      <dgm:prSet presAssocID="{413200AC-C2F0-4B5B-8C2F-161A2569FE93}" presName="sibTrans" presStyleCnt="0"/>
      <dgm:spPr/>
    </dgm:pt>
    <dgm:pt modelId="{489A99EC-532E-46C2-A6B3-3EE3A28099A7}" type="pres">
      <dgm:prSet presAssocID="{145DEB84-6338-459A-9097-B89ED75D9921}" presName="compositeNode" presStyleCnt="0">
        <dgm:presLayoutVars>
          <dgm:bulletEnabled val="1"/>
        </dgm:presLayoutVars>
      </dgm:prSet>
      <dgm:spPr/>
    </dgm:pt>
    <dgm:pt modelId="{B7C019F3-684A-46AF-B5BD-E9D16C7AFAC4}" type="pres">
      <dgm:prSet presAssocID="{145DEB84-6338-459A-9097-B89ED75D9921}" presName="bgRect" presStyleLbl="bgAccFollowNode1" presStyleIdx="2" presStyleCnt="3"/>
      <dgm:spPr/>
    </dgm:pt>
    <dgm:pt modelId="{E1662FCC-9BCA-450A-B719-18D8DB5EAFBD}" type="pres">
      <dgm:prSet presAssocID="{32551E17-E309-4055-BE4F-2362C8FD7EBC}" presName="sibTransNodeCircle" presStyleLbl="alignNode1" presStyleIdx="4" presStyleCnt="6">
        <dgm:presLayoutVars>
          <dgm:chMax val="0"/>
          <dgm:bulletEnabled/>
        </dgm:presLayoutVars>
      </dgm:prSet>
      <dgm:spPr/>
    </dgm:pt>
    <dgm:pt modelId="{02D6F44F-5A6E-47B9-83D6-B1FB185BE557}" type="pres">
      <dgm:prSet presAssocID="{145DEB84-6338-459A-9097-B89ED75D9921}" presName="bottomLine" presStyleLbl="alignNode1" presStyleIdx="5" presStyleCnt="6">
        <dgm:presLayoutVars/>
      </dgm:prSet>
      <dgm:spPr/>
    </dgm:pt>
    <dgm:pt modelId="{DDADDFE3-7CA4-4878-9787-9F6B046351E6}" type="pres">
      <dgm:prSet presAssocID="{145DEB84-6338-459A-9097-B89ED75D9921}" presName="nodeText" presStyleLbl="bgAccFollowNode1" presStyleIdx="2" presStyleCnt="3">
        <dgm:presLayoutVars>
          <dgm:bulletEnabled val="1"/>
        </dgm:presLayoutVars>
      </dgm:prSet>
      <dgm:spPr/>
    </dgm:pt>
  </dgm:ptLst>
  <dgm:cxnLst>
    <dgm:cxn modelId="{F8113104-74F4-4B09-ABCD-BB0A2DCA7ECC}" srcId="{FB669807-1A4E-433B-B7BA-35E4279EB84F}" destId="{145DEB84-6338-459A-9097-B89ED75D9921}" srcOrd="2" destOrd="0" parTransId="{F4A18C74-587C-44DD-AD97-D5DAB5CA412E}" sibTransId="{32551E17-E309-4055-BE4F-2362C8FD7EBC}"/>
    <dgm:cxn modelId="{8ED32F16-9961-4AF3-83B7-60FECC3BED29}" srcId="{FB669807-1A4E-433B-B7BA-35E4279EB84F}" destId="{2768F5E7-673B-410F-8CFB-90EC44CB6366}" srcOrd="0" destOrd="0" parTransId="{78ADD5AA-EE0E-4BC6-9A90-64E89EC4BA84}" sibTransId="{BB90F1C2-66D6-419D-AF68-274A70069E7A}"/>
    <dgm:cxn modelId="{93806018-F6D5-4022-8AED-E8A16DD39303}" srcId="{FB669807-1A4E-433B-B7BA-35E4279EB84F}" destId="{EC769B7D-5F07-4760-AD1C-B2D0F2D21A2C}" srcOrd="1" destOrd="0" parTransId="{29CB932C-00F9-4704-BD7A-4E90096761EC}" sibTransId="{413200AC-C2F0-4B5B-8C2F-161A2569FE93}"/>
    <dgm:cxn modelId="{1A016F29-6BC2-4000-91BC-497338F6C3FB}" type="presOf" srcId="{32551E17-E309-4055-BE4F-2362C8FD7EBC}" destId="{E1662FCC-9BCA-450A-B719-18D8DB5EAFBD}" srcOrd="0" destOrd="0" presId="urn:microsoft.com/office/officeart/2016/7/layout/BasicLinearProcessNumbered"/>
    <dgm:cxn modelId="{1E77B038-FBC1-44F7-84E7-BA31E6341B9A}" type="presOf" srcId="{FB669807-1A4E-433B-B7BA-35E4279EB84F}" destId="{BF555DFD-153C-46F4-A3FF-7D13B513D83A}" srcOrd="0" destOrd="0" presId="urn:microsoft.com/office/officeart/2016/7/layout/BasicLinearProcessNumbered"/>
    <dgm:cxn modelId="{2CE57468-196C-4278-9A9D-B6005AD97940}" type="presOf" srcId="{413200AC-C2F0-4B5B-8C2F-161A2569FE93}" destId="{EE806C04-D3BC-46E9-81CB-0A6F431829CD}" srcOrd="0" destOrd="0" presId="urn:microsoft.com/office/officeart/2016/7/layout/BasicLinearProcessNumbered"/>
    <dgm:cxn modelId="{5D19F492-7212-4BB4-B1DC-C6D165653AFA}" type="presOf" srcId="{EC769B7D-5F07-4760-AD1C-B2D0F2D21A2C}" destId="{8B1AAC90-86DC-4473-9CF5-24F1A553EBF5}" srcOrd="1" destOrd="0" presId="urn:microsoft.com/office/officeart/2016/7/layout/BasicLinearProcessNumbered"/>
    <dgm:cxn modelId="{20E65FAE-B857-4508-94B2-C3B6D3788746}" type="presOf" srcId="{2768F5E7-673B-410F-8CFB-90EC44CB6366}" destId="{EBA285C4-E2A2-479F-9E46-82BF70F4C382}" srcOrd="0" destOrd="0" presId="urn:microsoft.com/office/officeart/2016/7/layout/BasicLinearProcessNumbered"/>
    <dgm:cxn modelId="{C4AEC3C9-21BA-4D16-88B8-7D194159E54E}" type="presOf" srcId="{2768F5E7-673B-410F-8CFB-90EC44CB6366}" destId="{C2FBA370-1282-49AA-919A-66A3D96B7299}" srcOrd="1" destOrd="0" presId="urn:microsoft.com/office/officeart/2016/7/layout/BasicLinearProcessNumbered"/>
    <dgm:cxn modelId="{66B5E5D5-3FAD-4E46-BAA3-3F70A3F9FBA5}" type="presOf" srcId="{BB90F1C2-66D6-419D-AF68-274A70069E7A}" destId="{F8F1920E-934F-4831-B3CB-840AC4FE6DF8}" srcOrd="0" destOrd="0" presId="urn:microsoft.com/office/officeart/2016/7/layout/BasicLinearProcessNumbered"/>
    <dgm:cxn modelId="{DBA4CBD8-2E03-4CBF-9FEC-CFF1EBDBD547}" type="presOf" srcId="{145DEB84-6338-459A-9097-B89ED75D9921}" destId="{DDADDFE3-7CA4-4878-9787-9F6B046351E6}" srcOrd="1" destOrd="0" presId="urn:microsoft.com/office/officeart/2016/7/layout/BasicLinearProcessNumbered"/>
    <dgm:cxn modelId="{207882EB-694D-4F23-BB1D-348B577DC7C8}" type="presOf" srcId="{145DEB84-6338-459A-9097-B89ED75D9921}" destId="{B7C019F3-684A-46AF-B5BD-E9D16C7AFAC4}" srcOrd="0" destOrd="0" presId="urn:microsoft.com/office/officeart/2016/7/layout/BasicLinearProcessNumbered"/>
    <dgm:cxn modelId="{072372FF-3E4A-4285-AFEA-BC826A57B3C3}" type="presOf" srcId="{EC769B7D-5F07-4760-AD1C-B2D0F2D21A2C}" destId="{69F99094-9638-45F3-8F61-BB1EA99CD08B}" srcOrd="0" destOrd="0" presId="urn:microsoft.com/office/officeart/2016/7/layout/BasicLinearProcessNumbered"/>
    <dgm:cxn modelId="{44EFAE5C-1380-48DB-9294-2B5ED98B9D11}" type="presParOf" srcId="{BF555DFD-153C-46F4-A3FF-7D13B513D83A}" destId="{2DE82077-F018-46FF-A0A2-474C25E5B5F4}" srcOrd="0" destOrd="0" presId="urn:microsoft.com/office/officeart/2016/7/layout/BasicLinearProcessNumbered"/>
    <dgm:cxn modelId="{891C360C-E49B-4E13-B5DE-77AC9066F8FE}" type="presParOf" srcId="{2DE82077-F018-46FF-A0A2-474C25E5B5F4}" destId="{EBA285C4-E2A2-479F-9E46-82BF70F4C382}" srcOrd="0" destOrd="0" presId="urn:microsoft.com/office/officeart/2016/7/layout/BasicLinearProcessNumbered"/>
    <dgm:cxn modelId="{6AF0B9AD-588C-4DA2-8556-101BED90E262}" type="presParOf" srcId="{2DE82077-F018-46FF-A0A2-474C25E5B5F4}" destId="{F8F1920E-934F-4831-B3CB-840AC4FE6DF8}" srcOrd="1" destOrd="0" presId="urn:microsoft.com/office/officeart/2016/7/layout/BasicLinearProcessNumbered"/>
    <dgm:cxn modelId="{EF264FCD-4EEB-4573-9651-BF0DBC647842}" type="presParOf" srcId="{2DE82077-F018-46FF-A0A2-474C25E5B5F4}" destId="{3C340367-EA9E-46E4-8B38-F5534A7550DF}" srcOrd="2" destOrd="0" presId="urn:microsoft.com/office/officeart/2016/7/layout/BasicLinearProcessNumbered"/>
    <dgm:cxn modelId="{76F247E0-3FF2-434E-BD7B-D2DD40D3D202}" type="presParOf" srcId="{2DE82077-F018-46FF-A0A2-474C25E5B5F4}" destId="{C2FBA370-1282-49AA-919A-66A3D96B7299}" srcOrd="3" destOrd="0" presId="urn:microsoft.com/office/officeart/2016/7/layout/BasicLinearProcessNumbered"/>
    <dgm:cxn modelId="{239298D5-BBFC-44FF-BFAF-C6541983B89A}" type="presParOf" srcId="{BF555DFD-153C-46F4-A3FF-7D13B513D83A}" destId="{8949E711-0C85-4C17-8340-5663C4FC896D}" srcOrd="1" destOrd="0" presId="urn:microsoft.com/office/officeart/2016/7/layout/BasicLinearProcessNumbered"/>
    <dgm:cxn modelId="{F1ED89C2-78A3-41D9-9155-B0DA011810CD}" type="presParOf" srcId="{BF555DFD-153C-46F4-A3FF-7D13B513D83A}" destId="{BC66CAC3-BB59-496A-A867-4A490B152F6B}" srcOrd="2" destOrd="0" presId="urn:microsoft.com/office/officeart/2016/7/layout/BasicLinearProcessNumbered"/>
    <dgm:cxn modelId="{8ECECD6D-DBAE-464C-852E-5A4CE35B768A}" type="presParOf" srcId="{BC66CAC3-BB59-496A-A867-4A490B152F6B}" destId="{69F99094-9638-45F3-8F61-BB1EA99CD08B}" srcOrd="0" destOrd="0" presId="urn:microsoft.com/office/officeart/2016/7/layout/BasicLinearProcessNumbered"/>
    <dgm:cxn modelId="{DB71A0C6-9528-4989-9E64-55B0CE6EC508}" type="presParOf" srcId="{BC66CAC3-BB59-496A-A867-4A490B152F6B}" destId="{EE806C04-D3BC-46E9-81CB-0A6F431829CD}" srcOrd="1" destOrd="0" presId="urn:microsoft.com/office/officeart/2016/7/layout/BasicLinearProcessNumbered"/>
    <dgm:cxn modelId="{FA7360FF-122D-449F-BE0E-F46CA89787FA}" type="presParOf" srcId="{BC66CAC3-BB59-496A-A867-4A490B152F6B}" destId="{389ACE40-2FD0-4F03-BAE1-DD70FBCDD251}" srcOrd="2" destOrd="0" presId="urn:microsoft.com/office/officeart/2016/7/layout/BasicLinearProcessNumbered"/>
    <dgm:cxn modelId="{532F92FA-548D-48BE-92F2-E85CDE68058C}" type="presParOf" srcId="{BC66CAC3-BB59-496A-A867-4A490B152F6B}" destId="{8B1AAC90-86DC-4473-9CF5-24F1A553EBF5}" srcOrd="3" destOrd="0" presId="urn:microsoft.com/office/officeart/2016/7/layout/BasicLinearProcessNumbered"/>
    <dgm:cxn modelId="{298F18DF-9D92-48E9-8E68-E8B580B998F0}" type="presParOf" srcId="{BF555DFD-153C-46F4-A3FF-7D13B513D83A}" destId="{1AE72351-B02A-4E5C-8E2B-DC9A799CEDD2}" srcOrd="3" destOrd="0" presId="urn:microsoft.com/office/officeart/2016/7/layout/BasicLinearProcessNumbered"/>
    <dgm:cxn modelId="{7803F94E-49B8-4B5F-AE10-A076573F941E}" type="presParOf" srcId="{BF555DFD-153C-46F4-A3FF-7D13B513D83A}" destId="{489A99EC-532E-46C2-A6B3-3EE3A28099A7}" srcOrd="4" destOrd="0" presId="urn:microsoft.com/office/officeart/2016/7/layout/BasicLinearProcessNumbered"/>
    <dgm:cxn modelId="{6368453B-2654-475C-BCE4-D86506301E33}" type="presParOf" srcId="{489A99EC-532E-46C2-A6B3-3EE3A28099A7}" destId="{B7C019F3-684A-46AF-B5BD-E9D16C7AFAC4}" srcOrd="0" destOrd="0" presId="urn:microsoft.com/office/officeart/2016/7/layout/BasicLinearProcessNumbered"/>
    <dgm:cxn modelId="{D8589413-0600-4340-BAA6-49068AD36801}" type="presParOf" srcId="{489A99EC-532E-46C2-A6B3-3EE3A28099A7}" destId="{E1662FCC-9BCA-450A-B719-18D8DB5EAFBD}" srcOrd="1" destOrd="0" presId="urn:microsoft.com/office/officeart/2016/7/layout/BasicLinearProcessNumbered"/>
    <dgm:cxn modelId="{4AE52BEC-146F-4FEF-8CAF-DE0875B4C83C}" type="presParOf" srcId="{489A99EC-532E-46C2-A6B3-3EE3A28099A7}" destId="{02D6F44F-5A6E-47B9-83D6-B1FB185BE557}" srcOrd="2" destOrd="0" presId="urn:microsoft.com/office/officeart/2016/7/layout/BasicLinearProcessNumbered"/>
    <dgm:cxn modelId="{12D0509A-BDC3-403E-9184-67B4E6B97C74}" type="presParOf" srcId="{489A99EC-532E-46C2-A6B3-3EE3A28099A7}" destId="{DDADDFE3-7CA4-4878-9787-9F6B046351E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28046-4B47-44FF-8E26-00ADC462230B}">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D9F38-562A-441B-B499-EC19FC47DF1D}">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0073F-5D93-47D9-91A1-CD95E48B1A00}">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844550">
            <a:lnSpc>
              <a:spcPct val="90000"/>
            </a:lnSpc>
            <a:spcBef>
              <a:spcPct val="0"/>
            </a:spcBef>
            <a:spcAft>
              <a:spcPct val="35000"/>
            </a:spcAft>
            <a:buNone/>
          </a:pPr>
          <a:r>
            <a:rPr lang="en-US" sz="1900" kern="1200"/>
            <a:t>X Education is an online education company that provides online courses for industry professionals</a:t>
          </a:r>
        </a:p>
      </dsp:txBody>
      <dsp:txXfrm>
        <a:off x="1900154" y="703"/>
        <a:ext cx="4473659" cy="1645155"/>
      </dsp:txXfrm>
    </dsp:sp>
    <dsp:sp modelId="{5D00DA15-78E4-4D9F-91E1-8D6B907AE254}">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0F209-6368-43FE-B9A9-B0C86B2BD6F1}">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78CFC3-096B-4A7F-BC60-45EF2EB4FD32}">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844550">
            <a:lnSpc>
              <a:spcPct val="90000"/>
            </a:lnSpc>
            <a:spcBef>
              <a:spcPct val="0"/>
            </a:spcBef>
            <a:spcAft>
              <a:spcPct val="35000"/>
            </a:spcAft>
            <a:buNone/>
          </a:pPr>
          <a:r>
            <a:rPr lang="en-US" sz="1900" kern="1200"/>
            <a:t>The Sales team gets Leads through various channels such as Google, email, SMS, advertisement, referrals, etc</a:t>
          </a:r>
        </a:p>
      </dsp:txBody>
      <dsp:txXfrm>
        <a:off x="1900154" y="2057147"/>
        <a:ext cx="4473659" cy="1645155"/>
      </dsp:txXfrm>
    </dsp:sp>
    <dsp:sp modelId="{45910918-F647-46D1-BDFC-4E94B97ABF8B}">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BC210-9B4A-457D-96CA-141E98BBA0A8}">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CB616-4B6E-4785-9334-33F54E00DC67}">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844550">
            <a:lnSpc>
              <a:spcPct val="90000"/>
            </a:lnSpc>
            <a:spcBef>
              <a:spcPct val="0"/>
            </a:spcBef>
            <a:spcAft>
              <a:spcPct val="35000"/>
            </a:spcAft>
            <a:buNone/>
          </a:pPr>
          <a:r>
            <a:rPr lang="en-US" sz="1900" kern="1200"/>
            <a:t>To boost sales efficiency, X Education aims to identify 'Hot Leads' with high conversion potential, enhancing the conversion rate</a:t>
          </a:r>
        </a:p>
      </dsp:txBody>
      <dsp:txXfrm>
        <a:off x="1900154" y="4113591"/>
        <a:ext cx="4473659" cy="1645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0D9A7-EA5D-4AFE-991D-9EE497096AC0}">
      <dsp:nvSpPr>
        <dsp:cNvPr id="0" name=""/>
        <dsp:cNvSpPr/>
      </dsp:nvSpPr>
      <dsp:spPr>
        <a:xfrm>
          <a:off x="439656" y="1450546"/>
          <a:ext cx="1132312" cy="11323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62C21-2A87-406C-8D1C-93E793F22762}">
      <dsp:nvSpPr>
        <dsp:cNvPr id="0" name=""/>
        <dsp:cNvSpPr/>
      </dsp:nvSpPr>
      <dsp:spPr>
        <a:xfrm>
          <a:off x="680969" y="1691859"/>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B1287B-3B13-43C5-A4D7-C78D711D215E}">
      <dsp:nvSpPr>
        <dsp:cNvPr id="0" name=""/>
        <dsp:cNvSpPr/>
      </dsp:nvSpPr>
      <dsp:spPr>
        <a:xfrm>
          <a:off x="77688" y="2935546"/>
          <a:ext cx="1856250" cy="137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Build a logistic regression model to assign a lead score between 0 and 100 to each of the leads which can be used by the company to target potential leads</a:t>
          </a:r>
        </a:p>
      </dsp:txBody>
      <dsp:txXfrm>
        <a:off x="77688" y="2935546"/>
        <a:ext cx="1856250" cy="1373356"/>
      </dsp:txXfrm>
    </dsp:sp>
    <dsp:sp modelId="{93023803-4EF4-40DA-A734-A060413EA11B}">
      <dsp:nvSpPr>
        <dsp:cNvPr id="0" name=""/>
        <dsp:cNvSpPr/>
      </dsp:nvSpPr>
      <dsp:spPr>
        <a:xfrm>
          <a:off x="2620750" y="1450546"/>
          <a:ext cx="1132312" cy="11323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1B015-49E8-4887-AE15-A218C412AB03}">
      <dsp:nvSpPr>
        <dsp:cNvPr id="0" name=""/>
        <dsp:cNvSpPr/>
      </dsp:nvSpPr>
      <dsp:spPr>
        <a:xfrm>
          <a:off x="2862063" y="1691859"/>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CA511C-B76E-47B3-A259-F68DBB424A07}">
      <dsp:nvSpPr>
        <dsp:cNvPr id="0" name=""/>
        <dsp:cNvSpPr/>
      </dsp:nvSpPr>
      <dsp:spPr>
        <a:xfrm>
          <a:off x="2258781" y="2935546"/>
          <a:ext cx="1856250" cy="137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 higher score would mean that the lead is hot, i.e. is most likely to convert whereas a lower score would mean that the lead is cold and will mostly not get converted</a:t>
          </a:r>
        </a:p>
      </dsp:txBody>
      <dsp:txXfrm>
        <a:off x="2258781" y="2935546"/>
        <a:ext cx="1856250" cy="1373356"/>
      </dsp:txXfrm>
    </dsp:sp>
    <dsp:sp modelId="{B840A764-1E9F-4C23-8F8B-10AB954404BE}">
      <dsp:nvSpPr>
        <dsp:cNvPr id="0" name=""/>
        <dsp:cNvSpPr/>
      </dsp:nvSpPr>
      <dsp:spPr>
        <a:xfrm>
          <a:off x="4801844" y="1450546"/>
          <a:ext cx="1132312" cy="11323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A585C-B65A-4B18-AC02-786C6ECCDB95}">
      <dsp:nvSpPr>
        <dsp:cNvPr id="0" name=""/>
        <dsp:cNvSpPr/>
      </dsp:nvSpPr>
      <dsp:spPr>
        <a:xfrm>
          <a:off x="5043156" y="1691859"/>
          <a:ext cx="649687" cy="649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5B4F8-3658-46E3-B543-6AD686CF91B1}">
      <dsp:nvSpPr>
        <dsp:cNvPr id="0" name=""/>
        <dsp:cNvSpPr/>
      </dsp:nvSpPr>
      <dsp:spPr>
        <a:xfrm>
          <a:off x="4439875" y="2935546"/>
          <a:ext cx="1856250" cy="137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There are some more problems presented by the company which your model should be able to adjust to if the company's requirement changes in the future so you will need to handle these as well</a:t>
          </a:r>
        </a:p>
      </dsp:txBody>
      <dsp:txXfrm>
        <a:off x="4439875" y="2935546"/>
        <a:ext cx="1856250" cy="1373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B744C-0F7A-4C15-8183-63F5B74F7FC7}">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C3CAB-CEB4-41F2-9EDD-060840AE312F}">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74C237-A583-46D2-BC1A-573BB156EF0D}">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90000"/>
            </a:lnSpc>
            <a:spcBef>
              <a:spcPct val="0"/>
            </a:spcBef>
            <a:spcAft>
              <a:spcPct val="35000"/>
            </a:spcAft>
            <a:buNone/>
          </a:pPr>
          <a:r>
            <a:rPr lang="en-US" sz="1400" kern="1200"/>
            <a:t>The business goal of X Education is to enhance its lead conversion rate and overall efficiency in order to achieve a higher level of growth and success in the online education industry</a:t>
          </a:r>
        </a:p>
      </dsp:txBody>
      <dsp:txXfrm>
        <a:off x="1900154" y="703"/>
        <a:ext cx="4473659" cy="1645155"/>
      </dsp:txXfrm>
    </dsp:sp>
    <dsp:sp modelId="{17122366-96BC-4E4D-9B0B-33157E565F86}">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8C1F7-1D25-46C5-8BCE-E72F4B5F4EA2}">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64B54D-0108-41D3-836E-B4892B7CBB88}">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90000"/>
            </a:lnSpc>
            <a:spcBef>
              <a:spcPct val="0"/>
            </a:spcBef>
            <a:spcAft>
              <a:spcPct val="35000"/>
            </a:spcAft>
            <a:buNone/>
          </a:pPr>
          <a:r>
            <a:rPr lang="en-US" sz="1400" kern="1200"/>
            <a:t>This goal is driven by the aim to identify and prioritize high-potential leads, often referred to as 'Hot Leads,' who are more likely to convert into paying customers</a:t>
          </a:r>
        </a:p>
      </dsp:txBody>
      <dsp:txXfrm>
        <a:off x="1900154" y="2057147"/>
        <a:ext cx="4473659" cy="1645155"/>
      </dsp:txXfrm>
    </dsp:sp>
    <dsp:sp modelId="{E995EF90-54DD-497F-92CD-4479206B3B7C}">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716A4-52C3-446B-9253-8790840C4AB2}">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7702D-C5C8-47D1-9EE4-956078F8EBB2}">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622300">
            <a:lnSpc>
              <a:spcPct val="90000"/>
            </a:lnSpc>
            <a:spcBef>
              <a:spcPct val="0"/>
            </a:spcBef>
            <a:spcAft>
              <a:spcPct val="35000"/>
            </a:spcAft>
            <a:buNone/>
          </a:pPr>
          <a:r>
            <a:rPr lang="en-US" sz="1400" kern="1200"/>
            <a:t>This elevated conversion rate would contribute significantly to the company's expansion and market prominence, aligning with its vision of providing online courses to industry professionals and further establishing itself as a key player in the online education sector</a:t>
          </a:r>
        </a:p>
      </dsp:txBody>
      <dsp:txXfrm>
        <a:off x="1900154" y="4113591"/>
        <a:ext cx="4473659" cy="1645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2B19A-D815-49DE-A903-ED7FB06756A7}">
      <dsp:nvSpPr>
        <dsp:cNvPr id="0" name=""/>
        <dsp:cNvSpPr/>
      </dsp:nvSpPr>
      <dsp:spPr>
        <a:xfrm>
          <a:off x="3790" y="400316"/>
          <a:ext cx="2052350" cy="12314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Import Data and Understand the Data</a:t>
          </a:r>
        </a:p>
      </dsp:txBody>
      <dsp:txXfrm>
        <a:off x="3790" y="400316"/>
        <a:ext cx="2052350" cy="1231410"/>
      </dsp:txXfrm>
    </dsp:sp>
    <dsp:sp modelId="{EE698EC1-7D89-4EBE-969F-80BF3371955F}">
      <dsp:nvSpPr>
        <dsp:cNvPr id="0" name=""/>
        <dsp:cNvSpPr/>
      </dsp:nvSpPr>
      <dsp:spPr>
        <a:xfrm>
          <a:off x="2261376" y="400316"/>
          <a:ext cx="2052350" cy="12314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Sanitization</a:t>
          </a:r>
        </a:p>
      </dsp:txBody>
      <dsp:txXfrm>
        <a:off x="2261376" y="400316"/>
        <a:ext cx="2052350" cy="1231410"/>
      </dsp:txXfrm>
    </dsp:sp>
    <dsp:sp modelId="{6040AD21-D810-4191-BF72-9D77175D29D7}">
      <dsp:nvSpPr>
        <dsp:cNvPr id="0" name=""/>
        <dsp:cNvSpPr/>
      </dsp:nvSpPr>
      <dsp:spPr>
        <a:xfrm>
          <a:off x="4518962" y="400316"/>
          <a:ext cx="2052350" cy="123141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Exploratory Data Analysis</a:t>
          </a:r>
        </a:p>
      </dsp:txBody>
      <dsp:txXfrm>
        <a:off x="4518962" y="400316"/>
        <a:ext cx="2052350" cy="1231410"/>
      </dsp:txXfrm>
    </dsp:sp>
    <dsp:sp modelId="{9AA477A6-4653-47AC-B0F0-853DD800B4BD}">
      <dsp:nvSpPr>
        <dsp:cNvPr id="0" name=""/>
        <dsp:cNvSpPr/>
      </dsp:nvSpPr>
      <dsp:spPr>
        <a:xfrm>
          <a:off x="6776548" y="400316"/>
          <a:ext cx="2052350" cy="123141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Preparation for Modeling</a:t>
          </a:r>
        </a:p>
      </dsp:txBody>
      <dsp:txXfrm>
        <a:off x="6776548" y="400316"/>
        <a:ext cx="2052350" cy="1231410"/>
      </dsp:txXfrm>
    </dsp:sp>
    <dsp:sp modelId="{BC26C2BA-D5B5-4188-9079-F9A7E9D8E32A}">
      <dsp:nvSpPr>
        <dsp:cNvPr id="0" name=""/>
        <dsp:cNvSpPr/>
      </dsp:nvSpPr>
      <dsp:spPr>
        <a:xfrm>
          <a:off x="9034134" y="400316"/>
          <a:ext cx="2052350" cy="12314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Scaling features</a:t>
          </a:r>
        </a:p>
      </dsp:txBody>
      <dsp:txXfrm>
        <a:off x="9034134" y="400316"/>
        <a:ext cx="2052350" cy="1231410"/>
      </dsp:txXfrm>
    </dsp:sp>
    <dsp:sp modelId="{E8690A3B-9DBD-4771-9E87-9143A0FB78AC}">
      <dsp:nvSpPr>
        <dsp:cNvPr id="0" name=""/>
        <dsp:cNvSpPr/>
      </dsp:nvSpPr>
      <dsp:spPr>
        <a:xfrm>
          <a:off x="3790" y="1836962"/>
          <a:ext cx="2052350" cy="12314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Build a logistic Regression Model</a:t>
          </a:r>
        </a:p>
      </dsp:txBody>
      <dsp:txXfrm>
        <a:off x="3790" y="1836962"/>
        <a:ext cx="2052350" cy="1231410"/>
      </dsp:txXfrm>
    </dsp:sp>
    <dsp:sp modelId="{21B7F3FA-A8DB-4DA3-8D6F-52E10A221F4C}">
      <dsp:nvSpPr>
        <dsp:cNvPr id="0" name=""/>
        <dsp:cNvSpPr/>
      </dsp:nvSpPr>
      <dsp:spPr>
        <a:xfrm>
          <a:off x="2261376" y="1836962"/>
          <a:ext cx="2052350" cy="12314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Test the model on the train set</a:t>
          </a:r>
        </a:p>
      </dsp:txBody>
      <dsp:txXfrm>
        <a:off x="2261376" y="1836962"/>
        <a:ext cx="2052350" cy="1231410"/>
      </dsp:txXfrm>
    </dsp:sp>
    <dsp:sp modelId="{BF37D1A4-E5A9-477C-88FA-3CD21A239042}">
      <dsp:nvSpPr>
        <dsp:cNvPr id="0" name=""/>
        <dsp:cNvSpPr/>
      </dsp:nvSpPr>
      <dsp:spPr>
        <a:xfrm>
          <a:off x="4518962" y="1836962"/>
          <a:ext cx="2052350" cy="123141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Evaluate the model with different metrics and measures</a:t>
          </a:r>
        </a:p>
      </dsp:txBody>
      <dsp:txXfrm>
        <a:off x="4518962" y="1836962"/>
        <a:ext cx="2052350" cy="1231410"/>
      </dsp:txXfrm>
    </dsp:sp>
    <dsp:sp modelId="{1A7CDE95-4051-4EBC-8F78-7E95D3D149FA}">
      <dsp:nvSpPr>
        <dsp:cNvPr id="0" name=""/>
        <dsp:cNvSpPr/>
      </dsp:nvSpPr>
      <dsp:spPr>
        <a:xfrm>
          <a:off x="6776548" y="1836962"/>
          <a:ext cx="2052350" cy="123141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Test the model on test set</a:t>
          </a:r>
        </a:p>
      </dsp:txBody>
      <dsp:txXfrm>
        <a:off x="6776548" y="1836962"/>
        <a:ext cx="2052350" cy="1231410"/>
      </dsp:txXfrm>
    </dsp:sp>
    <dsp:sp modelId="{724A6940-3013-48B6-BEE9-FA03D8805227}">
      <dsp:nvSpPr>
        <dsp:cNvPr id="0" name=""/>
        <dsp:cNvSpPr/>
      </dsp:nvSpPr>
      <dsp:spPr>
        <a:xfrm>
          <a:off x="9034134" y="1836962"/>
          <a:ext cx="2052350" cy="12314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Measure the accuracy and other metrics</a:t>
          </a:r>
        </a:p>
      </dsp:txBody>
      <dsp:txXfrm>
        <a:off x="9034134" y="1836962"/>
        <a:ext cx="2052350" cy="12314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85C4-E2A2-479F-9E46-82BF70F4C382}">
      <dsp:nvSpPr>
        <dsp:cNvPr id="0" name=""/>
        <dsp:cNvSpPr/>
      </dsp:nvSpPr>
      <dsp:spPr>
        <a:xfrm>
          <a:off x="0" y="0"/>
          <a:ext cx="3465711" cy="34686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00" tIns="330200" rIns="270200" bIns="330200" numCol="1" spcCol="1270" anchor="t" anchorCtr="0">
          <a:noAutofit/>
        </a:bodyPr>
        <a:lstStyle/>
        <a:p>
          <a:pPr marL="0" lvl="0" indent="0" algn="l" defTabSz="844550">
            <a:lnSpc>
              <a:spcPct val="90000"/>
            </a:lnSpc>
            <a:spcBef>
              <a:spcPct val="0"/>
            </a:spcBef>
            <a:spcAft>
              <a:spcPct val="35000"/>
            </a:spcAft>
            <a:buNone/>
          </a:pPr>
          <a:r>
            <a:rPr lang="en-IN" sz="1900" b="1" kern="1200" dirty="0"/>
            <a:t>Train Data:</a:t>
          </a:r>
          <a:endParaRPr lang="en-IN" sz="1900" kern="1200" dirty="0"/>
        </a:p>
        <a:p>
          <a:pPr marL="0" lvl="0" indent="0" algn="l" defTabSz="844550">
            <a:lnSpc>
              <a:spcPct val="90000"/>
            </a:lnSpc>
            <a:spcBef>
              <a:spcPct val="0"/>
            </a:spcBef>
            <a:spcAft>
              <a:spcPct val="35000"/>
            </a:spcAft>
            <a:buNone/>
          </a:pPr>
          <a:r>
            <a:rPr lang="en-IN" sz="1900" kern="1200" dirty="0"/>
            <a:t>Accuracy:0.81</a:t>
          </a:r>
        </a:p>
        <a:p>
          <a:pPr marL="0" lvl="0" indent="0" algn="l" defTabSz="844550">
            <a:lnSpc>
              <a:spcPct val="90000"/>
            </a:lnSpc>
            <a:spcBef>
              <a:spcPct val="0"/>
            </a:spcBef>
            <a:spcAft>
              <a:spcPct val="35000"/>
            </a:spcAft>
            <a:buNone/>
          </a:pPr>
          <a:r>
            <a:rPr lang="en-IN" sz="1900" kern="1200" dirty="0"/>
            <a:t>sensitivity: 0.80</a:t>
          </a:r>
        </a:p>
        <a:p>
          <a:pPr marL="0" lvl="0" indent="0" algn="l" defTabSz="844550">
            <a:lnSpc>
              <a:spcPct val="90000"/>
            </a:lnSpc>
            <a:spcBef>
              <a:spcPct val="0"/>
            </a:spcBef>
            <a:spcAft>
              <a:spcPct val="35000"/>
            </a:spcAft>
            <a:buNone/>
          </a:pPr>
          <a:r>
            <a:rPr lang="en-IN" sz="1900" kern="1200" dirty="0"/>
            <a:t>specificity:0.81</a:t>
          </a:r>
          <a:endParaRPr lang="en-US" sz="1900" kern="1200" dirty="0"/>
        </a:p>
      </dsp:txBody>
      <dsp:txXfrm>
        <a:off x="0" y="1318102"/>
        <a:ext cx="3465711" cy="2081214"/>
      </dsp:txXfrm>
    </dsp:sp>
    <dsp:sp modelId="{F8F1920E-934F-4831-B3CB-840AC4FE6DF8}">
      <dsp:nvSpPr>
        <dsp:cNvPr id="0" name=""/>
        <dsp:cNvSpPr/>
      </dsp:nvSpPr>
      <dsp:spPr>
        <a:xfrm>
          <a:off x="1212552" y="346868"/>
          <a:ext cx="1040607" cy="104060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130" tIns="12700" rIns="811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64945" y="499261"/>
        <a:ext cx="735821" cy="735821"/>
      </dsp:txXfrm>
    </dsp:sp>
    <dsp:sp modelId="{3C340367-EA9E-46E4-8B38-F5534A7550DF}">
      <dsp:nvSpPr>
        <dsp:cNvPr id="0" name=""/>
        <dsp:cNvSpPr/>
      </dsp:nvSpPr>
      <dsp:spPr>
        <a:xfrm>
          <a:off x="0" y="3468618"/>
          <a:ext cx="3465711" cy="72"/>
        </a:xfrm>
        <a:prstGeom prst="rect">
          <a:avLst/>
        </a:prstGeom>
        <a:solidFill>
          <a:schemeClr val="accent2">
            <a:hueOff val="-298993"/>
            <a:satOff val="-84"/>
            <a:lumOff val="1412"/>
            <a:alphaOff val="0"/>
          </a:schemeClr>
        </a:solidFill>
        <a:ln w="12700" cap="flat" cmpd="sng" algn="ctr">
          <a:solidFill>
            <a:schemeClr val="accent2">
              <a:hueOff val="-298993"/>
              <a:satOff val="-8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99094-9638-45F3-8F61-BB1EA99CD08B}">
      <dsp:nvSpPr>
        <dsp:cNvPr id="0" name=""/>
        <dsp:cNvSpPr/>
      </dsp:nvSpPr>
      <dsp:spPr>
        <a:xfrm>
          <a:off x="3812282" y="0"/>
          <a:ext cx="3465711" cy="3468690"/>
        </a:xfrm>
        <a:prstGeom prst="rect">
          <a:avLst/>
        </a:prstGeom>
        <a:solidFill>
          <a:schemeClr val="accent2">
            <a:tint val="40000"/>
            <a:alpha val="90000"/>
            <a:hueOff val="-827082"/>
            <a:satOff val="4162"/>
            <a:lumOff val="708"/>
            <a:alphaOff val="0"/>
          </a:schemeClr>
        </a:solidFill>
        <a:ln w="12700" cap="flat" cmpd="sng" algn="ctr">
          <a:solidFill>
            <a:schemeClr val="accent2">
              <a:tint val="40000"/>
              <a:alpha val="90000"/>
              <a:hueOff val="-827082"/>
              <a:satOff val="4162"/>
              <a:lumOff val="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00" tIns="330200" rIns="270200" bIns="330200" numCol="1" spcCol="1270" anchor="t" anchorCtr="0">
          <a:noAutofit/>
        </a:bodyPr>
        <a:lstStyle/>
        <a:p>
          <a:pPr marL="0" lvl="0" indent="0" algn="l" defTabSz="844550">
            <a:lnSpc>
              <a:spcPct val="90000"/>
            </a:lnSpc>
            <a:spcBef>
              <a:spcPct val="0"/>
            </a:spcBef>
            <a:spcAft>
              <a:spcPct val="35000"/>
            </a:spcAft>
            <a:buNone/>
          </a:pPr>
          <a:r>
            <a:rPr lang="en-IN" sz="1900" b="1" kern="1200" dirty="0"/>
            <a:t>Test Data:</a:t>
          </a:r>
        </a:p>
        <a:p>
          <a:pPr marL="0" lvl="0" indent="0" algn="l" defTabSz="844550">
            <a:lnSpc>
              <a:spcPct val="90000"/>
            </a:lnSpc>
            <a:spcBef>
              <a:spcPct val="0"/>
            </a:spcBef>
            <a:spcAft>
              <a:spcPct val="35000"/>
            </a:spcAft>
            <a:buNone/>
          </a:pPr>
          <a:r>
            <a:rPr lang="en-IN" sz="1900" kern="1200" dirty="0"/>
            <a:t>Accuracy: 0.82</a:t>
          </a:r>
        </a:p>
        <a:p>
          <a:pPr marL="0" lvl="0" indent="0" algn="l" defTabSz="844550">
            <a:lnSpc>
              <a:spcPct val="90000"/>
            </a:lnSpc>
            <a:spcBef>
              <a:spcPct val="0"/>
            </a:spcBef>
            <a:spcAft>
              <a:spcPct val="35000"/>
            </a:spcAft>
            <a:buNone/>
          </a:pPr>
          <a:r>
            <a:rPr lang="en-IN" sz="1900" kern="1200" dirty="0"/>
            <a:t>sensitivity: 0.78</a:t>
          </a:r>
        </a:p>
        <a:p>
          <a:pPr marL="0" lvl="0" indent="0" algn="l" defTabSz="844550">
            <a:lnSpc>
              <a:spcPct val="90000"/>
            </a:lnSpc>
            <a:spcBef>
              <a:spcPct val="0"/>
            </a:spcBef>
            <a:spcAft>
              <a:spcPct val="35000"/>
            </a:spcAft>
            <a:buNone/>
          </a:pPr>
          <a:r>
            <a:rPr lang="en-IN" sz="1900" kern="1200" dirty="0"/>
            <a:t>specificity:0.84</a:t>
          </a:r>
          <a:endParaRPr lang="en-US" sz="1900" kern="1200" dirty="0"/>
        </a:p>
      </dsp:txBody>
      <dsp:txXfrm>
        <a:off x="3812282" y="1318102"/>
        <a:ext cx="3465711" cy="2081214"/>
      </dsp:txXfrm>
    </dsp:sp>
    <dsp:sp modelId="{EE806C04-D3BC-46E9-81CB-0A6F431829CD}">
      <dsp:nvSpPr>
        <dsp:cNvPr id="0" name=""/>
        <dsp:cNvSpPr/>
      </dsp:nvSpPr>
      <dsp:spPr>
        <a:xfrm>
          <a:off x="5024834" y="346868"/>
          <a:ext cx="1040607" cy="1040607"/>
        </a:xfrm>
        <a:prstGeom prst="ellipse">
          <a:avLst/>
        </a:prstGeom>
        <a:solidFill>
          <a:schemeClr val="accent2">
            <a:hueOff val="-597987"/>
            <a:satOff val="-167"/>
            <a:lumOff val="2823"/>
            <a:alphaOff val="0"/>
          </a:schemeClr>
        </a:solidFill>
        <a:ln w="12700" cap="flat" cmpd="sng" algn="ctr">
          <a:solidFill>
            <a:schemeClr val="accent2">
              <a:hueOff val="-597987"/>
              <a:satOff val="-167"/>
              <a:lumOff val="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130" tIns="12700" rIns="811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177227" y="499261"/>
        <a:ext cx="735821" cy="735821"/>
      </dsp:txXfrm>
    </dsp:sp>
    <dsp:sp modelId="{389ACE40-2FD0-4F03-BAE1-DD70FBCDD251}">
      <dsp:nvSpPr>
        <dsp:cNvPr id="0" name=""/>
        <dsp:cNvSpPr/>
      </dsp:nvSpPr>
      <dsp:spPr>
        <a:xfrm>
          <a:off x="3812282" y="3468618"/>
          <a:ext cx="3465711" cy="72"/>
        </a:xfrm>
        <a:prstGeom prst="rect">
          <a:avLst/>
        </a:prstGeom>
        <a:solidFill>
          <a:schemeClr val="accent2">
            <a:hueOff val="-896980"/>
            <a:satOff val="-251"/>
            <a:lumOff val="4235"/>
            <a:alphaOff val="0"/>
          </a:schemeClr>
        </a:solidFill>
        <a:ln w="12700" cap="flat" cmpd="sng" algn="ctr">
          <a:solidFill>
            <a:schemeClr val="accent2">
              <a:hueOff val="-896980"/>
              <a:satOff val="-251"/>
              <a:lumOff val="4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019F3-684A-46AF-B5BD-E9D16C7AFAC4}">
      <dsp:nvSpPr>
        <dsp:cNvPr id="0" name=""/>
        <dsp:cNvSpPr/>
      </dsp:nvSpPr>
      <dsp:spPr>
        <a:xfrm>
          <a:off x="7624564" y="0"/>
          <a:ext cx="3465711" cy="3468690"/>
        </a:xfrm>
        <a:prstGeom prst="rect">
          <a:avLst/>
        </a:prstGeom>
        <a:solidFill>
          <a:schemeClr val="accent2">
            <a:tint val="40000"/>
            <a:alpha val="90000"/>
            <a:hueOff val="-1654164"/>
            <a:satOff val="8325"/>
            <a:lumOff val="1417"/>
            <a:alphaOff val="0"/>
          </a:schemeClr>
        </a:solidFill>
        <a:ln w="12700" cap="flat" cmpd="sng" algn="ctr">
          <a:solidFill>
            <a:schemeClr val="accent2">
              <a:tint val="40000"/>
              <a:alpha val="90000"/>
              <a:hueOff val="-165416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00" tIns="330200" rIns="270200" bIns="330200" numCol="1" spcCol="1270" anchor="t" anchorCtr="0">
          <a:noAutofit/>
        </a:bodyPr>
        <a:lstStyle/>
        <a:p>
          <a:pPr marL="0" lvl="0" indent="0" algn="l" defTabSz="844550">
            <a:lnSpc>
              <a:spcPct val="90000"/>
            </a:lnSpc>
            <a:spcBef>
              <a:spcPct val="0"/>
            </a:spcBef>
            <a:spcAft>
              <a:spcPct val="35000"/>
            </a:spcAft>
            <a:buNone/>
          </a:pPr>
          <a:r>
            <a:rPr lang="en-IN" sz="1900" b="1" kern="1200" dirty="0"/>
            <a:t>Precision and Recall</a:t>
          </a:r>
        </a:p>
        <a:p>
          <a:pPr marL="0" lvl="0" indent="0" algn="l" defTabSz="844550">
            <a:lnSpc>
              <a:spcPct val="90000"/>
            </a:lnSpc>
            <a:spcBef>
              <a:spcPct val="0"/>
            </a:spcBef>
            <a:spcAft>
              <a:spcPct val="35000"/>
            </a:spcAft>
            <a:buNone/>
          </a:pPr>
          <a:r>
            <a:rPr lang="en-IN" sz="1900" kern="1200" dirty="0"/>
            <a:t>Precision: 0.787</a:t>
          </a:r>
        </a:p>
        <a:p>
          <a:pPr marL="0" lvl="0" indent="0" algn="l" defTabSz="844550">
            <a:lnSpc>
              <a:spcPct val="90000"/>
            </a:lnSpc>
            <a:spcBef>
              <a:spcPct val="0"/>
            </a:spcBef>
            <a:spcAft>
              <a:spcPct val="35000"/>
            </a:spcAft>
            <a:buNone/>
          </a:pPr>
          <a:r>
            <a:rPr lang="en-IN" sz="1900" kern="1200" dirty="0"/>
            <a:t>Recall: 0.688</a:t>
          </a:r>
          <a:endParaRPr lang="en-US" sz="1900" kern="1200" dirty="0"/>
        </a:p>
      </dsp:txBody>
      <dsp:txXfrm>
        <a:off x="7624564" y="1318102"/>
        <a:ext cx="3465711" cy="2081214"/>
      </dsp:txXfrm>
    </dsp:sp>
    <dsp:sp modelId="{E1662FCC-9BCA-450A-B719-18D8DB5EAFBD}">
      <dsp:nvSpPr>
        <dsp:cNvPr id="0" name=""/>
        <dsp:cNvSpPr/>
      </dsp:nvSpPr>
      <dsp:spPr>
        <a:xfrm>
          <a:off x="8837116" y="346868"/>
          <a:ext cx="1040607" cy="1040607"/>
        </a:xfrm>
        <a:prstGeom prst="ellipse">
          <a:avLst/>
        </a:prstGeom>
        <a:solidFill>
          <a:schemeClr val="accent2">
            <a:hueOff val="-1195973"/>
            <a:satOff val="-334"/>
            <a:lumOff val="5646"/>
            <a:alphaOff val="0"/>
          </a:schemeClr>
        </a:solidFill>
        <a:ln w="12700" cap="flat" cmpd="sng" algn="ctr">
          <a:solidFill>
            <a:schemeClr val="accent2">
              <a:hueOff val="-1195973"/>
              <a:satOff val="-334"/>
              <a:lumOff val="56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130" tIns="12700" rIns="811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989509" y="499261"/>
        <a:ext cx="735821" cy="735821"/>
      </dsp:txXfrm>
    </dsp:sp>
    <dsp:sp modelId="{02D6F44F-5A6E-47B9-83D6-B1FB185BE557}">
      <dsp:nvSpPr>
        <dsp:cNvPr id="0" name=""/>
        <dsp:cNvSpPr/>
      </dsp:nvSpPr>
      <dsp:spPr>
        <a:xfrm>
          <a:off x="7624564" y="3468618"/>
          <a:ext cx="3465711" cy="72"/>
        </a:xfrm>
        <a:prstGeom prst="rect">
          <a:avLst/>
        </a:prstGeom>
        <a:solidFill>
          <a:schemeClr val="accent2">
            <a:hueOff val="-1494966"/>
            <a:satOff val="-418"/>
            <a:lumOff val="7058"/>
            <a:alphaOff val="0"/>
          </a:schemeClr>
        </a:solidFill>
        <a:ln w="12700" cap="flat" cmpd="sng" algn="ctr">
          <a:solidFill>
            <a:schemeClr val="accent2">
              <a:hueOff val="-149496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August 15,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90481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August 15,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208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August 15,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9355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August 15,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6563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August 15,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949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August 15,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7256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August 15,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1871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August 15,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05305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August 15,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8862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August 15,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0395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August 15,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703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August 15,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2693256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6373812" cy="984885"/>
          </a:xfrm>
        </p:spPr>
        <p:txBody>
          <a:bodyPr wrap="square" anchor="ctr">
            <a:normAutofit/>
          </a:bodyPr>
          <a:lstStyle/>
          <a:p>
            <a:pPr>
              <a:lnSpc>
                <a:spcPct val="90000"/>
              </a:lnSpc>
            </a:pPr>
            <a:r>
              <a:rPr lang="en-US" sz="3400" dirty="0"/>
              <a:t>Lead Score Case Study Using Logistic Regression</a:t>
            </a:r>
          </a:p>
        </p:txBody>
      </p:sp>
      <p:pic>
        <p:nvPicPr>
          <p:cNvPr id="3" name="Picture 2">
            <a:extLst>
              <a:ext uri="{FF2B5EF4-FFF2-40B4-BE49-F238E27FC236}">
                <a16:creationId xmlns:a16="http://schemas.microsoft.com/office/drawing/2014/main" id="{E834ADBE-3073-473C-914B-26E50DC77122}"/>
              </a:ext>
            </a:extLst>
          </p:cNvPr>
          <p:cNvPicPr>
            <a:picLocks noChangeAspect="1"/>
          </p:cNvPicPr>
          <p:nvPr/>
        </p:nvPicPr>
        <p:blipFill rotWithShape="1">
          <a:blip r:embed="rId2"/>
          <a:srcRect t="34695" r="-2" b="9375"/>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45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50800"/>
            <a:ext cx="7308850" cy="986400"/>
          </a:xfrm>
        </p:spPr>
        <p:txBody>
          <a:bodyPr wrap="square" anchor="ctr">
            <a:normAutofit/>
          </a:bodyPr>
          <a:lstStyle/>
          <a:p>
            <a:r>
              <a:rPr lang="en-US" dirty="0"/>
              <a:t>Do Not Email</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154A6E-D545-FD48-69C6-6A41CC80C540}"/>
              </a:ext>
            </a:extLst>
          </p:cNvPr>
          <p:cNvSpPr txBox="1"/>
          <p:nvPr/>
        </p:nvSpPr>
        <p:spPr>
          <a:xfrm>
            <a:off x="6891688" y="2387065"/>
            <a:ext cx="4860758"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Though '</a:t>
            </a:r>
            <a:r>
              <a:rPr lang="en-US" dirty="0" err="1"/>
              <a:t>Do_Not_Email</a:t>
            </a:r>
            <a:r>
              <a:rPr lang="en-US" dirty="0"/>
              <a:t>' has been selected by the customers, there seems a high conversion rate of 40% compared to the customers who has a conversion rate of 15% said 'Yes'</a:t>
            </a:r>
          </a:p>
          <a:p>
            <a:endParaRPr lang="en-US" dirty="0"/>
          </a:p>
        </p:txBody>
      </p:sp>
      <p:pic>
        <p:nvPicPr>
          <p:cNvPr id="7" name="Content Placeholder 6">
            <a:extLst>
              <a:ext uri="{FF2B5EF4-FFF2-40B4-BE49-F238E27FC236}">
                <a16:creationId xmlns:a16="http://schemas.microsoft.com/office/drawing/2014/main" id="{A9233D95-B277-A4BB-345D-00575633A75D}"/>
              </a:ext>
            </a:extLst>
          </p:cNvPr>
          <p:cNvPicPr>
            <a:picLocks noGrp="1" noChangeAspect="1"/>
          </p:cNvPicPr>
          <p:nvPr>
            <p:ph idx="1"/>
          </p:nvPr>
        </p:nvPicPr>
        <p:blipFill>
          <a:blip r:embed="rId2"/>
          <a:stretch>
            <a:fillRect/>
          </a:stretch>
        </p:blipFill>
        <p:spPr>
          <a:xfrm>
            <a:off x="685136" y="2527602"/>
            <a:ext cx="5820912" cy="3709569"/>
          </a:xfrm>
          <a:prstGeom prst="rect">
            <a:avLst/>
          </a:prstGeom>
        </p:spPr>
      </p:pic>
    </p:spTree>
    <p:extLst>
      <p:ext uri="{BB962C8B-B14F-4D97-AF65-F5344CB8AC3E}">
        <p14:creationId xmlns:p14="http://schemas.microsoft.com/office/powerpoint/2010/main" val="12188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50800"/>
            <a:ext cx="7308850" cy="986400"/>
          </a:xfrm>
        </p:spPr>
        <p:txBody>
          <a:bodyPr wrap="square" anchor="ctr">
            <a:normAutofit/>
          </a:bodyPr>
          <a:lstStyle/>
          <a:p>
            <a:r>
              <a:rPr lang="en-US" dirty="0"/>
              <a:t>Last Activity</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154A6E-D545-FD48-69C6-6A41CC80C540}"/>
              </a:ext>
            </a:extLst>
          </p:cNvPr>
          <p:cNvSpPr txBox="1"/>
          <p:nvPr/>
        </p:nvSpPr>
        <p:spPr>
          <a:xfrm>
            <a:off x="6891688" y="2387065"/>
            <a:ext cx="4860758" cy="1477328"/>
          </a:xfrm>
          <a:prstGeom prst="rect">
            <a:avLst/>
          </a:prstGeom>
          <a:noFill/>
        </p:spPr>
        <p:txBody>
          <a:bodyPr wrap="square" rtlCol="0">
            <a:spAutoFit/>
          </a:bodyPr>
          <a:lstStyle/>
          <a:p>
            <a:pPr marL="285750" indent="-285750">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SMS has the highest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convertion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rate of 80% followed by Email opened of 43.5 Page visited on website has 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convertion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rate of 23.5%.</a:t>
            </a:r>
          </a:p>
          <a:p>
            <a:endParaRPr lang="en-US" dirty="0"/>
          </a:p>
          <a:p>
            <a:endParaRPr lang="en-US" dirty="0"/>
          </a:p>
        </p:txBody>
      </p:sp>
      <p:pic>
        <p:nvPicPr>
          <p:cNvPr id="5" name="Content Placeholder 4">
            <a:extLst>
              <a:ext uri="{FF2B5EF4-FFF2-40B4-BE49-F238E27FC236}">
                <a16:creationId xmlns:a16="http://schemas.microsoft.com/office/drawing/2014/main" id="{7B1A0147-1F25-A790-6E94-A90E80CA8E86}"/>
              </a:ext>
            </a:extLst>
          </p:cNvPr>
          <p:cNvPicPr>
            <a:picLocks noGrp="1" noChangeAspect="1"/>
          </p:cNvPicPr>
          <p:nvPr>
            <p:ph idx="1"/>
          </p:nvPr>
        </p:nvPicPr>
        <p:blipFill>
          <a:blip r:embed="rId2"/>
          <a:stretch>
            <a:fillRect/>
          </a:stretch>
        </p:blipFill>
        <p:spPr>
          <a:xfrm>
            <a:off x="550863" y="2457793"/>
            <a:ext cx="5639289" cy="3328704"/>
          </a:xfrm>
          <a:prstGeom prst="rect">
            <a:avLst/>
          </a:prstGeom>
        </p:spPr>
      </p:pic>
    </p:spTree>
    <p:extLst>
      <p:ext uri="{BB962C8B-B14F-4D97-AF65-F5344CB8AC3E}">
        <p14:creationId xmlns:p14="http://schemas.microsoft.com/office/powerpoint/2010/main" val="111987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50800"/>
            <a:ext cx="7308850" cy="986400"/>
          </a:xfrm>
        </p:spPr>
        <p:txBody>
          <a:bodyPr wrap="square" anchor="ctr">
            <a:normAutofit/>
          </a:bodyPr>
          <a:lstStyle/>
          <a:p>
            <a:r>
              <a:rPr lang="en-US" dirty="0"/>
              <a:t>Occupation</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154A6E-D545-FD48-69C6-6A41CC80C540}"/>
              </a:ext>
            </a:extLst>
          </p:cNvPr>
          <p:cNvSpPr txBox="1"/>
          <p:nvPr/>
        </p:nvSpPr>
        <p:spPr>
          <a:xfrm>
            <a:off x="6891688" y="2387065"/>
            <a:ext cx="4860758" cy="1200329"/>
          </a:xfrm>
          <a:prstGeom prst="rect">
            <a:avLst/>
          </a:prstGeom>
          <a:noFill/>
        </p:spPr>
        <p:txBody>
          <a:bodyPr wrap="square" rtlCol="0">
            <a:spAutoFit/>
          </a:bodyPr>
          <a:lstStyle/>
          <a:p>
            <a:pPr marL="285750" indent="-285750">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Unemployed people shows highest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convertion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rate of 42.6% followed by working professionals with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convertion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rate of 91%.</a:t>
            </a:r>
            <a:endParaRPr lang="en-US" dirty="0"/>
          </a:p>
          <a:p>
            <a:endParaRPr lang="en-US" dirty="0"/>
          </a:p>
        </p:txBody>
      </p:sp>
      <p:pic>
        <p:nvPicPr>
          <p:cNvPr id="6" name="Content Placeholder 5">
            <a:extLst>
              <a:ext uri="{FF2B5EF4-FFF2-40B4-BE49-F238E27FC236}">
                <a16:creationId xmlns:a16="http://schemas.microsoft.com/office/drawing/2014/main" id="{C4A2C597-5921-1C00-0D42-5A1B25AB08DB}"/>
              </a:ext>
            </a:extLst>
          </p:cNvPr>
          <p:cNvPicPr>
            <a:picLocks noGrp="1" noChangeAspect="1"/>
          </p:cNvPicPr>
          <p:nvPr>
            <p:ph idx="1"/>
          </p:nvPr>
        </p:nvPicPr>
        <p:blipFill>
          <a:blip r:embed="rId2"/>
          <a:stretch>
            <a:fillRect/>
          </a:stretch>
        </p:blipFill>
        <p:spPr>
          <a:xfrm>
            <a:off x="550863" y="2327338"/>
            <a:ext cx="5901271" cy="3979862"/>
          </a:xfrm>
          <a:prstGeom prst="rect">
            <a:avLst/>
          </a:prstGeom>
        </p:spPr>
      </p:pic>
    </p:spTree>
    <p:extLst>
      <p:ext uri="{BB962C8B-B14F-4D97-AF65-F5344CB8AC3E}">
        <p14:creationId xmlns:p14="http://schemas.microsoft.com/office/powerpoint/2010/main" val="121107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2" y="550800"/>
            <a:ext cx="9112901" cy="986400"/>
          </a:xfrm>
        </p:spPr>
        <p:txBody>
          <a:bodyPr wrap="square" anchor="ctr">
            <a:normAutofit/>
          </a:bodyPr>
          <a:lstStyle/>
          <a:p>
            <a:r>
              <a:rPr lang="en-US" dirty="0"/>
              <a:t>Free Copy Mastering Interview</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154A6E-D545-FD48-69C6-6A41CC80C540}"/>
              </a:ext>
            </a:extLst>
          </p:cNvPr>
          <p:cNvSpPr txBox="1"/>
          <p:nvPr/>
        </p:nvSpPr>
        <p:spPr>
          <a:xfrm>
            <a:off x="6891688" y="2387065"/>
            <a:ext cx="4860758" cy="1477328"/>
          </a:xfrm>
          <a:prstGeom prst="rect">
            <a:avLst/>
          </a:prstGeom>
          <a:noFill/>
        </p:spPr>
        <p:txBody>
          <a:bodyPr wrap="square" rtlCol="0">
            <a:spAutoFit/>
          </a:bodyPr>
          <a:lstStyle/>
          <a:p>
            <a:pPr marL="285750" indent="-285750">
              <a:buFont typeface="Wingdings" panose="05000000000000000000" pitchFamily="2" charset="2"/>
              <a:buChar char="§"/>
            </a:pPr>
            <a:r>
              <a:rPr lang="en-IN" kern="100" dirty="0">
                <a:latin typeface="Calibri" panose="020F0502020204030204" pitchFamily="34" charset="0"/>
                <a:ea typeface="Calibri" panose="020F0502020204030204" pitchFamily="34" charset="0"/>
                <a:cs typeface="Times New Roman" panose="02020603050405020304" pitchFamily="18" charset="0"/>
              </a:rPr>
              <a:t>Irrespective of downloading the Free Copy for Mastering Interview, the </a:t>
            </a:r>
            <a:r>
              <a:rPr lang="en-IN" kern="100" dirty="0" err="1">
                <a:latin typeface="Calibri" panose="020F0502020204030204" pitchFamily="34" charset="0"/>
                <a:ea typeface="Calibri" panose="020F0502020204030204" pitchFamily="34" charset="0"/>
                <a:cs typeface="Times New Roman" panose="02020603050405020304" pitchFamily="18" charset="0"/>
              </a:rPr>
              <a:t>convertion</a:t>
            </a:r>
            <a:r>
              <a:rPr lang="en-IN" kern="100" dirty="0">
                <a:latin typeface="Calibri" panose="020F0502020204030204" pitchFamily="34" charset="0"/>
                <a:ea typeface="Calibri" panose="020F0502020204030204" pitchFamily="34" charset="0"/>
                <a:cs typeface="Times New Roman" panose="02020603050405020304" pitchFamily="18" charset="0"/>
              </a:rPr>
              <a:t> rate is almost equal with 38.5% and 35% respectively.</a:t>
            </a:r>
          </a:p>
          <a:p>
            <a:endParaRPr lang="en-US" dirty="0"/>
          </a:p>
          <a:p>
            <a:endParaRPr lang="en-US" dirty="0"/>
          </a:p>
        </p:txBody>
      </p:sp>
      <p:pic>
        <p:nvPicPr>
          <p:cNvPr id="5" name="Content Placeholder 4">
            <a:extLst>
              <a:ext uri="{FF2B5EF4-FFF2-40B4-BE49-F238E27FC236}">
                <a16:creationId xmlns:a16="http://schemas.microsoft.com/office/drawing/2014/main" id="{BB225411-B75C-3CA4-7321-5EAA20E5E241}"/>
              </a:ext>
            </a:extLst>
          </p:cNvPr>
          <p:cNvPicPr>
            <a:picLocks noGrp="1" noChangeAspect="1"/>
          </p:cNvPicPr>
          <p:nvPr>
            <p:ph idx="1"/>
          </p:nvPr>
        </p:nvPicPr>
        <p:blipFill>
          <a:blip r:embed="rId2"/>
          <a:stretch>
            <a:fillRect/>
          </a:stretch>
        </p:blipFill>
        <p:spPr>
          <a:xfrm>
            <a:off x="439554" y="2236869"/>
            <a:ext cx="5210475" cy="4363179"/>
          </a:xfrm>
          <a:prstGeom prst="rect">
            <a:avLst/>
          </a:prstGeom>
        </p:spPr>
      </p:pic>
    </p:spTree>
    <p:extLst>
      <p:ext uri="{BB962C8B-B14F-4D97-AF65-F5344CB8AC3E}">
        <p14:creationId xmlns:p14="http://schemas.microsoft.com/office/powerpoint/2010/main" val="1425027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2" y="550800"/>
            <a:ext cx="9112901" cy="986400"/>
          </a:xfrm>
        </p:spPr>
        <p:txBody>
          <a:bodyPr wrap="square" anchor="ctr">
            <a:normAutofit/>
          </a:bodyPr>
          <a:lstStyle/>
          <a:p>
            <a:r>
              <a:rPr lang="en-US" dirty="0"/>
              <a:t>Last Notable Activity</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154A6E-D545-FD48-69C6-6A41CC80C540}"/>
              </a:ext>
            </a:extLst>
          </p:cNvPr>
          <p:cNvSpPr txBox="1"/>
          <p:nvPr/>
        </p:nvSpPr>
        <p:spPr>
          <a:xfrm>
            <a:off x="7331242" y="2396690"/>
            <a:ext cx="4860758" cy="1200329"/>
          </a:xfrm>
          <a:prstGeom prst="rect">
            <a:avLst/>
          </a:prstGeom>
          <a:noFill/>
        </p:spPr>
        <p:txBody>
          <a:bodyPr wrap="square" rtlCol="0">
            <a:spAutoFit/>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The effective lead </a:t>
            </a:r>
            <a:r>
              <a:rPr lang="en-US" kern="100" dirty="0" err="1">
                <a:latin typeface="Calibri" panose="020F0502020204030204" pitchFamily="34" charset="0"/>
                <a:ea typeface="Calibri" panose="020F0502020204030204" pitchFamily="34" charset="0"/>
                <a:cs typeface="Times New Roman" panose="02020603050405020304" pitchFamily="18" charset="0"/>
              </a:rPr>
              <a:t>convertion</a:t>
            </a:r>
            <a:r>
              <a:rPr lang="en-US" kern="100" dirty="0">
                <a:latin typeface="Calibri" panose="020F0502020204030204" pitchFamily="34" charset="0"/>
                <a:ea typeface="Calibri" panose="020F0502020204030204" pitchFamily="34" charset="0"/>
                <a:cs typeface="Times New Roman" panose="02020603050405020304" pitchFamily="18" charset="0"/>
              </a:rPr>
              <a:t> is through SMS (69%) ,</a:t>
            </a:r>
            <a:r>
              <a:rPr lang="en-US" kern="100" dirty="0" err="1">
                <a:latin typeface="Calibri" panose="020F0502020204030204" pitchFamily="34" charset="0"/>
                <a:ea typeface="Calibri" panose="020F0502020204030204" pitchFamily="34" charset="0"/>
                <a:cs typeface="Times New Roman" panose="02020603050405020304" pitchFamily="18" charset="0"/>
              </a:rPr>
              <a:t>Email_opened</a:t>
            </a:r>
            <a:r>
              <a:rPr lang="en-US" kern="100" dirty="0">
                <a:latin typeface="Calibri" panose="020F0502020204030204" pitchFamily="34" charset="0"/>
                <a:ea typeface="Calibri" panose="020F0502020204030204" pitchFamily="34" charset="0"/>
                <a:cs typeface="Times New Roman" panose="02020603050405020304" pitchFamily="18" charset="0"/>
              </a:rPr>
              <a:t> (36%) and Email modified (57%)</a:t>
            </a:r>
            <a:endParaRPr lang="en-US" dirty="0"/>
          </a:p>
          <a:p>
            <a:endParaRPr lang="en-US" dirty="0"/>
          </a:p>
        </p:txBody>
      </p:sp>
      <p:pic>
        <p:nvPicPr>
          <p:cNvPr id="6" name="Content Placeholder 5">
            <a:extLst>
              <a:ext uri="{FF2B5EF4-FFF2-40B4-BE49-F238E27FC236}">
                <a16:creationId xmlns:a16="http://schemas.microsoft.com/office/drawing/2014/main" id="{F7349E52-4EEC-BA28-AA1B-5382F7FC67BE}"/>
              </a:ext>
            </a:extLst>
          </p:cNvPr>
          <p:cNvPicPr>
            <a:picLocks noGrp="1" noChangeAspect="1"/>
          </p:cNvPicPr>
          <p:nvPr>
            <p:ph idx="1"/>
          </p:nvPr>
        </p:nvPicPr>
        <p:blipFill>
          <a:blip r:embed="rId2"/>
          <a:stretch>
            <a:fillRect/>
          </a:stretch>
        </p:blipFill>
        <p:spPr>
          <a:xfrm>
            <a:off x="439554" y="2387065"/>
            <a:ext cx="6635014" cy="3657600"/>
          </a:xfrm>
          <a:prstGeom prst="rect">
            <a:avLst/>
          </a:prstGeom>
        </p:spPr>
      </p:pic>
    </p:spTree>
    <p:extLst>
      <p:ext uri="{BB962C8B-B14F-4D97-AF65-F5344CB8AC3E}">
        <p14:creationId xmlns:p14="http://schemas.microsoft.com/office/powerpoint/2010/main" val="153424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riangle pillars 3D art">
            <a:extLst>
              <a:ext uri="{FF2B5EF4-FFF2-40B4-BE49-F238E27FC236}">
                <a16:creationId xmlns:a16="http://schemas.microsoft.com/office/drawing/2014/main" id="{C29BEFF5-2408-76A7-53DB-5C426204EB1F}"/>
              </a:ext>
            </a:extLst>
          </p:cNvPr>
          <p:cNvPicPr>
            <a:picLocks noChangeAspect="1"/>
          </p:cNvPicPr>
          <p:nvPr/>
        </p:nvPicPr>
        <p:blipFill rotWithShape="1">
          <a:blip r:embed="rId2"/>
          <a:srcRect t="13449" r="-2" b="-2"/>
          <a:stretch/>
        </p:blipFill>
        <p:spPr>
          <a:xfrm>
            <a:off x="20" y="1"/>
            <a:ext cx="5101369"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4" name="Rectangle 2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3565524" cy="2887174"/>
          </a:xfrm>
        </p:spPr>
        <p:txBody>
          <a:bodyPr vert="horz" wrap="square" lIns="0" tIns="0" rIns="0" bIns="0" rtlCol="0" anchor="b" anchorCtr="0">
            <a:normAutofit/>
          </a:bodyPr>
          <a:lstStyle/>
          <a:p>
            <a:r>
              <a:rPr lang="en-US" sz="4000" kern="1200" dirty="0">
                <a:solidFill>
                  <a:schemeClr val="tx1"/>
                </a:solidFill>
                <a:latin typeface="+mj-lt"/>
                <a:ea typeface="+mj-ea"/>
                <a:cs typeface="+mj-cs"/>
              </a:rPr>
              <a:t>Model Building Steps</a:t>
            </a:r>
          </a:p>
        </p:txBody>
      </p:sp>
      <p:sp>
        <p:nvSpPr>
          <p:cNvPr id="26" name="Rectangle 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50863" y="3569007"/>
            <a:ext cx="3565525" cy="2523817"/>
          </a:xfrm>
        </p:spPr>
        <p:txBody>
          <a:bodyPr vert="horz" wrap="square" lIns="0" tIns="0" rIns="0" bIns="0" rtlCol="0">
            <a:normAutofit/>
          </a:bodyPr>
          <a:lstStyle/>
          <a:p>
            <a:pPr marL="0" lvl="0" indent="0">
              <a:lnSpc>
                <a:spcPct val="100000"/>
              </a:lnSpc>
              <a:buNone/>
            </a:pPr>
            <a:endParaRPr lang="en-US" sz="2000" kern="1200" dirty="0">
              <a:latin typeface="+mn-lt"/>
              <a:ea typeface="+mn-ea"/>
              <a:cs typeface="+mn-cs"/>
            </a:endParaRPr>
          </a:p>
        </p:txBody>
      </p:sp>
      <p:sp>
        <p:nvSpPr>
          <p:cNvPr id="7" name="TextBox 6">
            <a:extLst>
              <a:ext uri="{FF2B5EF4-FFF2-40B4-BE49-F238E27FC236}">
                <a16:creationId xmlns:a16="http://schemas.microsoft.com/office/drawing/2014/main" id="{1EDDA1AA-32AF-D37C-3F5A-C909720DE8C4}"/>
              </a:ext>
            </a:extLst>
          </p:cNvPr>
          <p:cNvSpPr txBox="1"/>
          <p:nvPr/>
        </p:nvSpPr>
        <p:spPr>
          <a:xfrm>
            <a:off x="5843018" y="1743465"/>
            <a:ext cx="5390147" cy="3693319"/>
          </a:xfrm>
          <a:prstGeom prst="rect">
            <a:avLst/>
          </a:prstGeom>
          <a:noFill/>
        </p:spPr>
        <p:txBody>
          <a:bodyPr wrap="square" rtlCol="0">
            <a:spAutoFit/>
          </a:bodyPr>
          <a:lstStyle/>
          <a:p>
            <a:pPr marL="285750" indent="-285750">
              <a:buFont typeface="Wingdings" panose="05000000000000000000" pitchFamily="2" charset="2"/>
              <a:buChar char="§"/>
            </a:pPr>
            <a:r>
              <a:rPr lang="en-IN" dirty="0"/>
              <a:t>Splitting the data frame into test and train data</a:t>
            </a:r>
          </a:p>
          <a:p>
            <a:pPr marL="285750" indent="-285750">
              <a:buFont typeface="Wingdings" panose="05000000000000000000" pitchFamily="2" charset="2"/>
              <a:buChar char="§"/>
            </a:pPr>
            <a:r>
              <a:rPr lang="en-IN" dirty="0"/>
              <a:t>Scale variables in the train set</a:t>
            </a:r>
          </a:p>
          <a:p>
            <a:pPr marL="285750" indent="-285750">
              <a:buFont typeface="Wingdings" panose="05000000000000000000" pitchFamily="2" charset="2"/>
              <a:buChar char="§"/>
            </a:pPr>
            <a:r>
              <a:rPr lang="en-IN" dirty="0"/>
              <a:t>Build the initial model</a:t>
            </a:r>
          </a:p>
          <a:p>
            <a:pPr marL="285750" indent="-285750">
              <a:buFont typeface="Wingdings" panose="05000000000000000000" pitchFamily="2" charset="2"/>
              <a:buChar char="§"/>
            </a:pPr>
            <a:r>
              <a:rPr lang="en-IN" dirty="0"/>
              <a:t>Use RFE to eliminate the less relevant variables</a:t>
            </a:r>
          </a:p>
          <a:p>
            <a:pPr marL="285750" indent="-285750">
              <a:buFont typeface="Wingdings" panose="05000000000000000000" pitchFamily="2" charset="2"/>
              <a:buChar char="§"/>
            </a:pPr>
            <a:r>
              <a:rPr lang="en-IN" dirty="0"/>
              <a:t>Build the second model</a:t>
            </a:r>
          </a:p>
          <a:p>
            <a:pPr marL="285750" indent="-285750">
              <a:buFont typeface="Wingdings" panose="05000000000000000000" pitchFamily="2" charset="2"/>
              <a:buChar char="§"/>
            </a:pPr>
            <a:r>
              <a:rPr lang="en-IN" dirty="0"/>
              <a:t>Eliminate the variables having high p-value</a:t>
            </a:r>
          </a:p>
          <a:p>
            <a:pPr marL="285750" indent="-285750">
              <a:buFont typeface="Wingdings" panose="05000000000000000000" pitchFamily="2" charset="2"/>
              <a:buChar char="§"/>
            </a:pPr>
            <a:r>
              <a:rPr lang="en-IN" dirty="0"/>
              <a:t>Check VIF score &lt; 5</a:t>
            </a:r>
          </a:p>
          <a:p>
            <a:pPr marL="285750" indent="-285750">
              <a:buFont typeface="Wingdings" panose="05000000000000000000" pitchFamily="2" charset="2"/>
              <a:buChar char="§"/>
            </a:pPr>
            <a:r>
              <a:rPr lang="en-IN" dirty="0"/>
              <a:t>Predict using train set</a:t>
            </a:r>
          </a:p>
          <a:p>
            <a:pPr marL="285750" indent="-285750">
              <a:buFont typeface="Wingdings" panose="05000000000000000000" pitchFamily="2" charset="2"/>
              <a:buChar char="§"/>
            </a:pPr>
            <a:r>
              <a:rPr lang="en-IN" dirty="0"/>
              <a:t>Repeat model building until VIF score &lt; 5 and </a:t>
            </a:r>
            <a:r>
              <a:rPr lang="en-IN" dirty="0" err="1"/>
              <a:t>p_value</a:t>
            </a:r>
            <a:r>
              <a:rPr lang="en-IN" dirty="0"/>
              <a:t> is 0.</a:t>
            </a:r>
          </a:p>
          <a:p>
            <a:pPr marL="285750" indent="-285750">
              <a:buFont typeface="Wingdings" panose="05000000000000000000" pitchFamily="2" charset="2"/>
              <a:buChar char="§"/>
            </a:pPr>
            <a:r>
              <a:rPr lang="en-IN" dirty="0"/>
              <a:t>Evaluate accuracy and other metrics</a:t>
            </a:r>
          </a:p>
          <a:p>
            <a:pPr marL="285750" indent="-285750">
              <a:buFont typeface="Wingdings" panose="05000000000000000000" pitchFamily="2" charset="2"/>
              <a:buChar char="§"/>
            </a:pPr>
            <a:r>
              <a:rPr lang="en-IN" dirty="0"/>
              <a:t>Predict using test set</a:t>
            </a:r>
          </a:p>
          <a:p>
            <a:pPr marL="285750" indent="-285750">
              <a:buFont typeface="Wingdings" panose="05000000000000000000" pitchFamily="2" charset="2"/>
              <a:buChar char="§"/>
            </a:pPr>
            <a:r>
              <a:rPr lang="en-IN" dirty="0"/>
              <a:t>Accuracy and other metrics</a:t>
            </a:r>
          </a:p>
        </p:txBody>
      </p:sp>
    </p:spTree>
    <p:extLst>
      <p:ext uri="{BB962C8B-B14F-4D97-AF65-F5344CB8AC3E}">
        <p14:creationId xmlns:p14="http://schemas.microsoft.com/office/powerpoint/2010/main" val="257361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49276"/>
            <a:ext cx="8593137" cy="933016"/>
          </a:xfrm>
        </p:spPr>
        <p:txBody>
          <a:bodyPr wrap="square" anchor="b">
            <a:normAutofit/>
          </a:bodyPr>
          <a:lstStyle/>
          <a:p>
            <a:pPr>
              <a:lnSpc>
                <a:spcPct val="90000"/>
              </a:lnSpc>
            </a:pPr>
            <a:r>
              <a:rPr lang="en-US" dirty="0"/>
              <a:t>ROC Curve</a:t>
            </a:r>
          </a:p>
        </p:txBody>
      </p:sp>
      <p:sp>
        <p:nvSpPr>
          <p:cNvPr id="3" name="Content Placeholder"/>
          <p:cNvSpPr>
            <a:spLocks noGrp="1"/>
          </p:cNvSpPr>
          <p:nvPr>
            <p:ph idx="1"/>
          </p:nvPr>
        </p:nvSpPr>
        <p:spPr>
          <a:xfrm>
            <a:off x="550863" y="2010544"/>
            <a:ext cx="3565525" cy="3414425"/>
          </a:xfrm>
        </p:spPr>
        <p:txBody>
          <a:bodyPr anchor="t">
            <a:normAutofit lnSpcReduction="10000"/>
          </a:bodyPr>
          <a:lstStyle/>
          <a:p>
            <a:pPr lvl="0">
              <a:buFont typeface="Wingdings" panose="05000000000000000000" pitchFamily="2" charset="2"/>
              <a:buChar char="§"/>
            </a:pPr>
            <a:r>
              <a:rPr lang="en-US" sz="1600" dirty="0"/>
              <a:t>It shows the tradeoff between sensitivity and specificity (any increase in sensitivity will be accompanied by a decrease in specificity). </a:t>
            </a:r>
          </a:p>
          <a:p>
            <a:pPr lvl="0">
              <a:buFont typeface="Wingdings" panose="05000000000000000000" pitchFamily="2" charset="2"/>
              <a:buChar char="§"/>
            </a:pPr>
            <a:r>
              <a:rPr lang="en-US" sz="1600" dirty="0"/>
              <a:t>The closer the curve follows the left-hand border and then the top border of the ROC space, the more accurate the test. The closer the curve comes to the 45-degree diagonal of the ROC space, the less accurate the test.</a:t>
            </a:r>
          </a:p>
        </p:txBody>
      </p:sp>
      <p:sp>
        <p:nvSpPr>
          <p:cNvPr id="12" name="Rectangle 11">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55C765-B549-B5F1-1523-A234CD57C3EB}"/>
              </a:ext>
            </a:extLst>
          </p:cNvPr>
          <p:cNvPicPr>
            <a:picLocks noChangeAspect="1"/>
          </p:cNvPicPr>
          <p:nvPr/>
        </p:nvPicPr>
        <p:blipFill>
          <a:blip r:embed="rId2"/>
          <a:stretch>
            <a:fillRect/>
          </a:stretch>
        </p:blipFill>
        <p:spPr>
          <a:xfrm>
            <a:off x="5777877" y="1776013"/>
            <a:ext cx="3889585" cy="3883489"/>
          </a:xfrm>
          <a:prstGeom prst="rect">
            <a:avLst/>
          </a:prstGeom>
        </p:spPr>
      </p:pic>
    </p:spTree>
    <p:extLst>
      <p:ext uri="{BB962C8B-B14F-4D97-AF65-F5344CB8AC3E}">
        <p14:creationId xmlns:p14="http://schemas.microsoft.com/office/powerpoint/2010/main" val="376798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49276"/>
            <a:ext cx="8593137" cy="933016"/>
          </a:xfrm>
        </p:spPr>
        <p:txBody>
          <a:bodyPr wrap="square" anchor="b">
            <a:normAutofit/>
          </a:bodyPr>
          <a:lstStyle/>
          <a:p>
            <a:pPr>
              <a:lnSpc>
                <a:spcPct val="90000"/>
              </a:lnSpc>
            </a:pPr>
            <a:r>
              <a:rPr lang="en-US" dirty="0"/>
              <a:t>Finding Optimal Cutoff Point</a:t>
            </a:r>
          </a:p>
        </p:txBody>
      </p:sp>
      <p:sp>
        <p:nvSpPr>
          <p:cNvPr id="3" name="Content Placeholder"/>
          <p:cNvSpPr>
            <a:spLocks noGrp="1"/>
          </p:cNvSpPr>
          <p:nvPr>
            <p:ph idx="1"/>
          </p:nvPr>
        </p:nvSpPr>
        <p:spPr>
          <a:xfrm>
            <a:off x="550863" y="2678400"/>
            <a:ext cx="3565525" cy="3414425"/>
          </a:xfrm>
        </p:spPr>
        <p:txBody>
          <a:bodyPr anchor="t">
            <a:normAutofit/>
          </a:bodyPr>
          <a:lstStyle/>
          <a:p>
            <a:pPr lvl="0"/>
            <a:r>
              <a:rPr lang="en-US" sz="1600" dirty="0"/>
              <a:t>Optimal cutoff probability is that prob where we get balanced sensitivity and specificity</a:t>
            </a:r>
          </a:p>
          <a:p>
            <a:pPr lvl="0"/>
            <a:r>
              <a:rPr lang="en-US" sz="1600" dirty="0"/>
              <a:t>From the curve above, 0.37 is the optimum point to take it as a cutoff probability</a:t>
            </a:r>
          </a:p>
        </p:txBody>
      </p:sp>
      <p:sp>
        <p:nvSpPr>
          <p:cNvPr id="12" name="Rectangle 11">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086982-DD0F-3386-5D59-55B4BF977423}"/>
              </a:ext>
            </a:extLst>
          </p:cNvPr>
          <p:cNvPicPr>
            <a:picLocks noChangeAspect="1"/>
          </p:cNvPicPr>
          <p:nvPr/>
        </p:nvPicPr>
        <p:blipFill>
          <a:blip r:embed="rId2"/>
          <a:stretch>
            <a:fillRect/>
          </a:stretch>
        </p:blipFill>
        <p:spPr>
          <a:xfrm>
            <a:off x="5409744" y="1894444"/>
            <a:ext cx="4744910" cy="3744191"/>
          </a:xfrm>
          <a:prstGeom prst="rect">
            <a:avLst/>
          </a:prstGeom>
        </p:spPr>
      </p:pic>
    </p:spTree>
    <p:extLst>
      <p:ext uri="{BB962C8B-B14F-4D97-AF65-F5344CB8AC3E}">
        <p14:creationId xmlns:p14="http://schemas.microsoft.com/office/powerpoint/2010/main" val="309229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3565524" cy="807887"/>
          </a:xfrm>
        </p:spPr>
        <p:txBody>
          <a:bodyPr vert="horz" wrap="square" lIns="0" tIns="0" rIns="0" bIns="0" rtlCol="0" anchor="b" anchorCtr="0">
            <a:normAutofit/>
          </a:bodyPr>
          <a:lstStyle/>
          <a:p>
            <a:r>
              <a:rPr lang="en-US" sz="4000" dirty="0"/>
              <a:t>Hot Leads</a:t>
            </a:r>
            <a:endParaRPr lang="en-US" sz="40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50863" y="3569007"/>
            <a:ext cx="3565525" cy="2523817"/>
          </a:xfrm>
        </p:spPr>
        <p:txBody>
          <a:bodyPr vert="horz" wrap="square" lIns="0" tIns="0" rIns="0" bIns="0" rtlCol="0">
            <a:normAutofit/>
          </a:bodyPr>
          <a:lstStyle/>
          <a:p>
            <a:pPr marL="0" lvl="0" indent="0">
              <a:lnSpc>
                <a:spcPct val="100000"/>
              </a:lnSpc>
              <a:buNone/>
            </a:pPr>
            <a:endParaRPr lang="en-US" sz="2000" kern="1200" dirty="0">
              <a:latin typeface="+mn-lt"/>
              <a:ea typeface="+mn-ea"/>
              <a:cs typeface="+mn-cs"/>
            </a:endParaRPr>
          </a:p>
        </p:txBody>
      </p:sp>
      <p:pic>
        <p:nvPicPr>
          <p:cNvPr id="4" name="Picture 3">
            <a:extLst>
              <a:ext uri="{FF2B5EF4-FFF2-40B4-BE49-F238E27FC236}">
                <a16:creationId xmlns:a16="http://schemas.microsoft.com/office/drawing/2014/main" id="{7BA4BE10-8333-FC1D-9C21-0D6894B0A2F5}"/>
              </a:ext>
            </a:extLst>
          </p:cNvPr>
          <p:cNvPicPr>
            <a:picLocks noChangeAspect="1"/>
          </p:cNvPicPr>
          <p:nvPr/>
        </p:nvPicPr>
        <p:blipFill>
          <a:blip r:embed="rId2"/>
          <a:stretch>
            <a:fillRect/>
          </a:stretch>
        </p:blipFill>
        <p:spPr>
          <a:xfrm>
            <a:off x="324088" y="1604091"/>
            <a:ext cx="5106693" cy="4594577"/>
          </a:xfrm>
          <a:prstGeom prst="rect">
            <a:avLst/>
          </a:prstGeom>
        </p:spPr>
      </p:pic>
      <p:pic>
        <p:nvPicPr>
          <p:cNvPr id="5" name="Picture 4">
            <a:extLst>
              <a:ext uri="{FF2B5EF4-FFF2-40B4-BE49-F238E27FC236}">
                <a16:creationId xmlns:a16="http://schemas.microsoft.com/office/drawing/2014/main" id="{491B9F98-2836-3082-588A-41D65CE3115D}"/>
              </a:ext>
            </a:extLst>
          </p:cNvPr>
          <p:cNvPicPr>
            <a:picLocks noChangeAspect="1"/>
          </p:cNvPicPr>
          <p:nvPr/>
        </p:nvPicPr>
        <p:blipFill>
          <a:blip r:embed="rId3"/>
          <a:stretch>
            <a:fillRect/>
          </a:stretch>
        </p:blipFill>
        <p:spPr>
          <a:xfrm>
            <a:off x="5660335" y="1941719"/>
            <a:ext cx="6186248" cy="3832009"/>
          </a:xfrm>
          <a:prstGeom prst="rect">
            <a:avLst/>
          </a:prstGeom>
        </p:spPr>
      </p:pic>
    </p:spTree>
    <p:extLst>
      <p:ext uri="{BB962C8B-B14F-4D97-AF65-F5344CB8AC3E}">
        <p14:creationId xmlns:p14="http://schemas.microsoft.com/office/powerpoint/2010/main" val="149138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50800"/>
            <a:ext cx="7308850" cy="986400"/>
          </a:xfrm>
        </p:spPr>
        <p:txBody>
          <a:bodyPr wrap="square" anchor="ctr">
            <a:normAutofit fontScale="90000"/>
          </a:bodyPr>
          <a:lstStyle/>
          <a:p>
            <a:r>
              <a:rPr lang="en-US" dirty="0"/>
              <a:t>Accuracy and other metrics</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D683ECF0-B38E-BFC1-AAE7-1CC6FC655B3B}"/>
              </a:ext>
            </a:extLst>
          </p:cNvPr>
          <p:cNvGraphicFramePr>
            <a:graphicFrameLocks noGrp="1"/>
          </p:cNvGraphicFramePr>
          <p:nvPr>
            <p:ph idx="1"/>
            <p:extLst>
              <p:ext uri="{D42A27DB-BD31-4B8C-83A1-F6EECF244321}">
                <p14:modId xmlns:p14="http://schemas.microsoft.com/office/powerpoint/2010/main" val="221100977"/>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35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49275"/>
            <a:ext cx="3565525" cy="5543549"/>
          </a:xfrm>
        </p:spPr>
        <p:txBody>
          <a:bodyPr wrap="square" anchor="ctr">
            <a:normAutofit/>
          </a:bodyPr>
          <a:lstStyle/>
          <a:p>
            <a:r>
              <a:rPr lang="en-US" dirty="0"/>
              <a:t>Problem Statement</a:t>
            </a:r>
          </a:p>
        </p:txBody>
      </p:sp>
      <p:sp>
        <p:nvSpPr>
          <p:cNvPr id="12" name="Rectangle 11">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DFF9B762-E31B-1D87-C86C-5D82F532EFA9}"/>
              </a:ext>
            </a:extLst>
          </p:cNvPr>
          <p:cNvGraphicFramePr>
            <a:graphicFrameLocks noGrp="1"/>
          </p:cNvGraphicFramePr>
          <p:nvPr>
            <p:ph idx="1"/>
            <p:extLst>
              <p:ext uri="{D42A27DB-BD31-4B8C-83A1-F6EECF244321}">
                <p14:modId xmlns:p14="http://schemas.microsoft.com/office/powerpoint/2010/main" val="337259483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334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50800"/>
            <a:ext cx="7308850" cy="986400"/>
          </a:xfrm>
        </p:spPr>
        <p:txBody>
          <a:bodyPr wrap="square" anchor="ctr">
            <a:normAutofit/>
          </a:bodyPr>
          <a:lstStyle/>
          <a:p>
            <a:pPr>
              <a:lnSpc>
                <a:spcPct val="90000"/>
              </a:lnSpc>
            </a:pPr>
            <a:r>
              <a:rPr lang="en-US" sz="3700" dirty="0"/>
              <a:t>Recommendation Based on EDA</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17BF4E-0823-8EEA-A0D2-E0C21493DE8C}"/>
              </a:ext>
            </a:extLst>
          </p:cNvPr>
          <p:cNvSpPr txBox="1"/>
          <p:nvPr/>
        </p:nvSpPr>
        <p:spPr>
          <a:xfrm>
            <a:off x="288757" y="2338940"/>
            <a:ext cx="11502189" cy="4031873"/>
          </a:xfrm>
          <a:prstGeom prst="rect">
            <a:avLst/>
          </a:prstGeom>
          <a:noFill/>
        </p:spPr>
        <p:txBody>
          <a:bodyPr wrap="square" rtlCol="0">
            <a:spAutoFit/>
          </a:bodyPr>
          <a:lstStyle/>
          <a:p>
            <a:r>
              <a:rPr lang="en-US" sz="1400" dirty="0"/>
              <a:t>EDA:</a:t>
            </a:r>
          </a:p>
          <a:p>
            <a:pPr marL="285750" indent="-285750">
              <a:buFont typeface="Wingdings" panose="05000000000000000000" pitchFamily="2" charset="2"/>
              <a:buChar char="§"/>
            </a:pPr>
            <a:r>
              <a:rPr lang="en-US" sz="1400" dirty="0"/>
              <a:t>Enhance the overall lead conversion rate by directing attention towards improving the conversion rates for API and Landing Page Submission. Additionally, prioritize generating a greater influx of leads through the Lead Add Form.</a:t>
            </a:r>
          </a:p>
          <a:p>
            <a:pPr marL="285750" indent="-285750">
              <a:buFont typeface="Wingdings" panose="05000000000000000000" pitchFamily="2" charset="2"/>
              <a:buChar char="§"/>
            </a:pPr>
            <a:r>
              <a:rPr lang="en-US" sz="1400" dirty="0"/>
              <a:t>To bolster the overall lead conversion rate, the client should place emphasis on elevating the conversion rates of leads originating from Google and Direct Traffic sources. Furthermore, increasing lead generation from references and the </a:t>
            </a:r>
            <a:r>
              <a:rPr lang="en-US" sz="1400" dirty="0" err="1"/>
              <a:t>Welingak</a:t>
            </a:r>
            <a:r>
              <a:rPr lang="en-US" sz="1400" dirty="0"/>
              <a:t> website is paramount.</a:t>
            </a:r>
          </a:p>
          <a:p>
            <a:pPr marL="285750" indent="-285750">
              <a:buFont typeface="Wingdings" panose="05000000000000000000" pitchFamily="2" charset="2"/>
              <a:buChar char="§"/>
            </a:pPr>
            <a:r>
              <a:rPr lang="en-US" sz="1400" dirty="0"/>
              <a:t>It's noteworthy that customers or leads with higher visit frequency and prolonged time spent on the website exhibit a greater likelihood of conversion.</a:t>
            </a:r>
          </a:p>
          <a:p>
            <a:endParaRPr lang="en-US" sz="1400" dirty="0"/>
          </a:p>
          <a:p>
            <a:r>
              <a:rPr lang="en-US" sz="1400" dirty="0"/>
              <a:t>Logistic Regression Model:</a:t>
            </a:r>
          </a:p>
          <a:p>
            <a:pPr marL="285750" indent="-285750">
              <a:buFont typeface="Wingdings" panose="05000000000000000000" pitchFamily="2" charset="2"/>
              <a:buChar char="§"/>
            </a:pPr>
            <a:r>
              <a:rPr lang="en-US" sz="1400" dirty="0"/>
              <a:t>The model seems to predict the conversion rate more accurately and this will ensure the CEO with a good conversion rate.</a:t>
            </a:r>
          </a:p>
          <a:p>
            <a:pPr marL="285750" indent="-285750">
              <a:buFont typeface="Wingdings" panose="05000000000000000000" pitchFamily="2" charset="2"/>
              <a:buChar char="§"/>
            </a:pPr>
            <a:r>
              <a:rPr lang="en-US" sz="1400" dirty="0"/>
              <a:t>Conversion rate on the final predicted model is around 78%</a:t>
            </a:r>
          </a:p>
          <a:p>
            <a:pPr marL="285750" indent="-285750">
              <a:buFont typeface="Wingdings" panose="05000000000000000000" pitchFamily="2" charset="2"/>
              <a:buChar char="§"/>
            </a:pPr>
            <a:r>
              <a:rPr lang="en-US" sz="1400" dirty="0"/>
              <a:t>There are strongly funneled 490 Hot Leads. They should be targeted as they have a high chance of getting converted.</a:t>
            </a:r>
          </a:p>
          <a:p>
            <a:pPr marL="285750" indent="-285750">
              <a:buFont typeface="Wingdings" panose="05000000000000000000" pitchFamily="2" charset="2"/>
              <a:buChar char="§"/>
            </a:pPr>
            <a:r>
              <a:rPr lang="en-US" sz="1400" dirty="0"/>
              <a:t>We have determined the following features that have the highest positive coefﬁcients, and these features should be given priority in our marketing and sales efforts to increase lead conversion.</a:t>
            </a:r>
          </a:p>
          <a:p>
            <a:pPr marL="285750" indent="-285750">
              <a:buFont typeface="Wingdings" panose="05000000000000000000" pitchFamily="2" charset="2"/>
              <a:buChar char="§"/>
            </a:pPr>
            <a:r>
              <a:rPr lang="en-US" sz="1400" dirty="0" err="1"/>
              <a:t>Lead_Source_Welingak</a:t>
            </a:r>
            <a:r>
              <a:rPr lang="en-US" sz="1400" dirty="0"/>
              <a:t> Website     :        2.508447</a:t>
            </a:r>
          </a:p>
          <a:p>
            <a:pPr marL="285750" indent="-285750">
              <a:buFont typeface="Wingdings" panose="05000000000000000000" pitchFamily="2" charset="2"/>
              <a:buChar char="§"/>
            </a:pPr>
            <a:r>
              <a:rPr lang="en-US" sz="1400" dirty="0" err="1"/>
              <a:t>Occupation_Working</a:t>
            </a:r>
            <a:r>
              <a:rPr lang="en-US" sz="1400" dirty="0"/>
              <a:t> Professional  :        2.333358</a:t>
            </a:r>
          </a:p>
          <a:p>
            <a:pPr marL="285750" indent="-285750">
              <a:buFont typeface="Wingdings" panose="05000000000000000000" pitchFamily="2" charset="2"/>
              <a:buChar char="§"/>
            </a:pPr>
            <a:r>
              <a:rPr lang="en-US" sz="1400" dirty="0" err="1"/>
              <a:t>Lead_Origin_Lead</a:t>
            </a:r>
            <a:r>
              <a:rPr lang="en-US" sz="1400" dirty="0"/>
              <a:t> Add Form           :        2.289549</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09849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643588-7310-3DEF-8060-5307C6F72F1D}"/>
              </a:ext>
            </a:extLst>
          </p:cNvPr>
          <p:cNvSpPr txBox="1"/>
          <p:nvPr/>
        </p:nvSpPr>
        <p:spPr>
          <a:xfrm>
            <a:off x="2358189" y="2541069"/>
            <a:ext cx="7392203" cy="1015663"/>
          </a:xfrm>
          <a:prstGeom prst="rect">
            <a:avLst/>
          </a:prstGeom>
          <a:noFill/>
        </p:spPr>
        <p:txBody>
          <a:bodyPr wrap="square" rtlCol="0">
            <a:spAutoFit/>
          </a:bodyPr>
          <a:lstStyle/>
          <a:p>
            <a:r>
              <a:rPr lang="en-IN" sz="6000" dirty="0"/>
              <a:t>      THANK YOU!</a:t>
            </a:r>
          </a:p>
        </p:txBody>
      </p:sp>
    </p:spTree>
    <p:extLst>
      <p:ext uri="{BB962C8B-B14F-4D97-AF65-F5344CB8AC3E}">
        <p14:creationId xmlns:p14="http://schemas.microsoft.com/office/powerpoint/2010/main" val="270095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1520825"/>
            <a:ext cx="4535487" cy="3779838"/>
          </a:xfrm>
        </p:spPr>
        <p:txBody>
          <a:bodyPr anchor="ctr">
            <a:normAutofit/>
          </a:bodyPr>
          <a:lstStyle/>
          <a:p>
            <a:r>
              <a:rPr lang="en-US" sz="6400"/>
              <a:t>Goals of the Case Study</a:t>
            </a:r>
          </a:p>
        </p:txBody>
      </p:sp>
      <p:graphicFrame>
        <p:nvGraphicFramePr>
          <p:cNvPr id="6" name="Content Placeholder">
            <a:extLst>
              <a:ext uri="{FF2B5EF4-FFF2-40B4-BE49-F238E27FC236}">
                <a16:creationId xmlns:a16="http://schemas.microsoft.com/office/drawing/2014/main" id="{23111F0B-DA6C-357C-4432-DA0006886B4D}"/>
              </a:ext>
            </a:extLst>
          </p:cNvPr>
          <p:cNvGraphicFramePr>
            <a:graphicFrameLocks noGrp="1"/>
          </p:cNvGraphicFramePr>
          <p:nvPr>
            <p:ph idx="1"/>
            <p:extLst>
              <p:ext uri="{D42A27DB-BD31-4B8C-83A1-F6EECF244321}">
                <p14:modId xmlns:p14="http://schemas.microsoft.com/office/powerpoint/2010/main" val="2961245454"/>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82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075613" y="549275"/>
            <a:ext cx="3565525" cy="5759450"/>
          </a:xfrm>
        </p:spPr>
        <p:txBody>
          <a:bodyPr wrap="square" anchor="ctr">
            <a:normAutofit/>
          </a:bodyPr>
          <a:lstStyle/>
          <a:p>
            <a:r>
              <a:rPr lang="en-US" dirty="0"/>
              <a:t>Business Goal</a:t>
            </a:r>
          </a:p>
        </p:txBody>
      </p:sp>
      <p:sp>
        <p:nvSpPr>
          <p:cNvPr id="12" name="Rectangle 11">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67ABC59C-D640-B86A-8C4C-719C9B3231A1}"/>
              </a:ext>
            </a:extLst>
          </p:cNvPr>
          <p:cNvGraphicFramePr>
            <a:graphicFrameLocks noGrp="1"/>
          </p:cNvGraphicFramePr>
          <p:nvPr>
            <p:ph idx="1"/>
            <p:extLst>
              <p:ext uri="{D42A27DB-BD31-4B8C-83A1-F6EECF244321}">
                <p14:modId xmlns:p14="http://schemas.microsoft.com/office/powerpoint/2010/main" val="66478091"/>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18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50800"/>
            <a:ext cx="7308850" cy="986400"/>
          </a:xfrm>
        </p:spPr>
        <p:txBody>
          <a:bodyPr wrap="square" anchor="ctr">
            <a:normAutofit/>
          </a:bodyPr>
          <a:lstStyle/>
          <a:p>
            <a:r>
              <a:rPr lang="en-US" dirty="0"/>
              <a:t>Strategy</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39F3B9A1-7517-ACEA-E971-F4EFB89114A3}"/>
              </a:ext>
            </a:extLst>
          </p:cNvPr>
          <p:cNvGraphicFramePr>
            <a:graphicFrameLocks noGrp="1"/>
          </p:cNvGraphicFramePr>
          <p:nvPr>
            <p:ph idx="1"/>
            <p:extLst>
              <p:ext uri="{D42A27DB-BD31-4B8C-83A1-F6EECF244321}">
                <p14:modId xmlns:p14="http://schemas.microsoft.com/office/powerpoint/2010/main" val="345968083"/>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25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61B61B9-C6EB-D24B-8499-57BC1FCC1E4A}"/>
              </a:ext>
            </a:extLst>
          </p:cNvPr>
          <p:cNvPicPr>
            <a:picLocks noChangeAspect="1"/>
          </p:cNvPicPr>
          <p:nvPr/>
        </p:nvPicPr>
        <p:blipFill>
          <a:blip r:embed="rId2"/>
          <a:stretch>
            <a:fillRect/>
          </a:stretch>
        </p:blipFill>
        <p:spPr>
          <a:xfrm>
            <a:off x="2500065" y="1542447"/>
            <a:ext cx="8004971" cy="3773103"/>
          </a:xfrm>
          <a:prstGeom prst="rect">
            <a:avLst/>
          </a:prstGeom>
        </p:spPr>
      </p:pic>
      <p:sp>
        <p:nvSpPr>
          <p:cNvPr id="6" name="TextBox 5">
            <a:extLst>
              <a:ext uri="{FF2B5EF4-FFF2-40B4-BE49-F238E27FC236}">
                <a16:creationId xmlns:a16="http://schemas.microsoft.com/office/drawing/2014/main" id="{4FE605DA-93B6-34A6-8970-1C59214AA1A9}"/>
              </a:ext>
            </a:extLst>
          </p:cNvPr>
          <p:cNvSpPr txBox="1"/>
          <p:nvPr/>
        </p:nvSpPr>
        <p:spPr>
          <a:xfrm>
            <a:off x="1636295" y="250257"/>
            <a:ext cx="8518358" cy="707886"/>
          </a:xfrm>
          <a:prstGeom prst="rect">
            <a:avLst/>
          </a:prstGeom>
          <a:noFill/>
        </p:spPr>
        <p:txBody>
          <a:bodyPr wrap="square" rtlCol="0">
            <a:spAutoFit/>
          </a:bodyPr>
          <a:lstStyle/>
          <a:p>
            <a:r>
              <a:rPr lang="en-IN" sz="4000" dirty="0"/>
              <a:t>                Exploratory Data Analysis</a:t>
            </a:r>
          </a:p>
        </p:txBody>
      </p:sp>
    </p:spTree>
    <p:extLst>
      <p:ext uri="{BB962C8B-B14F-4D97-AF65-F5344CB8AC3E}">
        <p14:creationId xmlns:p14="http://schemas.microsoft.com/office/powerpoint/2010/main" val="265524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D2286C4-21FB-C516-E169-394153452181}"/>
              </a:ext>
            </a:extLst>
          </p:cNvPr>
          <p:cNvPicPr>
            <a:picLocks noChangeAspect="1"/>
          </p:cNvPicPr>
          <p:nvPr/>
        </p:nvPicPr>
        <p:blipFill>
          <a:blip r:embed="rId2"/>
          <a:stretch>
            <a:fillRect/>
          </a:stretch>
        </p:blipFill>
        <p:spPr>
          <a:xfrm>
            <a:off x="1306188" y="1343615"/>
            <a:ext cx="3872981" cy="3293828"/>
          </a:xfrm>
          <a:prstGeom prst="rect">
            <a:avLst/>
          </a:prstGeom>
        </p:spPr>
      </p:pic>
      <p:sp>
        <p:nvSpPr>
          <p:cNvPr id="4" name="TextBox 3">
            <a:extLst>
              <a:ext uri="{FF2B5EF4-FFF2-40B4-BE49-F238E27FC236}">
                <a16:creationId xmlns:a16="http://schemas.microsoft.com/office/drawing/2014/main" id="{06D5AF83-0BCC-1EEE-D234-589EC8FEA015}"/>
              </a:ext>
            </a:extLst>
          </p:cNvPr>
          <p:cNvSpPr txBox="1"/>
          <p:nvPr/>
        </p:nvSpPr>
        <p:spPr>
          <a:xfrm>
            <a:off x="1427747" y="4977823"/>
            <a:ext cx="9336506" cy="923330"/>
          </a:xfrm>
          <a:prstGeom prst="rect">
            <a:avLst/>
          </a:prstGeom>
          <a:noFill/>
        </p:spPr>
        <p:txBody>
          <a:bodyPr wrap="square" rtlCol="0">
            <a:spAutoFit/>
          </a:bodyPr>
          <a:lstStyle/>
          <a:p>
            <a:endParaRPr lang="en-US" dirty="0"/>
          </a:p>
          <a:p>
            <a:pPr marL="285750" indent="-285750">
              <a:buFont typeface="Wingdings" panose="05000000000000000000" pitchFamily="2" charset="2"/>
              <a:buChar char="§"/>
            </a:pPr>
            <a:r>
              <a:rPr lang="en-US" dirty="0"/>
              <a:t>The lead </a:t>
            </a:r>
            <a:r>
              <a:rPr lang="en-US" dirty="0" err="1"/>
              <a:t>convertion</a:t>
            </a:r>
            <a:r>
              <a:rPr lang="en-US" dirty="0"/>
              <a:t> success rate is 37.5%. Around 62.5% of the leads are not converted.</a:t>
            </a:r>
          </a:p>
        </p:txBody>
      </p:sp>
      <p:sp>
        <p:nvSpPr>
          <p:cNvPr id="7" name="Title 6">
            <a:extLst>
              <a:ext uri="{FF2B5EF4-FFF2-40B4-BE49-F238E27FC236}">
                <a16:creationId xmlns:a16="http://schemas.microsoft.com/office/drawing/2014/main" id="{3B3DF026-1256-E9F1-693D-6BE1D22DC838}"/>
              </a:ext>
            </a:extLst>
          </p:cNvPr>
          <p:cNvSpPr>
            <a:spLocks noGrp="1"/>
          </p:cNvSpPr>
          <p:nvPr>
            <p:ph type="ctrTitle"/>
          </p:nvPr>
        </p:nvSpPr>
        <p:spPr>
          <a:xfrm>
            <a:off x="4090737" y="389840"/>
            <a:ext cx="2512194" cy="563935"/>
          </a:xfrm>
        </p:spPr>
        <p:txBody>
          <a:bodyPr>
            <a:normAutofit/>
          </a:bodyPr>
          <a:lstStyle/>
          <a:p>
            <a:r>
              <a:rPr lang="en-IN" sz="3600" dirty="0"/>
              <a:t>Converted</a:t>
            </a:r>
          </a:p>
        </p:txBody>
      </p:sp>
      <p:pic>
        <p:nvPicPr>
          <p:cNvPr id="8" name="Picture 7">
            <a:extLst>
              <a:ext uri="{FF2B5EF4-FFF2-40B4-BE49-F238E27FC236}">
                <a16:creationId xmlns:a16="http://schemas.microsoft.com/office/drawing/2014/main" id="{21FEC841-F82C-D643-FFBB-59C207D4E7F2}"/>
              </a:ext>
            </a:extLst>
          </p:cNvPr>
          <p:cNvPicPr>
            <a:picLocks noChangeAspect="1"/>
          </p:cNvPicPr>
          <p:nvPr/>
        </p:nvPicPr>
        <p:blipFill>
          <a:blip r:embed="rId3"/>
          <a:stretch>
            <a:fillRect/>
          </a:stretch>
        </p:blipFill>
        <p:spPr>
          <a:xfrm>
            <a:off x="6485357" y="1343615"/>
            <a:ext cx="3529730" cy="3293828"/>
          </a:xfrm>
          <a:prstGeom prst="rect">
            <a:avLst/>
          </a:prstGeom>
        </p:spPr>
      </p:pic>
    </p:spTree>
    <p:extLst>
      <p:ext uri="{BB962C8B-B14F-4D97-AF65-F5344CB8AC3E}">
        <p14:creationId xmlns:p14="http://schemas.microsoft.com/office/powerpoint/2010/main" val="326707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6D5AF83-0BCC-1EEE-D234-589EC8FEA015}"/>
              </a:ext>
            </a:extLst>
          </p:cNvPr>
          <p:cNvSpPr txBox="1"/>
          <p:nvPr/>
        </p:nvSpPr>
        <p:spPr>
          <a:xfrm>
            <a:off x="678581" y="4868054"/>
            <a:ext cx="9336506" cy="1245277"/>
          </a:xfrm>
          <a:prstGeom prst="rect">
            <a:avLst/>
          </a:prstGeom>
          <a:noFill/>
        </p:spPr>
        <p:txBody>
          <a:bodyPr wrap="square" rtlCol="0">
            <a:spAutoFit/>
          </a:bodyPr>
          <a:lstStyle/>
          <a:p>
            <a:endParaRPr lang="en-US" dirty="0"/>
          </a:p>
          <a:p>
            <a:pPr marL="285750" indent="-285750">
              <a:lnSpc>
                <a:spcPct val="107000"/>
              </a:lnSpc>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leads coming from the landing page and the API has the highest conversion rate of 35.5% and 30.5% respectively. The lead Add Form has the highest conversion rate of 93% The lead import is not successful for lead conversion.</a:t>
            </a:r>
          </a:p>
        </p:txBody>
      </p:sp>
      <p:sp>
        <p:nvSpPr>
          <p:cNvPr id="7" name="Title 6">
            <a:extLst>
              <a:ext uri="{FF2B5EF4-FFF2-40B4-BE49-F238E27FC236}">
                <a16:creationId xmlns:a16="http://schemas.microsoft.com/office/drawing/2014/main" id="{3B3DF026-1256-E9F1-693D-6BE1D22DC838}"/>
              </a:ext>
            </a:extLst>
          </p:cNvPr>
          <p:cNvSpPr>
            <a:spLocks noGrp="1"/>
          </p:cNvSpPr>
          <p:nvPr>
            <p:ph type="ctrTitle"/>
          </p:nvPr>
        </p:nvSpPr>
        <p:spPr>
          <a:xfrm>
            <a:off x="678581" y="284231"/>
            <a:ext cx="2512194" cy="563935"/>
          </a:xfrm>
        </p:spPr>
        <p:txBody>
          <a:bodyPr>
            <a:normAutofit/>
          </a:bodyPr>
          <a:lstStyle/>
          <a:p>
            <a:r>
              <a:rPr lang="en-IN" sz="3600" dirty="0"/>
              <a:t>Lead Origin</a:t>
            </a:r>
          </a:p>
        </p:txBody>
      </p:sp>
      <p:pic>
        <p:nvPicPr>
          <p:cNvPr id="2" name="Picture 1">
            <a:extLst>
              <a:ext uri="{FF2B5EF4-FFF2-40B4-BE49-F238E27FC236}">
                <a16:creationId xmlns:a16="http://schemas.microsoft.com/office/drawing/2014/main" id="{F726D8FB-92F1-5258-8D76-D55545D6471C}"/>
              </a:ext>
            </a:extLst>
          </p:cNvPr>
          <p:cNvPicPr>
            <a:picLocks noChangeAspect="1"/>
          </p:cNvPicPr>
          <p:nvPr/>
        </p:nvPicPr>
        <p:blipFill>
          <a:blip r:embed="rId2"/>
          <a:stretch>
            <a:fillRect/>
          </a:stretch>
        </p:blipFill>
        <p:spPr>
          <a:xfrm>
            <a:off x="1819175" y="1310868"/>
            <a:ext cx="7169627" cy="3550816"/>
          </a:xfrm>
          <a:prstGeom prst="rect">
            <a:avLst/>
          </a:prstGeom>
        </p:spPr>
      </p:pic>
    </p:spTree>
    <p:extLst>
      <p:ext uri="{BB962C8B-B14F-4D97-AF65-F5344CB8AC3E}">
        <p14:creationId xmlns:p14="http://schemas.microsoft.com/office/powerpoint/2010/main" val="80154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50800"/>
            <a:ext cx="7308850" cy="986400"/>
          </a:xfrm>
        </p:spPr>
        <p:txBody>
          <a:bodyPr wrap="square" anchor="ctr">
            <a:normAutofit/>
          </a:bodyPr>
          <a:lstStyle/>
          <a:p>
            <a:r>
              <a:rPr lang="en-US" dirty="0"/>
              <a:t>Lead_Origin</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2C8D0354-C83A-AEEF-165C-EE86083A2B98}"/>
              </a:ext>
            </a:extLst>
          </p:cNvPr>
          <p:cNvPicPr>
            <a:picLocks noGrp="1" noChangeAspect="1"/>
          </p:cNvPicPr>
          <p:nvPr>
            <p:ph idx="1"/>
          </p:nvPr>
        </p:nvPicPr>
        <p:blipFill>
          <a:blip r:embed="rId2"/>
          <a:stretch>
            <a:fillRect/>
          </a:stretch>
        </p:blipFill>
        <p:spPr>
          <a:xfrm>
            <a:off x="857014" y="2525799"/>
            <a:ext cx="5692107" cy="3509241"/>
          </a:xfrm>
          <a:prstGeom prst="rect">
            <a:avLst/>
          </a:prstGeom>
        </p:spPr>
      </p:pic>
      <p:sp>
        <p:nvSpPr>
          <p:cNvPr id="9" name="TextBox 8">
            <a:extLst>
              <a:ext uri="{FF2B5EF4-FFF2-40B4-BE49-F238E27FC236}">
                <a16:creationId xmlns:a16="http://schemas.microsoft.com/office/drawing/2014/main" id="{F4154A6E-D545-FD48-69C6-6A41CC80C540}"/>
              </a:ext>
            </a:extLst>
          </p:cNvPr>
          <p:cNvSpPr txBox="1"/>
          <p:nvPr/>
        </p:nvSpPr>
        <p:spPr>
          <a:xfrm>
            <a:off x="6891688" y="2387065"/>
            <a:ext cx="4860758"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Google traffic has the highest </a:t>
            </a:r>
            <a:r>
              <a:rPr lang="en-US" dirty="0" err="1"/>
              <a:t>lead_Source</a:t>
            </a:r>
            <a:r>
              <a:rPr lang="en-US" dirty="0"/>
              <a:t> followed by </a:t>
            </a:r>
            <a:r>
              <a:rPr lang="en-US" dirty="0" err="1"/>
              <a:t>Direct_Traffic</a:t>
            </a:r>
            <a:r>
              <a:rPr lang="en-US" dirty="0"/>
              <a:t> of 39%. Reference has the highest </a:t>
            </a:r>
            <a:r>
              <a:rPr lang="en-US" dirty="0" err="1"/>
              <a:t>convertion</a:t>
            </a:r>
            <a:r>
              <a:rPr lang="en-US" dirty="0"/>
              <a:t> rate of 92.5% Direct Traffic has 31% Olark Chat 25% Organic Search 36%.</a:t>
            </a:r>
            <a:endParaRPr lang="en-IN" dirty="0"/>
          </a:p>
        </p:txBody>
      </p:sp>
    </p:spTree>
    <p:extLst>
      <p:ext uri="{BB962C8B-B14F-4D97-AF65-F5344CB8AC3E}">
        <p14:creationId xmlns:p14="http://schemas.microsoft.com/office/powerpoint/2010/main" val="3767732914"/>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01D1B"/>
      </a:dk2>
      <a:lt2>
        <a:srgbClr val="F0F3F3"/>
      </a:lt2>
      <a:accent1>
        <a:srgbClr val="C3544D"/>
      </a:accent1>
      <a:accent2>
        <a:srgbClr val="B13B65"/>
      </a:accent2>
      <a:accent3>
        <a:srgbClr val="C34DA8"/>
      </a:accent3>
      <a:accent4>
        <a:srgbClr val="9B3BB1"/>
      </a:accent4>
      <a:accent5>
        <a:srgbClr val="7C4DC3"/>
      </a:accent5>
      <a:accent6>
        <a:srgbClr val="4042B3"/>
      </a:accent6>
      <a:hlink>
        <a:srgbClr val="873F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6">
    <wetp:webextensionref xmlns:r="http://schemas.openxmlformats.org/officeDocument/2006/relationships" r:id="rId1"/>
  </wetp:taskpane>
  <wetp:taskpane dockstate="right" visibility="0" width="525" row="7">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F5FEFE6-AE66-42A7-ADB0-044FA071DDFD}">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0F1BA39-2D58-4520-BCF1-782F6DD8D17E}">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230</TotalTime>
  <Words>1027</Words>
  <Application>Microsoft Office PowerPoint</Application>
  <PresentationFormat>Widescreen</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Calibri</vt:lpstr>
      <vt:lpstr>Wingdings</vt:lpstr>
      <vt:lpstr>3DFloatVTI</vt:lpstr>
      <vt:lpstr>Lead Score Case Study Using Logistic Regression</vt:lpstr>
      <vt:lpstr>Problem Statement</vt:lpstr>
      <vt:lpstr>Goals of the Case Study</vt:lpstr>
      <vt:lpstr>Business Goal</vt:lpstr>
      <vt:lpstr>Strategy</vt:lpstr>
      <vt:lpstr>PowerPoint Presentation</vt:lpstr>
      <vt:lpstr>Converted</vt:lpstr>
      <vt:lpstr>Lead Origin</vt:lpstr>
      <vt:lpstr>Lead_Origin</vt:lpstr>
      <vt:lpstr>Do Not Email</vt:lpstr>
      <vt:lpstr>Last Activity</vt:lpstr>
      <vt:lpstr>Occupation</vt:lpstr>
      <vt:lpstr>Free Copy Mastering Interview</vt:lpstr>
      <vt:lpstr>Last Notable Activity</vt:lpstr>
      <vt:lpstr>Model Building Steps</vt:lpstr>
      <vt:lpstr>ROC Curve</vt:lpstr>
      <vt:lpstr>Finding Optimal Cutoff Point</vt:lpstr>
      <vt:lpstr>Hot Leads</vt:lpstr>
      <vt:lpstr>Accuracy and other metrics</vt:lpstr>
      <vt:lpstr>Recommendation Based on EDA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Rachelin Sujae</cp:lastModifiedBy>
  <cp:revision>10</cp:revision>
  <dcterms:created xsi:type="dcterms:W3CDTF">2023-08-15T12:29:33Z</dcterms:created>
  <dcterms:modified xsi:type="dcterms:W3CDTF">2023-08-15T16:36:38Z</dcterms:modified>
</cp:coreProperties>
</file>