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64" r:id="rId3"/>
    <p:sldId id="258" r:id="rId4"/>
    <p:sldId id="262" r:id="rId5"/>
    <p:sldId id="265" r:id="rId6"/>
    <p:sldId id="266" r:id="rId7"/>
    <p:sldId id="263" r:id="rId8"/>
    <p:sldId id="261" r:id="rId9"/>
  </p:sldIdLst>
  <p:sldSz cx="16259175" cy="9145588"/>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1">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69"/>
    <a:srgbClr val="FFC2A5"/>
    <a:srgbClr val="FFE6D9"/>
    <a:srgbClr val="FFB0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191" autoAdjust="0"/>
    <p:restoredTop sz="94660"/>
  </p:normalViewPr>
  <p:slideViewPr>
    <p:cSldViewPr>
      <p:cViewPr varScale="1">
        <p:scale>
          <a:sx n="66" d="100"/>
          <a:sy n="66" d="100"/>
        </p:scale>
        <p:origin x="618" y="60"/>
      </p:cViewPr>
      <p:guideLst>
        <p:guide orient="horz" pos="2881"/>
        <p:guide pos="51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219439" y="2841061"/>
            <a:ext cx="13820299" cy="1960373"/>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2438877" y="5182501"/>
            <a:ext cx="11381423" cy="233720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DA838D2E-97C3-40B3-A15D-C054FF477134}" type="datetimeFigureOut">
              <a:rPr lang="he-IL" smtClean="0"/>
              <a:t>ג'/שבט/תש"פ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499702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DA838D2E-97C3-40B3-A15D-C054FF477134}" type="datetimeFigureOut">
              <a:rPr lang="he-IL" smtClean="0"/>
              <a:t>ג'/שבט/תש"פ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206365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20961916" y="192652"/>
            <a:ext cx="6503670" cy="4096460"/>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1445262" y="192652"/>
            <a:ext cx="19245669" cy="409646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DA838D2E-97C3-40B3-A15D-C054FF477134}" type="datetimeFigureOut">
              <a:rPr lang="he-IL" smtClean="0"/>
              <a:t>ג'/שבט/תש"פ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197240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DA838D2E-97C3-40B3-A15D-C054FF477134}" type="datetimeFigureOut">
              <a:rPr lang="he-IL" smtClean="0"/>
              <a:t>ג'/שבט/תש"פ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270132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1284363" y="5876890"/>
            <a:ext cx="13820299" cy="1816414"/>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1284363" y="3876292"/>
            <a:ext cx="13820299" cy="200059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DA838D2E-97C3-40B3-A15D-C054FF477134}" type="datetimeFigureOut">
              <a:rPr lang="he-IL" smtClean="0"/>
              <a:t>ג'/שבט/תש"פ</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2592654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1445261" y="1119913"/>
            <a:ext cx="12874671" cy="316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14590919" y="1119913"/>
            <a:ext cx="12874669" cy="316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DA838D2E-97C3-40B3-A15D-C054FF477134}" type="datetimeFigureOut">
              <a:rPr lang="he-IL" smtClean="0"/>
              <a:t>ג'/שבט/תש"פ</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329445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12959" y="366249"/>
            <a:ext cx="14633258" cy="1524265"/>
          </a:xfrm>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12960" y="2047173"/>
            <a:ext cx="7183959" cy="8531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12960" y="2900336"/>
            <a:ext cx="7183959" cy="526929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8259437" y="2047173"/>
            <a:ext cx="7186781" cy="8531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8259437" y="2900336"/>
            <a:ext cx="7186781" cy="526929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DA838D2E-97C3-40B3-A15D-C054FF477134}" type="datetimeFigureOut">
              <a:rPr lang="he-IL" smtClean="0"/>
              <a:t>ג'/שבט/תש"פ</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148550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DA838D2E-97C3-40B3-A15D-C054FF477134}" type="datetimeFigureOut">
              <a:rPr lang="he-IL" smtClean="0"/>
              <a:t>ג'/שבט/תש"פ</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140223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DA838D2E-97C3-40B3-A15D-C054FF477134}" type="datetimeFigureOut">
              <a:rPr lang="he-IL" smtClean="0"/>
              <a:t>ג'/שבט/תש"פ</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52785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12960" y="364129"/>
            <a:ext cx="5349157" cy="1549668"/>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6356886" y="364132"/>
            <a:ext cx="9089330" cy="780550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12960" y="1913800"/>
            <a:ext cx="5349157" cy="62558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DA838D2E-97C3-40B3-A15D-C054FF477134}" type="datetimeFigureOut">
              <a:rPr lang="he-IL" smtClean="0"/>
              <a:t>ג'/שבט/תש"פ</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93166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3186913" y="6401913"/>
            <a:ext cx="9755505" cy="755781"/>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3186913" y="817175"/>
            <a:ext cx="9755505" cy="54873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3186913" y="7157694"/>
            <a:ext cx="9755505" cy="10733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DA838D2E-97C3-40B3-A15D-C054FF477134}" type="datetimeFigureOut">
              <a:rPr lang="he-IL" smtClean="0"/>
              <a:t>ג'/שבט/תש"פ</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2257782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12959" y="366249"/>
            <a:ext cx="14633258" cy="1524265"/>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12959" y="2133972"/>
            <a:ext cx="14633258" cy="6035666"/>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11652409" y="8476607"/>
            <a:ext cx="3793808" cy="486919"/>
          </a:xfrm>
          <a:prstGeom prst="rect">
            <a:avLst/>
          </a:prstGeom>
        </p:spPr>
        <p:txBody>
          <a:bodyPr vert="horz" lIns="91440" tIns="45720" rIns="91440" bIns="45720" rtlCol="1" anchor="ctr"/>
          <a:lstStyle>
            <a:lvl1pPr algn="r">
              <a:defRPr sz="1200">
                <a:solidFill>
                  <a:schemeClr val="tx1">
                    <a:tint val="75000"/>
                  </a:schemeClr>
                </a:solidFill>
              </a:defRPr>
            </a:lvl1pPr>
          </a:lstStyle>
          <a:p>
            <a:fld id="{DA838D2E-97C3-40B3-A15D-C054FF477134}" type="datetimeFigureOut">
              <a:rPr lang="he-IL" smtClean="0"/>
              <a:t>ג'/שבט/תש"פ</a:t>
            </a:fld>
            <a:endParaRPr lang="he-IL"/>
          </a:p>
        </p:txBody>
      </p:sp>
      <p:sp>
        <p:nvSpPr>
          <p:cNvPr id="5" name="מציין מיקום של כותרת תחתונה 4"/>
          <p:cNvSpPr>
            <a:spLocks noGrp="1"/>
          </p:cNvSpPr>
          <p:nvPr>
            <p:ph type="ftr" sz="quarter" idx="3"/>
          </p:nvPr>
        </p:nvSpPr>
        <p:spPr>
          <a:xfrm>
            <a:off x="5555219" y="8476607"/>
            <a:ext cx="5148739" cy="486919"/>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12959" y="8476607"/>
            <a:ext cx="3793808" cy="486919"/>
          </a:xfrm>
          <a:prstGeom prst="rect">
            <a:avLst/>
          </a:prstGeom>
        </p:spPr>
        <p:txBody>
          <a:bodyPr vert="horz" lIns="91440" tIns="45720" rIns="91440" bIns="45720" rtlCol="1" anchor="ctr"/>
          <a:lstStyle>
            <a:lvl1pPr algn="l">
              <a:defRPr sz="1200">
                <a:solidFill>
                  <a:schemeClr val="tx1">
                    <a:tint val="75000"/>
                  </a:schemeClr>
                </a:solidFill>
              </a:defRPr>
            </a:lvl1pPr>
          </a:lstStyle>
          <a:p>
            <a:fld id="{2BAEE1E8-58BC-4877-914E-42BD8038A814}" type="slidenum">
              <a:rPr lang="he-IL" smtClean="0"/>
              <a:t>‹#›</a:t>
            </a:fld>
            <a:endParaRPr lang="he-IL"/>
          </a:p>
        </p:txBody>
      </p:sp>
    </p:spTree>
    <p:extLst>
      <p:ext uri="{BB962C8B-B14F-4D97-AF65-F5344CB8AC3E}">
        <p14:creationId xmlns:p14="http://schemas.microsoft.com/office/powerpoint/2010/main" val="193229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קבוצה 7"/>
          <p:cNvGrpSpPr/>
          <p:nvPr/>
        </p:nvGrpSpPr>
        <p:grpSpPr>
          <a:xfrm>
            <a:off x="-13269" y="0"/>
            <a:ext cx="16277104" cy="9145588"/>
            <a:chOff x="-13269" y="0"/>
            <a:chExt cx="16277104" cy="9145588"/>
          </a:xfrm>
        </p:grpSpPr>
        <p:sp>
          <p:nvSpPr>
            <p:cNvPr id="2" name="מלבן 1"/>
            <p:cNvSpPr/>
            <p:nvPr/>
          </p:nvSpPr>
          <p:spPr>
            <a:xfrm>
              <a:off x="-13269" y="0"/>
              <a:ext cx="16272444" cy="26285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מלבן 2"/>
            <p:cNvSpPr/>
            <p:nvPr/>
          </p:nvSpPr>
          <p:spPr>
            <a:xfrm>
              <a:off x="4660" y="2628578"/>
              <a:ext cx="16259175" cy="3600400"/>
            </a:xfrm>
            <a:prstGeom prst="rect">
              <a:avLst/>
            </a:prstGeom>
            <a:gradFill flip="none" rotWithShape="1">
              <a:gsLst>
                <a:gs pos="0">
                  <a:schemeClr val="accent2">
                    <a:lumMod val="60000"/>
                    <a:lumOff val="40000"/>
                  </a:schemeClr>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מלבן 3"/>
            <p:cNvSpPr/>
            <p:nvPr/>
          </p:nvSpPr>
          <p:spPr>
            <a:xfrm>
              <a:off x="-13269" y="6228978"/>
              <a:ext cx="16272444" cy="2916610"/>
            </a:xfrm>
            <a:prstGeom prst="rect">
              <a:avLst/>
            </a:prstGeom>
            <a:gradFill>
              <a:gsLst>
                <a:gs pos="0">
                  <a:schemeClr val="bg1">
                    <a:alpha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5" name="כותרת משנה 2">
            <a:extLst>
              <a:ext uri="{FF2B5EF4-FFF2-40B4-BE49-F238E27FC236}">
                <a16:creationId xmlns:a16="http://schemas.microsoft.com/office/drawing/2014/main" id="{0BAB5F69-E044-4326-8965-D7332591085B}"/>
              </a:ext>
            </a:extLst>
          </p:cNvPr>
          <p:cNvSpPr txBox="1">
            <a:spLocks/>
          </p:cNvSpPr>
          <p:nvPr/>
        </p:nvSpPr>
        <p:spPr>
          <a:xfrm>
            <a:off x="0" y="539855"/>
            <a:ext cx="16259175" cy="520693"/>
          </a:xfrm>
          <a:prstGeom prst="rect">
            <a:avLst/>
          </a:prstGeom>
        </p:spPr>
        <p:txBody>
          <a:bodyPr vert="horz" lIns="91440" tIns="45720" rIns="91440" bIns="45720" rtlCol="1">
            <a:noAutofit/>
          </a:bodyPr>
          <a:lstStyle>
            <a:lvl1pPr marL="0" indent="0" algn="ctr" defTabSz="914400" rtl="1"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he-IL" sz="1800" dirty="0">
                <a:solidFill>
                  <a:schemeClr val="tx1"/>
                </a:solidFill>
                <a:latin typeface="Calibri" pitchFamily="34" charset="0"/>
                <a:cs typeface="Calibri" pitchFamily="34" charset="0"/>
              </a:rPr>
              <a:t>פרויקט מסכם בקורס סדנא בתכנות יישומים ניידים באנדרואיד </a:t>
            </a:r>
          </a:p>
        </p:txBody>
      </p:sp>
      <p:sp>
        <p:nvSpPr>
          <p:cNvPr id="6" name="כותרת משנה 2">
            <a:extLst>
              <a:ext uri="{FF2B5EF4-FFF2-40B4-BE49-F238E27FC236}">
                <a16:creationId xmlns:a16="http://schemas.microsoft.com/office/drawing/2014/main" id="{0BAB5F69-E044-4326-8965-D7332591085B}"/>
              </a:ext>
            </a:extLst>
          </p:cNvPr>
          <p:cNvSpPr txBox="1">
            <a:spLocks/>
          </p:cNvSpPr>
          <p:nvPr/>
        </p:nvSpPr>
        <p:spPr>
          <a:xfrm>
            <a:off x="0" y="8232691"/>
            <a:ext cx="16259175" cy="707569"/>
          </a:xfrm>
          <a:prstGeom prst="rect">
            <a:avLst/>
          </a:prstGeom>
        </p:spPr>
        <p:txBody>
          <a:bodyPr vert="horz" lIns="91440" tIns="45720" rIns="91440" bIns="45720" rtlCol="1">
            <a:noAutofit/>
          </a:bodyPr>
          <a:lstStyle>
            <a:lvl1pPr marL="0" indent="0" algn="ctr" defTabSz="914400" rtl="1"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600"/>
              </a:spcBef>
            </a:pPr>
            <a:r>
              <a:rPr lang="he-IL" sz="1800" dirty="0">
                <a:solidFill>
                  <a:schemeClr val="tx1"/>
                </a:solidFill>
                <a:latin typeface="Calibri" pitchFamily="34" charset="0"/>
                <a:cs typeface="Calibri" pitchFamily="34" charset="0"/>
              </a:rPr>
              <a:t>סמסטר א' תש"פ</a:t>
            </a:r>
            <a:br>
              <a:rPr lang="en-US" sz="1800" dirty="0">
                <a:solidFill>
                  <a:schemeClr val="tx1"/>
                </a:solidFill>
                <a:latin typeface="Calibri" pitchFamily="34" charset="0"/>
                <a:cs typeface="Calibri" pitchFamily="34" charset="0"/>
              </a:rPr>
            </a:br>
            <a:r>
              <a:rPr lang="he-IL" sz="1800" dirty="0">
                <a:solidFill>
                  <a:schemeClr val="tx1"/>
                </a:solidFill>
                <a:latin typeface="Calibri" pitchFamily="34" charset="0"/>
                <a:cs typeface="Calibri" pitchFamily="34" charset="0"/>
              </a:rPr>
              <a:t>21.01.2020</a:t>
            </a:r>
          </a:p>
        </p:txBody>
      </p:sp>
      <p:sp>
        <p:nvSpPr>
          <p:cNvPr id="7" name="כותרת משנה 2">
            <a:extLst>
              <a:ext uri="{FF2B5EF4-FFF2-40B4-BE49-F238E27FC236}">
                <a16:creationId xmlns:a16="http://schemas.microsoft.com/office/drawing/2014/main" id="{0BAB5F69-E044-4326-8965-D7332591085B}"/>
              </a:ext>
            </a:extLst>
          </p:cNvPr>
          <p:cNvSpPr txBox="1">
            <a:spLocks/>
          </p:cNvSpPr>
          <p:nvPr/>
        </p:nvSpPr>
        <p:spPr>
          <a:xfrm>
            <a:off x="-2813" y="7813154"/>
            <a:ext cx="16259175" cy="571937"/>
          </a:xfrm>
          <a:prstGeom prst="rect">
            <a:avLst/>
          </a:prstGeom>
        </p:spPr>
        <p:txBody>
          <a:bodyPr vert="horz" lIns="91440" tIns="45720" rIns="91440" bIns="45720" rtlCol="1">
            <a:noAutofit/>
          </a:bodyPr>
          <a:lstStyle>
            <a:lvl1pPr marL="0" indent="0" algn="ctr" defTabSz="914400" rtl="1"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600"/>
              </a:spcBef>
            </a:pPr>
            <a:r>
              <a:rPr lang="he-IL" sz="1800" b="1">
                <a:solidFill>
                  <a:schemeClr val="tx1"/>
                </a:solidFill>
                <a:latin typeface="Calibri" pitchFamily="34" charset="0"/>
                <a:cs typeface="Calibri" pitchFamily="34" charset="0"/>
              </a:rPr>
              <a:t>חן פרנסה </a:t>
            </a:r>
            <a:r>
              <a:rPr lang="he-IL" sz="1800" b="1" dirty="0">
                <a:solidFill>
                  <a:schemeClr val="tx1"/>
                </a:solidFill>
                <a:latin typeface="Calibri" pitchFamily="34" charset="0"/>
                <a:cs typeface="Calibri" pitchFamily="34" charset="0"/>
              </a:rPr>
              <a:t>| </a:t>
            </a:r>
            <a:r>
              <a:rPr lang="he-IL" sz="1800" b="1">
                <a:solidFill>
                  <a:schemeClr val="tx1"/>
                </a:solidFill>
                <a:latin typeface="Calibri" pitchFamily="34" charset="0"/>
                <a:cs typeface="Calibri" pitchFamily="34" charset="0"/>
              </a:rPr>
              <a:t>רחלי ורכזון</a:t>
            </a:r>
            <a:endParaRPr lang="he-IL" sz="1800" b="1" dirty="0">
              <a:solidFill>
                <a:schemeClr val="tx1"/>
              </a:solidFill>
              <a:latin typeface="Calibri" pitchFamily="34" charset="0"/>
              <a:cs typeface="Calibri" pitchFamily="34" charset="0"/>
            </a:endParaRPr>
          </a:p>
        </p:txBody>
      </p:sp>
      <p:pic>
        <p:nvPicPr>
          <p:cNvPr id="25" name="Picture 16" descr="C:\Users\chenp\Desktop\logo_whit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99" y="146744"/>
            <a:ext cx="8793516" cy="879351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C:\Users\chenp\Desktop\splash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875" y="992188"/>
            <a:ext cx="6591300" cy="81534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4655228"/>
            <a:ext cx="10519120" cy="1569660"/>
          </a:xfrm>
          <a:prstGeom prst="rect">
            <a:avLst/>
          </a:prstGeom>
          <a:noFill/>
          <a:effectLst/>
        </p:spPr>
        <p:txBody>
          <a:bodyPr wrap="square" rtlCol="1">
            <a:spAutoFit/>
          </a:bodyPr>
          <a:lstStyle/>
          <a:p>
            <a:pPr algn="l"/>
            <a:r>
              <a:rPr lang="en-US" sz="96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Bahnschrift Condensed" pitchFamily="34" charset="0"/>
              </a:rPr>
              <a:t>M</a:t>
            </a:r>
            <a:r>
              <a:rPr lang="en-US" sz="80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Bahnschrift Condensed" pitchFamily="34" charset="0"/>
              </a:rPr>
              <a:t>EDICAL </a:t>
            </a:r>
            <a:r>
              <a:rPr lang="en-US" sz="96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Bahnschrift Condensed" pitchFamily="34" charset="0"/>
              </a:rPr>
              <a:t>M</a:t>
            </a:r>
            <a:r>
              <a:rPr lang="en-US" sz="80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Bahnschrift Condensed" pitchFamily="34" charset="0"/>
              </a:rPr>
              <a:t>OVEMENT </a:t>
            </a:r>
            <a:r>
              <a:rPr lang="en-US" sz="96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Bahnschrift Condensed" pitchFamily="34" charset="0"/>
              </a:rPr>
              <a:t>S</a:t>
            </a:r>
            <a:r>
              <a:rPr lang="en-US" sz="80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Bahnschrift Condensed" pitchFamily="34" charset="0"/>
              </a:rPr>
              <a:t>ENSOR</a:t>
            </a:r>
            <a:endParaRPr lang="he-IL" sz="80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Bahnschrift Condensed" pitchFamily="34" charset="0"/>
            </a:endParaRPr>
          </a:p>
        </p:txBody>
      </p:sp>
    </p:spTree>
    <p:extLst>
      <p:ext uri="{BB962C8B-B14F-4D97-AF65-F5344CB8AC3E}">
        <p14:creationId xmlns:p14="http://schemas.microsoft.com/office/powerpoint/2010/main" val="402848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13269" y="0"/>
            <a:ext cx="16277104" cy="9145588"/>
            <a:chOff x="-13269" y="0"/>
            <a:chExt cx="16277104" cy="9145588"/>
          </a:xfrm>
        </p:grpSpPr>
        <p:sp>
          <p:nvSpPr>
            <p:cNvPr id="4" name="מלבן 3"/>
            <p:cNvSpPr/>
            <p:nvPr/>
          </p:nvSpPr>
          <p:spPr>
            <a:xfrm>
              <a:off x="-13269" y="0"/>
              <a:ext cx="16272444" cy="26285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4660" y="2628578"/>
              <a:ext cx="16259175" cy="3600400"/>
            </a:xfrm>
            <a:prstGeom prst="rect">
              <a:avLst/>
            </a:prstGeom>
            <a:gradFill flip="none" rotWithShape="1">
              <a:gsLst>
                <a:gs pos="0">
                  <a:schemeClr val="accent2">
                    <a:lumMod val="60000"/>
                    <a:lumOff val="40000"/>
                  </a:schemeClr>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3269" y="6228978"/>
              <a:ext cx="16272444" cy="2916610"/>
            </a:xfrm>
            <a:prstGeom prst="rect">
              <a:avLst/>
            </a:prstGeom>
            <a:gradFill>
              <a:gsLst>
                <a:gs pos="0">
                  <a:schemeClr val="bg1">
                    <a:alpha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7" name="מלבן 6"/>
          <p:cNvSpPr/>
          <p:nvPr/>
        </p:nvSpPr>
        <p:spPr>
          <a:xfrm>
            <a:off x="11153923" y="2772594"/>
            <a:ext cx="4689719" cy="3240360"/>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p:cNvSpPr txBox="1"/>
          <p:nvPr/>
        </p:nvSpPr>
        <p:spPr>
          <a:xfrm>
            <a:off x="11153922" y="3557424"/>
            <a:ext cx="4689719" cy="1569660"/>
          </a:xfrm>
          <a:prstGeom prst="rect">
            <a:avLst/>
          </a:prstGeom>
          <a:noFill/>
        </p:spPr>
        <p:txBody>
          <a:bodyPr wrap="square" rtlCol="1">
            <a:spAutoFit/>
          </a:bodyPr>
          <a:lstStyle/>
          <a:p>
            <a:r>
              <a:rPr lang="he-IL" sz="2400" b="1" dirty="0">
                <a:latin typeface="Calibri" pitchFamily="34" charset="0"/>
                <a:cs typeface="Calibri" pitchFamily="34" charset="0"/>
              </a:rPr>
              <a:t>למה משמשת האפליקציה?</a:t>
            </a:r>
            <a:br>
              <a:rPr lang="en-US" sz="2400" b="1" dirty="0">
                <a:latin typeface="Calibri" pitchFamily="34" charset="0"/>
                <a:cs typeface="Calibri" pitchFamily="34" charset="0"/>
              </a:rPr>
            </a:br>
            <a:r>
              <a:rPr lang="he-IL" sz="2400" dirty="0">
                <a:latin typeface="Calibri" pitchFamily="34" charset="0"/>
                <a:cs typeface="Calibri" pitchFamily="34" charset="0"/>
              </a:rPr>
              <a:t>האפליקציה מיועדת לבדיקת יציבות הידיים, מותאמת ונוחה לשימוש ע"י המשתמש.</a:t>
            </a:r>
          </a:p>
        </p:txBody>
      </p:sp>
      <p:sp>
        <p:nvSpPr>
          <p:cNvPr id="9" name="מלבן 8"/>
          <p:cNvSpPr/>
          <p:nvPr/>
        </p:nvSpPr>
        <p:spPr>
          <a:xfrm>
            <a:off x="5800179" y="2779224"/>
            <a:ext cx="4689719" cy="3240360"/>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9"/>
          <p:cNvSpPr/>
          <p:nvPr/>
        </p:nvSpPr>
        <p:spPr>
          <a:xfrm>
            <a:off x="409029" y="2779224"/>
            <a:ext cx="4689719" cy="3240360"/>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TextBox 10"/>
          <p:cNvSpPr txBox="1"/>
          <p:nvPr/>
        </p:nvSpPr>
        <p:spPr>
          <a:xfrm>
            <a:off x="5800179" y="3500274"/>
            <a:ext cx="4689719" cy="1938992"/>
          </a:xfrm>
          <a:prstGeom prst="rect">
            <a:avLst/>
          </a:prstGeom>
          <a:noFill/>
        </p:spPr>
        <p:txBody>
          <a:bodyPr wrap="square" rtlCol="1">
            <a:spAutoFit/>
          </a:bodyPr>
          <a:lstStyle/>
          <a:p>
            <a:r>
              <a:rPr lang="he-IL" sz="2400" b="1" dirty="0">
                <a:latin typeface="Calibri" pitchFamily="34" charset="0"/>
                <a:cs typeface="Calibri" pitchFamily="34" charset="0"/>
              </a:rPr>
              <a:t>מה ניתן לעשות עם האפליקציה?</a:t>
            </a:r>
            <a:br>
              <a:rPr lang="en-US" sz="2400" b="1" dirty="0">
                <a:latin typeface="Calibri" pitchFamily="34" charset="0"/>
                <a:cs typeface="Calibri" pitchFamily="34" charset="0"/>
              </a:rPr>
            </a:br>
            <a:r>
              <a:rPr lang="he-IL" sz="2400" dirty="0">
                <a:latin typeface="Calibri" pitchFamily="34" charset="0"/>
                <a:cs typeface="Calibri" pitchFamily="34" charset="0"/>
              </a:rPr>
              <a:t>ניתן לעקוב ולאמוד באופן מספרי מדויק אחר רעד הידיים בפעולות השונות, לפתח את המודעות לבעיה ובכך לנסות להפחית את הרעד. </a:t>
            </a:r>
          </a:p>
        </p:txBody>
      </p:sp>
      <p:sp>
        <p:nvSpPr>
          <p:cNvPr id="12" name="TextBox 11"/>
          <p:cNvSpPr txBox="1"/>
          <p:nvPr/>
        </p:nvSpPr>
        <p:spPr>
          <a:xfrm>
            <a:off x="409028" y="3180794"/>
            <a:ext cx="4689719" cy="2431435"/>
          </a:xfrm>
          <a:prstGeom prst="rect">
            <a:avLst/>
          </a:prstGeom>
          <a:noFill/>
        </p:spPr>
        <p:txBody>
          <a:bodyPr wrap="square" rtlCol="1">
            <a:spAutoFit/>
          </a:bodyPr>
          <a:lstStyle/>
          <a:p>
            <a:r>
              <a:rPr lang="he-IL" sz="2400" b="1" dirty="0">
                <a:latin typeface="Calibri" pitchFamily="34" charset="0"/>
                <a:cs typeface="Calibri" pitchFamily="34" charset="0"/>
              </a:rPr>
              <a:t>למה כדאי להשתמש באפליקציה?</a:t>
            </a:r>
            <a:br>
              <a:rPr lang="en-US" sz="2400" b="1" dirty="0">
                <a:latin typeface="Calibri" pitchFamily="34" charset="0"/>
                <a:cs typeface="Calibri" pitchFamily="34" charset="0"/>
              </a:rPr>
            </a:br>
            <a:r>
              <a:rPr lang="he-IL" sz="2000" b="1" dirty="0">
                <a:latin typeface="Calibri" pitchFamily="34" charset="0"/>
                <a:cs typeface="Calibri" pitchFamily="34" charset="0"/>
              </a:rPr>
              <a:t>"</a:t>
            </a:r>
            <a:r>
              <a:rPr lang="he-IL" sz="2000" dirty="0">
                <a:latin typeface="Calibri" pitchFamily="34" charset="0"/>
                <a:cs typeface="Calibri" pitchFamily="34" charset="0"/>
              </a:rPr>
              <a:t>קיים רעד פיזיולוגי שיכול להופיע אצל כל אדם. רעד כזה יכול לנבוע ממצבי לחץ ומגורמים סביבתיים שונים, והוא עלול להתגבר בשל סיבות שונות.." (ד"ר ערן גורן</a:t>
            </a:r>
            <a:r>
              <a:rPr lang="en-US" sz="2000" dirty="0">
                <a:latin typeface="Calibri" pitchFamily="34" charset="0"/>
                <a:cs typeface="Calibri" pitchFamily="34" charset="0"/>
              </a:rPr>
              <a:t>(</a:t>
            </a:r>
            <a:br>
              <a:rPr lang="en-US" sz="2400" b="1" dirty="0">
                <a:latin typeface="Calibri" pitchFamily="34" charset="0"/>
                <a:cs typeface="Calibri" pitchFamily="34" charset="0"/>
              </a:rPr>
            </a:br>
            <a:r>
              <a:rPr lang="he-IL" sz="2400" dirty="0">
                <a:latin typeface="Calibri" pitchFamily="34" charset="0"/>
                <a:cs typeface="Calibri" pitchFamily="34" charset="0"/>
              </a:rPr>
              <a:t>המלצתנו היא להיות בבקרה על הרעד ולנסות לשפר את תפקודינו. </a:t>
            </a:r>
          </a:p>
        </p:txBody>
      </p:sp>
      <p:cxnSp>
        <p:nvCxnSpPr>
          <p:cNvPr id="14" name="מחבר ישר 13"/>
          <p:cNvCxnSpPr/>
          <p:nvPr/>
        </p:nvCxnSpPr>
        <p:spPr>
          <a:xfrm>
            <a:off x="13498781" y="0"/>
            <a:ext cx="0" cy="2772594"/>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מחבר ישר 15"/>
          <p:cNvCxnSpPr/>
          <p:nvPr/>
        </p:nvCxnSpPr>
        <p:spPr>
          <a:xfrm>
            <a:off x="2753888" y="0"/>
            <a:ext cx="0" cy="2772594"/>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מחבר ישר 16"/>
          <p:cNvCxnSpPr/>
          <p:nvPr/>
        </p:nvCxnSpPr>
        <p:spPr>
          <a:xfrm>
            <a:off x="8148057" y="6630"/>
            <a:ext cx="0" cy="2772594"/>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מחבר ישר 17"/>
          <p:cNvCxnSpPr/>
          <p:nvPr/>
        </p:nvCxnSpPr>
        <p:spPr>
          <a:xfrm>
            <a:off x="13498781" y="6019584"/>
            <a:ext cx="0" cy="3119374"/>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מחבר ישר 18"/>
          <p:cNvCxnSpPr/>
          <p:nvPr/>
        </p:nvCxnSpPr>
        <p:spPr>
          <a:xfrm>
            <a:off x="2753888" y="6019584"/>
            <a:ext cx="0" cy="3119374"/>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a:xfrm>
            <a:off x="8133257" y="6019584"/>
            <a:ext cx="14800" cy="3126004"/>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63393" y="608097"/>
            <a:ext cx="10519120" cy="1200329"/>
          </a:xfrm>
          <a:prstGeom prst="rect">
            <a:avLst/>
          </a:prstGeom>
          <a:noFill/>
          <a:effectLst/>
        </p:spPr>
        <p:txBody>
          <a:bodyPr wrap="square" rtlCol="1">
            <a:spAutoFit/>
          </a:bodyPr>
          <a:lstStyle/>
          <a:p>
            <a:pPr algn="ctr"/>
            <a:r>
              <a:rPr lang="he-IL" sz="72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Calibri" pitchFamily="34" charset="0"/>
                <a:cs typeface="Calibri" pitchFamily="34" charset="0"/>
              </a:rPr>
              <a:t>תיאור האפליקציה</a:t>
            </a:r>
          </a:p>
        </p:txBody>
      </p:sp>
    </p:spTree>
    <p:extLst>
      <p:ext uri="{BB962C8B-B14F-4D97-AF65-F5344CB8AC3E}">
        <p14:creationId xmlns:p14="http://schemas.microsoft.com/office/powerpoint/2010/main" val="141766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5194819" y="7712180"/>
            <a:ext cx="5656683" cy="57846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1185100" y="7731873"/>
            <a:ext cx="5637426" cy="57649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505271" y="7674080"/>
            <a:ext cx="5656683" cy="5784632"/>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קבוצה 28"/>
          <p:cNvGrpSpPr/>
          <p:nvPr/>
        </p:nvGrpSpPr>
        <p:grpSpPr>
          <a:xfrm>
            <a:off x="-13269" y="0"/>
            <a:ext cx="16277104" cy="9145588"/>
            <a:chOff x="-13269" y="0"/>
            <a:chExt cx="16277104" cy="9145588"/>
          </a:xfrm>
        </p:grpSpPr>
        <p:sp>
          <p:nvSpPr>
            <p:cNvPr id="6" name="מלבן 5"/>
            <p:cNvSpPr/>
            <p:nvPr/>
          </p:nvSpPr>
          <p:spPr>
            <a:xfrm>
              <a:off x="4660" y="2628578"/>
              <a:ext cx="16259175" cy="3600400"/>
            </a:xfrm>
            <a:prstGeom prst="rect">
              <a:avLst/>
            </a:prstGeom>
            <a:gradFill flip="none" rotWithShape="1">
              <a:gsLst>
                <a:gs pos="0">
                  <a:schemeClr val="accent2">
                    <a:lumMod val="60000"/>
                    <a:lumOff val="40000"/>
                  </a:schemeClr>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12"/>
            <p:cNvSpPr/>
            <p:nvPr/>
          </p:nvSpPr>
          <p:spPr>
            <a:xfrm>
              <a:off x="-13269" y="0"/>
              <a:ext cx="16272444" cy="26285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p:cNvSpPr/>
            <p:nvPr/>
          </p:nvSpPr>
          <p:spPr>
            <a:xfrm>
              <a:off x="-13269" y="6228978"/>
              <a:ext cx="16272444" cy="2916610"/>
            </a:xfrm>
            <a:prstGeom prst="rect">
              <a:avLst/>
            </a:prstGeom>
            <a:gradFill>
              <a:gsLst>
                <a:gs pos="0">
                  <a:schemeClr val="bg1">
                    <a:alpha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8" name="אליפסה 7"/>
          <p:cNvSpPr/>
          <p:nvPr/>
        </p:nvSpPr>
        <p:spPr>
          <a:xfrm>
            <a:off x="18814" y="6773980"/>
            <a:ext cx="4608512" cy="180020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2" name="מחבר חץ ישר 11"/>
          <p:cNvCxnSpPr/>
          <p:nvPr/>
        </p:nvCxnSpPr>
        <p:spPr>
          <a:xfrm>
            <a:off x="3816506" y="3348658"/>
            <a:ext cx="2656897" cy="0"/>
          </a:xfrm>
          <a:prstGeom prst="straightConnector1">
            <a:avLst/>
          </a:prstGeom>
          <a:ln w="762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27091" y="1441805"/>
            <a:ext cx="2520280" cy="400110"/>
          </a:xfrm>
          <a:prstGeom prst="rect">
            <a:avLst/>
          </a:prstGeom>
          <a:noFill/>
        </p:spPr>
        <p:txBody>
          <a:bodyPr wrap="square" rtlCol="1">
            <a:spAutoFit/>
          </a:bodyPr>
          <a:lstStyle/>
          <a:p>
            <a:pPr algn="ctr"/>
            <a:r>
              <a:rPr lang="en-US" sz="2000" b="1" spc="300" dirty="0">
                <a:latin typeface="Agency FB" pitchFamily="2" charset="0"/>
              </a:rPr>
              <a:t>Splash Activity</a:t>
            </a:r>
            <a:endParaRPr lang="he-IL" sz="2000" b="1" spc="300" dirty="0">
              <a:latin typeface="Agency FB" pitchFamily="2" charset="0"/>
            </a:endParaRPr>
          </a:p>
        </p:txBody>
      </p:sp>
      <p:sp>
        <p:nvSpPr>
          <p:cNvPr id="17" name="TextBox 16"/>
          <p:cNvSpPr txBox="1"/>
          <p:nvPr/>
        </p:nvSpPr>
        <p:spPr>
          <a:xfrm>
            <a:off x="12728084" y="1489400"/>
            <a:ext cx="2520280" cy="400110"/>
          </a:xfrm>
          <a:prstGeom prst="rect">
            <a:avLst/>
          </a:prstGeom>
          <a:noFill/>
        </p:spPr>
        <p:txBody>
          <a:bodyPr wrap="square" rtlCol="1">
            <a:spAutoFit/>
          </a:bodyPr>
          <a:lstStyle/>
          <a:p>
            <a:pPr algn="ctr"/>
            <a:r>
              <a:rPr lang="en-US" sz="2000" b="1" spc="300" dirty="0">
                <a:latin typeface="Agency FB" pitchFamily="2" charset="0"/>
              </a:rPr>
              <a:t>Indices Activity</a:t>
            </a:r>
            <a:endParaRPr lang="he-IL" sz="2000" b="1" spc="300" dirty="0">
              <a:latin typeface="Agency FB" pitchFamily="2" charset="0"/>
            </a:endParaRPr>
          </a:p>
        </p:txBody>
      </p:sp>
      <p:pic>
        <p:nvPicPr>
          <p:cNvPr id="15" name="Picture 2" descr="C:\Users\chenp\Desktop\לפרויקט באנדרואיד\indicesActivity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1012" y="1836124"/>
            <a:ext cx="5765601" cy="5896013"/>
          </a:xfrm>
          <a:prstGeom prst="rect">
            <a:avLst/>
          </a:prstGeom>
          <a:noFill/>
          <a:extLst>
            <a:ext uri="{909E8E84-426E-40DD-AFC4-6F175D3DCCD1}">
              <a14:hiddenFill xmlns:a14="http://schemas.microsoft.com/office/drawing/2010/main">
                <a:solidFill>
                  <a:srgbClr val="FFFFFF"/>
                </a:solidFill>
              </a14:hiddenFill>
            </a:ext>
          </a:extLst>
        </p:spPr>
      </p:pic>
      <p:sp>
        <p:nvSpPr>
          <p:cNvPr id="16" name="אליפסה 15"/>
          <p:cNvSpPr/>
          <p:nvPr/>
        </p:nvSpPr>
        <p:spPr>
          <a:xfrm>
            <a:off x="11971261" y="6909144"/>
            <a:ext cx="4065103" cy="1722186"/>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026" name="Picture 2" descr="C:\Users\chenp\Desktop\לפרויקט באנדרואיד\instructionsActivit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4824" y="1764581"/>
            <a:ext cx="5816674" cy="594824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473403" y="1397650"/>
            <a:ext cx="3024336" cy="400110"/>
          </a:xfrm>
          <a:prstGeom prst="rect">
            <a:avLst/>
          </a:prstGeom>
          <a:noFill/>
        </p:spPr>
        <p:txBody>
          <a:bodyPr wrap="square" rtlCol="1">
            <a:spAutoFit/>
          </a:bodyPr>
          <a:lstStyle/>
          <a:p>
            <a:pPr algn="ctr"/>
            <a:r>
              <a:rPr lang="en-US" sz="2000" b="1" spc="300" dirty="0">
                <a:latin typeface="Agency FB" pitchFamily="2" charset="0"/>
              </a:rPr>
              <a:t>Instructions Activity</a:t>
            </a:r>
            <a:endParaRPr lang="he-IL" sz="2000" b="1" spc="300" dirty="0">
              <a:latin typeface="Agency FB" pitchFamily="2" charset="0"/>
            </a:endParaRPr>
          </a:p>
        </p:txBody>
      </p:sp>
      <p:sp>
        <p:nvSpPr>
          <p:cNvPr id="20" name="אליפסה 19"/>
          <p:cNvSpPr/>
          <p:nvPr/>
        </p:nvSpPr>
        <p:spPr>
          <a:xfrm>
            <a:off x="5718904" y="6793030"/>
            <a:ext cx="4608512" cy="180020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5123"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051" y="1764581"/>
            <a:ext cx="5790242" cy="5921212"/>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מחבר חץ ישר 23"/>
          <p:cNvCxnSpPr/>
          <p:nvPr/>
        </p:nvCxnSpPr>
        <p:spPr>
          <a:xfrm>
            <a:off x="9635737" y="6792562"/>
            <a:ext cx="2907137" cy="0"/>
          </a:xfrm>
          <a:prstGeom prst="straightConnector1">
            <a:avLst/>
          </a:prstGeom>
          <a:ln w="76200">
            <a:solidFill>
              <a:srgbClr val="FF9B69"/>
            </a:solidFill>
            <a:tailEnd type="arrow"/>
          </a:ln>
        </p:spPr>
        <p:style>
          <a:lnRef idx="1">
            <a:schemeClr val="accent1"/>
          </a:lnRef>
          <a:fillRef idx="0">
            <a:schemeClr val="accent1"/>
          </a:fillRef>
          <a:effectRef idx="0">
            <a:schemeClr val="accent1"/>
          </a:effectRef>
          <a:fontRef idx="minor">
            <a:schemeClr val="tx1"/>
          </a:fontRef>
        </p:style>
      </p:cxnSp>
      <p:cxnSp>
        <p:nvCxnSpPr>
          <p:cNvPr id="27" name="מחבר חץ ישר 26"/>
          <p:cNvCxnSpPr/>
          <p:nvPr/>
        </p:nvCxnSpPr>
        <p:spPr>
          <a:xfrm flipH="1">
            <a:off x="9497739" y="7093074"/>
            <a:ext cx="2907137" cy="0"/>
          </a:xfrm>
          <a:prstGeom prst="straightConnector1">
            <a:avLst/>
          </a:prstGeom>
          <a:ln w="76200">
            <a:solidFill>
              <a:srgbClr val="FF9B69"/>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63393" y="280290"/>
            <a:ext cx="10519120" cy="1200329"/>
          </a:xfrm>
          <a:prstGeom prst="rect">
            <a:avLst/>
          </a:prstGeom>
          <a:noFill/>
          <a:effectLst/>
        </p:spPr>
        <p:txBody>
          <a:bodyPr wrap="square" rtlCol="1">
            <a:spAutoFit/>
          </a:bodyPr>
          <a:lstStyle/>
          <a:p>
            <a:pPr algn="ctr"/>
            <a:r>
              <a:rPr lang="he-IL" sz="72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Calibri" pitchFamily="34" charset="0"/>
                <a:cs typeface="Calibri" pitchFamily="34" charset="0"/>
              </a:rPr>
              <a:t>מסכי האפליקציה</a:t>
            </a:r>
          </a:p>
        </p:txBody>
      </p:sp>
      <p:pic>
        <p:nvPicPr>
          <p:cNvPr id="37" name="Picture 4" descr="C:\Users\chenp\Desktop\לפרויקט באנדרואיד\back.png"/>
          <p:cNvPicPr>
            <a:picLocks noChangeAspect="1" noChangeArrowheads="1"/>
          </p:cNvPicPr>
          <p:nvPr/>
        </p:nvPicPr>
        <p:blipFill rotWithShape="1">
          <a:blip r:embed="rId5">
            <a:extLst>
              <a:ext uri="{28A0092B-C50C-407E-A947-70E740481C1C}">
                <a14:useLocalDpi xmlns:a14="http://schemas.microsoft.com/office/drawing/2010/main" val="0"/>
              </a:ext>
            </a:extLst>
          </a:blip>
          <a:srcRect l="14079" t="30233" r="12139" b="25237"/>
          <a:stretch/>
        </p:blipFill>
        <p:spPr bwMode="auto">
          <a:xfrm>
            <a:off x="12728084" y="6756727"/>
            <a:ext cx="970663" cy="32125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chenp\Desktop\לפרויקט באנדרואיד\select.png"/>
          <p:cNvPicPr>
            <a:picLocks noChangeAspect="1" noChangeArrowheads="1"/>
          </p:cNvPicPr>
          <p:nvPr/>
        </p:nvPicPr>
        <p:blipFill rotWithShape="1">
          <a:blip r:embed="rId6">
            <a:extLst>
              <a:ext uri="{28A0092B-C50C-407E-A947-70E740481C1C}">
                <a14:useLocalDpi xmlns:a14="http://schemas.microsoft.com/office/drawing/2010/main" val="0"/>
              </a:ext>
            </a:extLst>
          </a:blip>
          <a:srcRect l="19667" t="17653" r="18139" b="9585"/>
          <a:stretch/>
        </p:blipFill>
        <p:spPr bwMode="auto">
          <a:xfrm>
            <a:off x="8350062" y="6558147"/>
            <a:ext cx="931961" cy="552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48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16"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4719245" y="7711596"/>
            <a:ext cx="6552728" cy="670094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קבוצה 1"/>
          <p:cNvGrpSpPr/>
          <p:nvPr/>
        </p:nvGrpSpPr>
        <p:grpSpPr>
          <a:xfrm>
            <a:off x="-13269" y="0"/>
            <a:ext cx="16277104" cy="9145588"/>
            <a:chOff x="-13269" y="0"/>
            <a:chExt cx="16277104" cy="9145588"/>
          </a:xfrm>
        </p:grpSpPr>
        <p:sp>
          <p:nvSpPr>
            <p:cNvPr id="4" name="מלבן 3"/>
            <p:cNvSpPr/>
            <p:nvPr/>
          </p:nvSpPr>
          <p:spPr>
            <a:xfrm>
              <a:off x="-13269" y="0"/>
              <a:ext cx="16272444" cy="26285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4660" y="2628578"/>
              <a:ext cx="16259175" cy="3600400"/>
            </a:xfrm>
            <a:prstGeom prst="rect">
              <a:avLst/>
            </a:prstGeom>
            <a:gradFill flip="none" rotWithShape="1">
              <a:gsLst>
                <a:gs pos="0">
                  <a:schemeClr val="accent2">
                    <a:lumMod val="60000"/>
                    <a:lumOff val="40000"/>
                  </a:schemeClr>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3269" y="6228978"/>
              <a:ext cx="16272444" cy="2916610"/>
            </a:xfrm>
            <a:prstGeom prst="rect">
              <a:avLst/>
            </a:prstGeom>
            <a:gradFill>
              <a:gsLst>
                <a:gs pos="0">
                  <a:schemeClr val="bg1">
                    <a:alpha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8" name="אליפסה 7"/>
          <p:cNvSpPr/>
          <p:nvPr/>
        </p:nvSpPr>
        <p:spPr>
          <a:xfrm>
            <a:off x="5256414" y="6464966"/>
            <a:ext cx="5338522" cy="208536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9"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2300" y="949282"/>
            <a:ext cx="6552728" cy="67009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68747" y="749227"/>
            <a:ext cx="2823257" cy="584775"/>
          </a:xfrm>
          <a:prstGeom prst="rect">
            <a:avLst/>
          </a:prstGeom>
          <a:noFill/>
        </p:spPr>
        <p:txBody>
          <a:bodyPr wrap="square" rtlCol="1">
            <a:spAutoFit/>
          </a:bodyPr>
          <a:lstStyle/>
          <a:p>
            <a:pPr algn="ctr"/>
            <a:r>
              <a:rPr lang="en-US" sz="3200" b="1" spc="300" dirty="0">
                <a:latin typeface="Agency FB" pitchFamily="2" charset="0"/>
              </a:rPr>
              <a:t>Splash </a:t>
            </a:r>
            <a:r>
              <a:rPr lang="en-US" sz="3200" b="1" spc="300" dirty="0">
                <a:latin typeface="Agency FB" pitchFamily="2" charset="0"/>
                <a:cs typeface="Calibri" pitchFamily="34" charset="0"/>
              </a:rPr>
              <a:t>Activity</a:t>
            </a:r>
            <a:endParaRPr lang="he-IL" sz="3200" b="1" spc="300" dirty="0">
              <a:latin typeface="Agency FB" pitchFamily="2" charset="0"/>
            </a:endParaRPr>
          </a:p>
        </p:txBody>
      </p:sp>
      <p:sp>
        <p:nvSpPr>
          <p:cNvPr id="14" name="מלבן 13"/>
          <p:cNvSpPr/>
          <p:nvPr/>
        </p:nvSpPr>
        <p:spPr>
          <a:xfrm>
            <a:off x="1216819" y="5103481"/>
            <a:ext cx="4545703" cy="876374"/>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11"/>
          <p:cNvSpPr/>
          <p:nvPr/>
        </p:nvSpPr>
        <p:spPr>
          <a:xfrm>
            <a:off x="9929787" y="1620466"/>
            <a:ext cx="6019646" cy="892552"/>
          </a:xfrm>
          <a:prstGeom prst="rect">
            <a:avLst/>
          </a:prstGeom>
        </p:spPr>
        <p:txBody>
          <a:bodyPr wrap="square">
            <a:spAutoFit/>
          </a:bodyPr>
          <a:lstStyle/>
          <a:p>
            <a:r>
              <a:rPr lang="he-IL" sz="2800" b="1" dirty="0">
                <a:latin typeface="Calibri" pitchFamily="34" charset="0"/>
                <a:cs typeface="Calibri" pitchFamily="34" charset="0"/>
              </a:rPr>
              <a:t>מסך פתיחה </a:t>
            </a:r>
            <a:r>
              <a:rPr lang="he-IL" sz="2400" dirty="0">
                <a:latin typeface="Calibri" pitchFamily="34" charset="0"/>
                <a:cs typeface="Calibri" pitchFamily="34" charset="0"/>
              </a:rPr>
              <a:t>– הצגת הלוגו ושם האפליקציה, שמות המפתחות ושנת הפיתוח.</a:t>
            </a:r>
          </a:p>
        </p:txBody>
      </p:sp>
      <p:sp>
        <p:nvSpPr>
          <p:cNvPr id="13" name="מלבן 12"/>
          <p:cNvSpPr/>
          <p:nvPr/>
        </p:nvSpPr>
        <p:spPr>
          <a:xfrm>
            <a:off x="1021485" y="5148858"/>
            <a:ext cx="4741037" cy="830997"/>
          </a:xfrm>
          <a:prstGeom prst="rect">
            <a:avLst/>
          </a:prstGeom>
        </p:spPr>
        <p:txBody>
          <a:bodyPr wrap="square">
            <a:spAutoFit/>
          </a:bodyPr>
          <a:lstStyle/>
          <a:p>
            <a:pPr>
              <a:lnSpc>
                <a:spcPct val="100000"/>
              </a:lnSpc>
              <a:spcBef>
                <a:spcPts val="0"/>
              </a:spcBef>
              <a:spcAft>
                <a:spcPts val="1200"/>
              </a:spcAft>
            </a:pPr>
            <a:r>
              <a:rPr lang="he-IL" sz="2400" b="1" dirty="0">
                <a:latin typeface="Calibri" pitchFamily="34" charset="0"/>
                <a:cs typeface="Calibri" pitchFamily="34" charset="0"/>
              </a:rPr>
              <a:t>תת-תהליך (</a:t>
            </a:r>
            <a:r>
              <a:rPr lang="en-US" sz="2400" b="1" dirty="0">
                <a:latin typeface="Calibri" pitchFamily="34" charset="0"/>
                <a:cs typeface="Calibri" pitchFamily="34" charset="0"/>
              </a:rPr>
              <a:t>Thread</a:t>
            </a:r>
            <a:r>
              <a:rPr lang="he-IL" sz="2400" b="1" dirty="0">
                <a:latin typeface="Calibri" pitchFamily="34" charset="0"/>
                <a:cs typeface="Calibri" pitchFamily="34" charset="0"/>
              </a:rPr>
              <a:t>)</a:t>
            </a:r>
            <a:br>
              <a:rPr lang="en-US" sz="2400" b="1" dirty="0">
                <a:latin typeface="Calibri" pitchFamily="34" charset="0"/>
                <a:cs typeface="Calibri" pitchFamily="34" charset="0"/>
              </a:rPr>
            </a:br>
            <a:r>
              <a:rPr lang="he-IL" sz="2400" dirty="0">
                <a:latin typeface="Calibri" pitchFamily="34" charset="0"/>
                <a:cs typeface="Calibri" pitchFamily="34" charset="0"/>
              </a:rPr>
              <a:t>דיליי של 3 שניות לפני מעבר למסך הבא</a:t>
            </a:r>
          </a:p>
        </p:txBody>
      </p:sp>
    </p:spTree>
    <p:extLst>
      <p:ext uri="{BB962C8B-B14F-4D97-AF65-F5344CB8AC3E}">
        <p14:creationId xmlns:p14="http://schemas.microsoft.com/office/powerpoint/2010/main" val="26605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263516" y="7721139"/>
            <a:ext cx="6552728" cy="670094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4846589" y="7721140"/>
            <a:ext cx="6552728" cy="670094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8355782" y="7687283"/>
            <a:ext cx="6552728" cy="6700944"/>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קבוצה 16"/>
          <p:cNvGrpSpPr/>
          <p:nvPr/>
        </p:nvGrpSpPr>
        <p:grpSpPr>
          <a:xfrm>
            <a:off x="-13269" y="0"/>
            <a:ext cx="16277104" cy="9145588"/>
            <a:chOff x="-13269" y="0"/>
            <a:chExt cx="16277104" cy="9145588"/>
          </a:xfrm>
        </p:grpSpPr>
        <p:sp>
          <p:nvSpPr>
            <p:cNvPr id="4" name="מלבן 3"/>
            <p:cNvSpPr/>
            <p:nvPr/>
          </p:nvSpPr>
          <p:spPr>
            <a:xfrm>
              <a:off x="-13269" y="0"/>
              <a:ext cx="16272444" cy="26285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4660" y="2628578"/>
              <a:ext cx="16259175" cy="3600400"/>
            </a:xfrm>
            <a:prstGeom prst="rect">
              <a:avLst/>
            </a:prstGeom>
            <a:gradFill flip="none" rotWithShape="1">
              <a:gsLst>
                <a:gs pos="0">
                  <a:schemeClr val="accent2">
                    <a:lumMod val="60000"/>
                    <a:lumOff val="40000"/>
                  </a:schemeClr>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3269" y="6228978"/>
              <a:ext cx="16272444" cy="2916610"/>
            </a:xfrm>
            <a:prstGeom prst="rect">
              <a:avLst/>
            </a:prstGeom>
            <a:gradFill>
              <a:gsLst>
                <a:gs pos="0">
                  <a:schemeClr val="bg1">
                    <a:alpha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7" name="TextBox 6"/>
          <p:cNvSpPr txBox="1"/>
          <p:nvPr/>
        </p:nvSpPr>
        <p:spPr>
          <a:xfrm>
            <a:off x="208707" y="367636"/>
            <a:ext cx="2736304" cy="1077218"/>
          </a:xfrm>
          <a:prstGeom prst="rect">
            <a:avLst/>
          </a:prstGeom>
          <a:noFill/>
        </p:spPr>
        <p:txBody>
          <a:bodyPr wrap="square" rtlCol="1">
            <a:spAutoFit/>
          </a:bodyPr>
          <a:lstStyle/>
          <a:p>
            <a:pPr algn="ctr"/>
            <a:r>
              <a:rPr lang="en-US" sz="3200" b="1" spc="300" dirty="0">
                <a:latin typeface="Agency FB" pitchFamily="2" charset="0"/>
              </a:rPr>
              <a:t>Instructions </a:t>
            </a:r>
            <a:r>
              <a:rPr lang="en-US" sz="3200" b="1" spc="300" dirty="0">
                <a:latin typeface="Agency FB" pitchFamily="2" charset="0"/>
                <a:cs typeface="Calibri" pitchFamily="34" charset="0"/>
              </a:rPr>
              <a:t>Activity</a:t>
            </a:r>
            <a:endParaRPr lang="he-IL" sz="3200" b="1" spc="300" dirty="0">
              <a:latin typeface="Agency FB" pitchFamily="2" charset="0"/>
            </a:endParaRPr>
          </a:p>
        </p:txBody>
      </p:sp>
      <p:sp>
        <p:nvSpPr>
          <p:cNvPr id="12" name="מלבן 11"/>
          <p:cNvSpPr/>
          <p:nvPr/>
        </p:nvSpPr>
        <p:spPr>
          <a:xfrm>
            <a:off x="13336734" y="259914"/>
            <a:ext cx="2635270" cy="2369880"/>
          </a:xfrm>
          <a:prstGeom prst="rect">
            <a:avLst/>
          </a:prstGeom>
        </p:spPr>
        <p:txBody>
          <a:bodyPr wrap="square">
            <a:spAutoFit/>
          </a:bodyPr>
          <a:lstStyle/>
          <a:p>
            <a:r>
              <a:rPr lang="he-IL" sz="2800" b="1" dirty="0">
                <a:latin typeface="Calibri" pitchFamily="34" charset="0"/>
                <a:cs typeface="Calibri" pitchFamily="34" charset="0"/>
              </a:rPr>
              <a:t>מסך הוראות </a:t>
            </a:r>
            <a:r>
              <a:rPr lang="he-IL" sz="2400" dirty="0">
                <a:latin typeface="Calibri" pitchFamily="34" charset="0"/>
                <a:cs typeface="Calibri" pitchFamily="34" charset="0"/>
              </a:rPr>
              <a:t>– מורכב מתפריט 3 שקופיות, כל שקופית היא בדיקה שהמשתמש יכול לבצע. </a:t>
            </a:r>
          </a:p>
        </p:txBody>
      </p:sp>
      <p:pic>
        <p:nvPicPr>
          <p:cNvPr id="2050" name="Picture 2" descr="C:\Users\chenp\Desktop\לפרויקט באנדרואיד\rest activ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829" y="990830"/>
            <a:ext cx="6548336" cy="669645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henp\Desktop\לפרויקט באנדרואיד\instructionsActivit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8128" y="990830"/>
            <a:ext cx="6548335" cy="66964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chenp\Desktop\לפרויקט באנדרואיד\movement activit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6943" y="973317"/>
            <a:ext cx="6548335" cy="6696453"/>
          </a:xfrm>
          <a:prstGeom prst="rect">
            <a:avLst/>
          </a:prstGeom>
          <a:noFill/>
          <a:extLst>
            <a:ext uri="{909E8E84-426E-40DD-AFC4-6F175D3DCCD1}">
              <a14:hiddenFill xmlns:a14="http://schemas.microsoft.com/office/drawing/2010/main">
                <a:solidFill>
                  <a:srgbClr val="FFFFFF"/>
                </a:solidFill>
              </a14:hiddenFill>
            </a:ext>
          </a:extLst>
        </p:spPr>
      </p:pic>
      <p:sp>
        <p:nvSpPr>
          <p:cNvPr id="20" name="אליפסה 19"/>
          <p:cNvSpPr/>
          <p:nvPr/>
        </p:nvSpPr>
        <p:spPr>
          <a:xfrm>
            <a:off x="1800685" y="6474509"/>
            <a:ext cx="5338522" cy="208536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אליפסה 20"/>
          <p:cNvSpPr/>
          <p:nvPr/>
        </p:nvSpPr>
        <p:spPr>
          <a:xfrm>
            <a:off x="5383758" y="6474510"/>
            <a:ext cx="5338522" cy="208536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אליפסה 22"/>
          <p:cNvSpPr/>
          <p:nvPr/>
        </p:nvSpPr>
        <p:spPr>
          <a:xfrm>
            <a:off x="8892951" y="6440653"/>
            <a:ext cx="5338522" cy="208536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6" name="מלבן 25"/>
          <p:cNvSpPr/>
          <p:nvPr/>
        </p:nvSpPr>
        <p:spPr>
          <a:xfrm>
            <a:off x="167351" y="2911445"/>
            <a:ext cx="2540170" cy="2753384"/>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מלבן 23"/>
          <p:cNvSpPr/>
          <p:nvPr/>
        </p:nvSpPr>
        <p:spPr>
          <a:xfrm>
            <a:off x="53459" y="2944243"/>
            <a:ext cx="2626355" cy="2754600"/>
          </a:xfrm>
          <a:prstGeom prst="rect">
            <a:avLst/>
          </a:prstGeom>
        </p:spPr>
        <p:txBody>
          <a:bodyPr wrap="square">
            <a:spAutoFit/>
          </a:bodyPr>
          <a:lstStyle/>
          <a:p>
            <a:pPr>
              <a:spcAft>
                <a:spcPts val="600"/>
              </a:spcAft>
            </a:pPr>
            <a:r>
              <a:rPr lang="he-IL" sz="2400" b="1" dirty="0">
                <a:latin typeface="Calibri" pitchFamily="34" charset="0"/>
                <a:cs typeface="Calibri" pitchFamily="34" charset="0"/>
              </a:rPr>
              <a:t>מקלט שידורים </a:t>
            </a:r>
            <a:br>
              <a:rPr lang="en-US" sz="2400" b="1" dirty="0">
                <a:latin typeface="Calibri" pitchFamily="34" charset="0"/>
                <a:cs typeface="Calibri" pitchFamily="34" charset="0"/>
              </a:rPr>
            </a:br>
            <a:r>
              <a:rPr lang="he-IL" sz="2400" b="1" dirty="0">
                <a:latin typeface="Calibri" pitchFamily="34" charset="0"/>
                <a:cs typeface="Calibri" pitchFamily="34" charset="0"/>
              </a:rPr>
              <a:t>(</a:t>
            </a:r>
            <a:r>
              <a:rPr lang="en-US" sz="2400" b="1" dirty="0">
                <a:latin typeface="Calibri" pitchFamily="34" charset="0"/>
                <a:cs typeface="Calibri" pitchFamily="34" charset="0"/>
              </a:rPr>
              <a:t>Broadcast Receiver</a:t>
            </a:r>
            <a:r>
              <a:rPr lang="he-IL" sz="2400" b="1" dirty="0">
                <a:latin typeface="Calibri" pitchFamily="34" charset="0"/>
                <a:cs typeface="Calibri" pitchFamily="34" charset="0"/>
              </a:rPr>
              <a:t>)</a:t>
            </a:r>
            <a:endParaRPr lang="en-US" sz="2400" b="1" dirty="0">
              <a:latin typeface="Calibri" pitchFamily="34" charset="0"/>
              <a:cs typeface="Calibri" pitchFamily="34" charset="0"/>
            </a:endParaRPr>
          </a:p>
          <a:p>
            <a:pPr>
              <a:spcAft>
                <a:spcPts val="600"/>
              </a:spcAft>
            </a:pPr>
            <a:r>
              <a:rPr lang="en-US" sz="2400" dirty="0" err="1">
                <a:latin typeface="Calibri" pitchFamily="34" charset="0"/>
                <a:cs typeface="Calibri" pitchFamily="34" charset="0"/>
              </a:rPr>
              <a:t>AlarmNotificationReceiver</a:t>
            </a:r>
            <a:r>
              <a:rPr lang="he-IL" sz="2400" dirty="0">
                <a:latin typeface="Calibri" pitchFamily="34" charset="0"/>
                <a:cs typeface="Calibri" pitchFamily="34" charset="0"/>
              </a:rPr>
              <a:t> – שימוש כדי לשלוח התראות של האפליקציה</a:t>
            </a:r>
            <a:endParaRPr lang="he-IL" sz="2400" b="1" dirty="0">
              <a:latin typeface="Calibri" pitchFamily="34" charset="0"/>
              <a:cs typeface="Calibri" pitchFamily="34" charset="0"/>
            </a:endParaRPr>
          </a:p>
        </p:txBody>
      </p:sp>
      <p:sp>
        <p:nvSpPr>
          <p:cNvPr id="13" name="מלבן 12"/>
          <p:cNvSpPr/>
          <p:nvPr/>
        </p:nvSpPr>
        <p:spPr>
          <a:xfrm>
            <a:off x="208707" y="6597756"/>
            <a:ext cx="2439804" cy="2015936"/>
          </a:xfrm>
          <a:prstGeom prst="rect">
            <a:avLst/>
          </a:prstGeom>
        </p:spPr>
        <p:txBody>
          <a:bodyPr wrap="square">
            <a:spAutoFit/>
          </a:bodyPr>
          <a:lstStyle/>
          <a:p>
            <a:pPr>
              <a:spcAft>
                <a:spcPts val="600"/>
              </a:spcAft>
            </a:pPr>
            <a:r>
              <a:rPr lang="he-IL" sz="2400" b="1" dirty="0">
                <a:latin typeface="Calibri" pitchFamily="34" charset="0"/>
                <a:cs typeface="Calibri" pitchFamily="34" charset="0"/>
              </a:rPr>
              <a:t>שירות (</a:t>
            </a:r>
            <a:r>
              <a:rPr lang="en-US" sz="2400" b="1" dirty="0">
                <a:latin typeface="Calibri" pitchFamily="34" charset="0"/>
                <a:cs typeface="Calibri" pitchFamily="34" charset="0"/>
              </a:rPr>
              <a:t>Service</a:t>
            </a:r>
            <a:r>
              <a:rPr lang="he-IL" sz="2400" b="1" dirty="0">
                <a:latin typeface="Calibri" pitchFamily="34" charset="0"/>
                <a:cs typeface="Calibri" pitchFamily="34" charset="0"/>
              </a:rPr>
              <a:t>)</a:t>
            </a:r>
          </a:p>
          <a:p>
            <a:pPr>
              <a:spcAft>
                <a:spcPts val="600"/>
              </a:spcAft>
            </a:pPr>
            <a:r>
              <a:rPr lang="en-US" sz="2400" dirty="0" err="1">
                <a:latin typeface="Calibri" pitchFamily="34" charset="0"/>
                <a:cs typeface="Calibri" pitchFamily="34" charset="0"/>
              </a:rPr>
              <a:t>MusicService</a:t>
            </a:r>
            <a:r>
              <a:rPr lang="he-IL" sz="2400" dirty="0">
                <a:latin typeface="Calibri" pitchFamily="34" charset="0"/>
                <a:cs typeface="Calibri" pitchFamily="34" charset="0"/>
              </a:rPr>
              <a:t>- שימוש ב-</a:t>
            </a:r>
            <a:r>
              <a:rPr lang="en-US" sz="2400" dirty="0">
                <a:latin typeface="Calibri" pitchFamily="34" charset="0"/>
                <a:cs typeface="Calibri" pitchFamily="34" charset="0"/>
              </a:rPr>
              <a:t>service</a:t>
            </a:r>
            <a:r>
              <a:rPr lang="he-IL" sz="2400" dirty="0">
                <a:latin typeface="Calibri" pitchFamily="34" charset="0"/>
                <a:cs typeface="Calibri" pitchFamily="34" charset="0"/>
              </a:rPr>
              <a:t> כדי להפעיל ולהפסיק מוזיקה</a:t>
            </a:r>
          </a:p>
        </p:txBody>
      </p:sp>
      <p:sp>
        <p:nvSpPr>
          <p:cNvPr id="30" name="מלבן 29"/>
          <p:cNvSpPr/>
          <p:nvPr/>
        </p:nvSpPr>
        <p:spPr>
          <a:xfrm>
            <a:off x="228030" y="6513508"/>
            <a:ext cx="2551879" cy="2184432"/>
          </a:xfrm>
          <a:prstGeom prst="rect">
            <a:avLst/>
          </a:prstGeom>
          <a:solidFill>
            <a:srgbClr val="FFC2A5">
              <a:alpha val="25000"/>
            </a:srgbClr>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מלבן 32"/>
          <p:cNvSpPr/>
          <p:nvPr/>
        </p:nvSpPr>
        <p:spPr>
          <a:xfrm>
            <a:off x="13370280" y="3317731"/>
            <a:ext cx="2736985" cy="969699"/>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4" name="מלבן 33"/>
          <p:cNvSpPr/>
          <p:nvPr/>
        </p:nvSpPr>
        <p:spPr>
          <a:xfrm>
            <a:off x="13446516" y="3387081"/>
            <a:ext cx="2584512" cy="830997"/>
          </a:xfrm>
          <a:prstGeom prst="rect">
            <a:avLst/>
          </a:prstGeom>
        </p:spPr>
        <p:txBody>
          <a:bodyPr wrap="square">
            <a:spAutoFit/>
          </a:bodyPr>
          <a:lstStyle/>
          <a:p>
            <a:pPr>
              <a:spcAft>
                <a:spcPts val="1200"/>
              </a:spcAft>
            </a:pPr>
            <a:r>
              <a:rPr lang="he-IL" sz="2400" b="1" dirty="0">
                <a:latin typeface="Calibri" pitchFamily="34" charset="0"/>
                <a:cs typeface="Calibri" pitchFamily="34" charset="0"/>
              </a:rPr>
              <a:t>תת-תהליך (</a:t>
            </a:r>
            <a:r>
              <a:rPr lang="en-US" sz="2400" b="1" dirty="0">
                <a:latin typeface="Calibri" pitchFamily="34" charset="0"/>
                <a:cs typeface="Calibri" pitchFamily="34" charset="0"/>
              </a:rPr>
              <a:t>Thread</a:t>
            </a:r>
            <a:r>
              <a:rPr lang="he-IL" sz="2400" b="1" dirty="0">
                <a:latin typeface="Calibri" pitchFamily="34" charset="0"/>
                <a:cs typeface="Calibri" pitchFamily="34" charset="0"/>
              </a:rPr>
              <a:t>)</a:t>
            </a:r>
            <a:r>
              <a:rPr lang="he-IL" sz="2400" dirty="0">
                <a:latin typeface="Calibri" pitchFamily="34" charset="0"/>
                <a:cs typeface="Calibri" pitchFamily="34" charset="0"/>
              </a:rPr>
              <a:t> </a:t>
            </a:r>
            <a:br>
              <a:rPr lang="en-US" sz="2400" dirty="0">
                <a:latin typeface="Calibri" pitchFamily="34" charset="0"/>
                <a:cs typeface="Calibri" pitchFamily="34" charset="0"/>
              </a:rPr>
            </a:br>
            <a:r>
              <a:rPr lang="he-IL" sz="2400" dirty="0">
                <a:latin typeface="Calibri" pitchFamily="34" charset="0"/>
                <a:cs typeface="Calibri" pitchFamily="34" charset="0"/>
              </a:rPr>
              <a:t>ריצת המוזיקה ברקע</a:t>
            </a:r>
            <a:endParaRPr lang="en-US" sz="2400" dirty="0">
              <a:latin typeface="Calibri" pitchFamily="34" charset="0"/>
              <a:cs typeface="Calibri" pitchFamily="34" charset="0"/>
            </a:endParaRPr>
          </a:p>
        </p:txBody>
      </p:sp>
      <p:sp>
        <p:nvSpPr>
          <p:cNvPr id="36" name="מלבן 35"/>
          <p:cNvSpPr/>
          <p:nvPr/>
        </p:nvSpPr>
        <p:spPr>
          <a:xfrm>
            <a:off x="13315799" y="5329252"/>
            <a:ext cx="2898765" cy="2496198"/>
          </a:xfrm>
          <a:prstGeom prst="rect">
            <a:avLst/>
          </a:prstGeom>
          <a:solidFill>
            <a:srgbClr val="FFC2A5">
              <a:alpha val="25000"/>
            </a:srgbClr>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מלבן 15"/>
          <p:cNvSpPr/>
          <p:nvPr/>
        </p:nvSpPr>
        <p:spPr>
          <a:xfrm>
            <a:off x="13170147" y="5325137"/>
            <a:ext cx="3044417" cy="2462213"/>
          </a:xfrm>
          <a:prstGeom prst="rect">
            <a:avLst/>
          </a:prstGeom>
        </p:spPr>
        <p:txBody>
          <a:bodyPr wrap="square">
            <a:spAutoFit/>
          </a:bodyPr>
          <a:lstStyle/>
          <a:p>
            <a:pPr>
              <a:lnSpc>
                <a:spcPct val="100000"/>
              </a:lnSpc>
              <a:spcBef>
                <a:spcPts val="0"/>
              </a:spcBef>
              <a:spcAft>
                <a:spcPts val="1200"/>
              </a:spcAft>
            </a:pPr>
            <a:r>
              <a:rPr lang="he-IL" sz="2400" b="1" dirty="0">
                <a:latin typeface="Calibri" pitchFamily="34" charset="0"/>
                <a:cs typeface="Calibri" pitchFamily="34" charset="0"/>
              </a:rPr>
              <a:t>שמירת נתונים (</a:t>
            </a:r>
            <a:r>
              <a:rPr lang="en-US" sz="2400" b="1" dirty="0">
                <a:latin typeface="Calibri" pitchFamily="34" charset="0"/>
                <a:cs typeface="Calibri" pitchFamily="34" charset="0"/>
              </a:rPr>
              <a:t>Sharedpreferences</a:t>
            </a:r>
            <a:r>
              <a:rPr lang="he-IL" sz="2400" b="1" dirty="0">
                <a:latin typeface="Calibri" pitchFamily="34" charset="0"/>
                <a:cs typeface="Calibri" pitchFamily="34" charset="0"/>
              </a:rPr>
              <a:t>)</a:t>
            </a:r>
          </a:p>
          <a:p>
            <a:r>
              <a:rPr lang="he-IL" sz="2400" dirty="0">
                <a:latin typeface="Calibri" pitchFamily="34" charset="0"/>
                <a:cs typeface="Calibri" pitchFamily="34" charset="0"/>
              </a:rPr>
              <a:t> שמירת מצב המוזיקה (ערך בוליאני מתנגן/לא מתנגן) כדי שנדע איזה אייקון להציג (</a:t>
            </a:r>
            <a:r>
              <a:rPr lang="en-US" sz="2400" dirty="0">
                <a:latin typeface="Calibri" pitchFamily="34" charset="0"/>
                <a:cs typeface="Calibri" pitchFamily="34" charset="0"/>
              </a:rPr>
              <a:t>play/stop</a:t>
            </a:r>
            <a:r>
              <a:rPr lang="he-IL" sz="2400" dirty="0">
                <a:latin typeface="Calibri" pitchFamily="34" charset="0"/>
                <a:cs typeface="Calibri" pitchFamily="34" charset="0"/>
              </a:rPr>
              <a:t>)</a:t>
            </a:r>
          </a:p>
        </p:txBody>
      </p:sp>
    </p:spTree>
    <p:extLst>
      <p:ext uri="{BB962C8B-B14F-4D97-AF65-F5344CB8AC3E}">
        <p14:creationId xmlns:p14="http://schemas.microsoft.com/office/powerpoint/2010/main" val="272123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2846012" y="7736198"/>
            <a:ext cx="6552728" cy="67009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7152985" y="7736199"/>
            <a:ext cx="6552728" cy="6700944"/>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קבוצה 19"/>
          <p:cNvGrpSpPr/>
          <p:nvPr/>
        </p:nvGrpSpPr>
        <p:grpSpPr>
          <a:xfrm>
            <a:off x="-13269" y="0"/>
            <a:ext cx="16277104" cy="9145588"/>
            <a:chOff x="-13269" y="0"/>
            <a:chExt cx="16277104" cy="9145588"/>
          </a:xfrm>
        </p:grpSpPr>
        <p:sp>
          <p:nvSpPr>
            <p:cNvPr id="4" name="מלבן 3"/>
            <p:cNvSpPr/>
            <p:nvPr/>
          </p:nvSpPr>
          <p:spPr>
            <a:xfrm>
              <a:off x="-13269" y="0"/>
              <a:ext cx="16272444" cy="26285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4660" y="2628578"/>
              <a:ext cx="16259175" cy="3600400"/>
            </a:xfrm>
            <a:prstGeom prst="rect">
              <a:avLst/>
            </a:prstGeom>
            <a:gradFill flip="none" rotWithShape="1">
              <a:gsLst>
                <a:gs pos="0">
                  <a:schemeClr val="accent2">
                    <a:lumMod val="60000"/>
                    <a:lumOff val="40000"/>
                  </a:schemeClr>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3269" y="6228978"/>
              <a:ext cx="16272444" cy="2916610"/>
            </a:xfrm>
            <a:prstGeom prst="rect">
              <a:avLst/>
            </a:prstGeom>
            <a:gradFill>
              <a:gsLst>
                <a:gs pos="0">
                  <a:schemeClr val="bg1">
                    <a:alpha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7" name="Picture 2" descr="C:\Users\chenp\Desktop\לפרויקט באנדרואיד\notific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1475" y="1080551"/>
            <a:ext cx="6548335" cy="66964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chenp\Desktop\לפרויקט באנדרואיד\instructionsActivit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003" y="1080551"/>
            <a:ext cx="6548335" cy="669645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08707" y="367636"/>
            <a:ext cx="2736304" cy="1077218"/>
          </a:xfrm>
          <a:prstGeom prst="rect">
            <a:avLst/>
          </a:prstGeom>
          <a:noFill/>
        </p:spPr>
        <p:txBody>
          <a:bodyPr wrap="square" rtlCol="1">
            <a:spAutoFit/>
          </a:bodyPr>
          <a:lstStyle/>
          <a:p>
            <a:pPr algn="ctr"/>
            <a:r>
              <a:rPr lang="en-US" sz="3200" b="1" spc="300" dirty="0">
                <a:latin typeface="Agency FB" pitchFamily="2" charset="0"/>
              </a:rPr>
              <a:t>Instructions </a:t>
            </a:r>
            <a:r>
              <a:rPr lang="en-US" sz="3200" b="1" spc="300" dirty="0">
                <a:latin typeface="Agency FB" pitchFamily="2" charset="0"/>
                <a:cs typeface="Calibri" pitchFamily="34" charset="0"/>
              </a:rPr>
              <a:t>Activity</a:t>
            </a:r>
            <a:endParaRPr lang="he-IL" sz="3200" b="1" spc="300" dirty="0">
              <a:latin typeface="Agency FB" pitchFamily="2" charset="0"/>
            </a:endParaRPr>
          </a:p>
        </p:txBody>
      </p:sp>
      <p:sp>
        <p:nvSpPr>
          <p:cNvPr id="12" name="אליפסה 11"/>
          <p:cNvSpPr/>
          <p:nvPr/>
        </p:nvSpPr>
        <p:spPr>
          <a:xfrm>
            <a:off x="3383181" y="6489568"/>
            <a:ext cx="5338522" cy="208536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אליפסה 12"/>
          <p:cNvSpPr/>
          <p:nvPr/>
        </p:nvSpPr>
        <p:spPr>
          <a:xfrm>
            <a:off x="7690154" y="6489569"/>
            <a:ext cx="5338522" cy="208536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14"/>
          <p:cNvSpPr/>
          <p:nvPr/>
        </p:nvSpPr>
        <p:spPr>
          <a:xfrm>
            <a:off x="12378060" y="3369198"/>
            <a:ext cx="3729206" cy="1672595"/>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לבן 16"/>
          <p:cNvSpPr/>
          <p:nvPr/>
        </p:nvSpPr>
        <p:spPr>
          <a:xfrm>
            <a:off x="208707" y="2720950"/>
            <a:ext cx="4166780" cy="4436522"/>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מלבן 13"/>
          <p:cNvSpPr/>
          <p:nvPr/>
        </p:nvSpPr>
        <p:spPr>
          <a:xfrm>
            <a:off x="12522074" y="3420666"/>
            <a:ext cx="3471885" cy="1569660"/>
          </a:xfrm>
          <a:prstGeom prst="rect">
            <a:avLst/>
          </a:prstGeom>
        </p:spPr>
        <p:txBody>
          <a:bodyPr wrap="square">
            <a:spAutoFit/>
          </a:bodyPr>
          <a:lstStyle/>
          <a:p>
            <a:pPr>
              <a:lnSpc>
                <a:spcPct val="100000"/>
              </a:lnSpc>
              <a:spcBef>
                <a:spcPts val="0"/>
              </a:spcBef>
              <a:spcAft>
                <a:spcPts val="1200"/>
              </a:spcAft>
            </a:pPr>
            <a:r>
              <a:rPr lang="he-IL" sz="2400" b="1" dirty="0" err="1">
                <a:latin typeface="Calibri" pitchFamily="34" charset="0"/>
                <a:cs typeface="Calibri" pitchFamily="34" charset="0"/>
              </a:rPr>
              <a:t>נוטיפיקציה</a:t>
            </a:r>
            <a:r>
              <a:rPr lang="he-IL" sz="2400" b="1" dirty="0">
                <a:latin typeface="Calibri" pitchFamily="34" charset="0"/>
                <a:cs typeface="Calibri" pitchFamily="34" charset="0"/>
              </a:rPr>
              <a:t> (</a:t>
            </a:r>
            <a:r>
              <a:rPr lang="en-US" sz="2400" b="1" dirty="0">
                <a:latin typeface="Calibri" pitchFamily="34" charset="0"/>
                <a:cs typeface="Calibri" pitchFamily="34" charset="0"/>
              </a:rPr>
              <a:t>Notification</a:t>
            </a:r>
            <a:r>
              <a:rPr lang="he-IL" sz="2400" b="1" dirty="0">
                <a:latin typeface="Calibri" pitchFamily="34" charset="0"/>
                <a:cs typeface="Calibri" pitchFamily="34" charset="0"/>
              </a:rPr>
              <a:t>)</a:t>
            </a:r>
            <a:br>
              <a:rPr lang="en-US" sz="2400" b="1" dirty="0">
                <a:latin typeface="Calibri" pitchFamily="34" charset="0"/>
                <a:cs typeface="Calibri" pitchFamily="34" charset="0"/>
              </a:rPr>
            </a:br>
            <a:r>
              <a:rPr lang="he-IL" sz="2400" dirty="0">
                <a:latin typeface="Calibri" pitchFamily="34" charset="0"/>
                <a:cs typeface="Calibri" pitchFamily="34" charset="0"/>
              </a:rPr>
              <a:t>התראה יומית תשלח למשתמש כדי להזכיר לו לבצע בדיקה</a:t>
            </a:r>
          </a:p>
        </p:txBody>
      </p:sp>
      <p:sp>
        <p:nvSpPr>
          <p:cNvPr id="16" name="מלבן 15"/>
          <p:cNvSpPr/>
          <p:nvPr/>
        </p:nvSpPr>
        <p:spPr>
          <a:xfrm>
            <a:off x="200988" y="2720617"/>
            <a:ext cx="4167451" cy="4401205"/>
          </a:xfrm>
          <a:prstGeom prst="rect">
            <a:avLst/>
          </a:prstGeom>
        </p:spPr>
        <p:txBody>
          <a:bodyPr wrap="square">
            <a:spAutoFit/>
          </a:bodyPr>
          <a:lstStyle/>
          <a:p>
            <a:pPr>
              <a:lnSpc>
                <a:spcPct val="100000"/>
              </a:lnSpc>
              <a:spcBef>
                <a:spcPts val="0"/>
              </a:spcBef>
              <a:spcAft>
                <a:spcPts val="1200"/>
              </a:spcAft>
            </a:pPr>
            <a:r>
              <a:rPr lang="he-IL" sz="2400" b="1" dirty="0">
                <a:latin typeface="Calibri" pitchFamily="34" charset="0"/>
                <a:cs typeface="Calibri" pitchFamily="34" charset="0"/>
              </a:rPr>
              <a:t>תפריט 3 נקודות (</a:t>
            </a:r>
            <a:r>
              <a:rPr lang="en-US" sz="2400" b="1" dirty="0">
                <a:latin typeface="Calibri" pitchFamily="34" charset="0"/>
                <a:cs typeface="Calibri" pitchFamily="34" charset="0"/>
              </a:rPr>
              <a:t>App Bar</a:t>
            </a:r>
            <a:r>
              <a:rPr lang="he-IL" sz="2400" b="1" dirty="0">
                <a:latin typeface="Calibri" pitchFamily="34" charset="0"/>
                <a:cs typeface="Calibri" pitchFamily="34" charset="0"/>
              </a:rPr>
              <a:t>)</a:t>
            </a:r>
          </a:p>
          <a:p>
            <a:pPr marL="457200" indent="-457200">
              <a:lnSpc>
                <a:spcPct val="100000"/>
              </a:lnSpc>
              <a:spcBef>
                <a:spcPts val="0"/>
              </a:spcBef>
              <a:spcAft>
                <a:spcPts val="1200"/>
              </a:spcAft>
              <a:buFont typeface="Arial" pitchFamily="34" charset="0"/>
              <a:buChar char="•"/>
            </a:pPr>
            <a:r>
              <a:rPr lang="en-US" sz="2400" b="1" dirty="0">
                <a:latin typeface="Calibri" pitchFamily="34" charset="0"/>
                <a:cs typeface="Calibri" pitchFamily="34" charset="0"/>
              </a:rPr>
              <a:t>About</a:t>
            </a:r>
            <a:r>
              <a:rPr lang="he-IL" sz="2400" b="1" dirty="0">
                <a:latin typeface="Calibri" pitchFamily="34" charset="0"/>
                <a:cs typeface="Calibri" pitchFamily="34" charset="0"/>
              </a:rPr>
              <a:t> </a:t>
            </a:r>
            <a:r>
              <a:rPr lang="he-IL" sz="2400" dirty="0">
                <a:latin typeface="Calibri" pitchFamily="34" charset="0"/>
                <a:cs typeface="Calibri" pitchFamily="34" charset="0"/>
              </a:rPr>
              <a:t>– הצגת שם האפליקציה ושמות המפתחות</a:t>
            </a:r>
          </a:p>
          <a:p>
            <a:pPr marL="457200" indent="-457200">
              <a:lnSpc>
                <a:spcPct val="100000"/>
              </a:lnSpc>
              <a:spcBef>
                <a:spcPts val="0"/>
              </a:spcBef>
              <a:spcAft>
                <a:spcPts val="1200"/>
              </a:spcAft>
              <a:buFont typeface="Arial" pitchFamily="34" charset="0"/>
              <a:buChar char="•"/>
            </a:pPr>
            <a:r>
              <a:rPr lang="en-US" sz="2400" b="1" dirty="0">
                <a:latin typeface="Calibri" pitchFamily="34" charset="0"/>
                <a:cs typeface="Calibri" pitchFamily="34" charset="0"/>
              </a:rPr>
              <a:t>Introduction</a:t>
            </a:r>
            <a:r>
              <a:rPr lang="he-IL" sz="2400" b="1" dirty="0">
                <a:latin typeface="Calibri" pitchFamily="34" charset="0"/>
                <a:cs typeface="Calibri" pitchFamily="34" charset="0"/>
              </a:rPr>
              <a:t> </a:t>
            </a:r>
            <a:r>
              <a:rPr lang="he-IL" sz="2400" dirty="0">
                <a:latin typeface="Calibri" pitchFamily="34" charset="0"/>
                <a:cs typeface="Calibri" pitchFamily="34" charset="0"/>
              </a:rPr>
              <a:t>– רקע לאפליקציה ולרעיון שעומד מאחוריה</a:t>
            </a:r>
          </a:p>
          <a:p>
            <a:pPr marL="457200" indent="-457200">
              <a:lnSpc>
                <a:spcPct val="100000"/>
              </a:lnSpc>
              <a:spcBef>
                <a:spcPts val="0"/>
              </a:spcBef>
              <a:spcAft>
                <a:spcPts val="1200"/>
              </a:spcAft>
              <a:buFont typeface="Arial" pitchFamily="34" charset="0"/>
              <a:buChar char="•"/>
            </a:pPr>
            <a:r>
              <a:rPr lang="en-US" sz="2400" b="1" dirty="0">
                <a:latin typeface="Calibri" pitchFamily="34" charset="0"/>
                <a:cs typeface="Calibri" pitchFamily="34" charset="0"/>
              </a:rPr>
              <a:t>Set daily notification</a:t>
            </a:r>
            <a:r>
              <a:rPr lang="he-IL" sz="2400" b="1" dirty="0">
                <a:latin typeface="Calibri" pitchFamily="34" charset="0"/>
                <a:cs typeface="Calibri" pitchFamily="34" charset="0"/>
              </a:rPr>
              <a:t> </a:t>
            </a:r>
            <a:r>
              <a:rPr lang="he-IL" sz="2400" dirty="0">
                <a:latin typeface="Calibri" pitchFamily="34" charset="0"/>
                <a:cs typeface="Calibri" pitchFamily="34" charset="0"/>
              </a:rPr>
              <a:t>– המשתמש יכול לבחור אם הוא מעוניין בהתראות מהאפליקציה</a:t>
            </a:r>
          </a:p>
          <a:p>
            <a:pPr marL="457200" indent="-457200">
              <a:lnSpc>
                <a:spcPct val="100000"/>
              </a:lnSpc>
              <a:spcBef>
                <a:spcPts val="0"/>
              </a:spcBef>
              <a:spcAft>
                <a:spcPts val="1200"/>
              </a:spcAft>
              <a:buFont typeface="Arial" pitchFamily="34" charset="0"/>
              <a:buChar char="•"/>
            </a:pPr>
            <a:r>
              <a:rPr lang="en-US" sz="2400" b="1" dirty="0">
                <a:latin typeface="Calibri" pitchFamily="34" charset="0"/>
                <a:cs typeface="Calibri" pitchFamily="34" charset="0"/>
              </a:rPr>
              <a:t>Exit</a:t>
            </a:r>
            <a:r>
              <a:rPr lang="he-IL" sz="2400" b="1" dirty="0">
                <a:latin typeface="Calibri" pitchFamily="34" charset="0"/>
                <a:cs typeface="Calibri" pitchFamily="34" charset="0"/>
              </a:rPr>
              <a:t> </a:t>
            </a:r>
            <a:r>
              <a:rPr lang="he-IL" sz="2400" dirty="0">
                <a:latin typeface="Calibri" pitchFamily="34" charset="0"/>
                <a:cs typeface="Calibri" pitchFamily="34" charset="0"/>
              </a:rPr>
              <a:t>- יציאה</a:t>
            </a:r>
          </a:p>
        </p:txBody>
      </p:sp>
      <p:sp>
        <p:nvSpPr>
          <p:cNvPr id="18" name="צורה חופשית 17"/>
          <p:cNvSpPr/>
          <p:nvPr/>
        </p:nvSpPr>
        <p:spPr>
          <a:xfrm>
            <a:off x="2324100" y="2095500"/>
            <a:ext cx="2360105" cy="571500"/>
          </a:xfrm>
          <a:custGeom>
            <a:avLst/>
            <a:gdLst>
              <a:gd name="connsiteX0" fmla="*/ 0 w 2360105"/>
              <a:gd name="connsiteY0" fmla="*/ 571500 h 571500"/>
              <a:gd name="connsiteX1" fmla="*/ 857250 w 2360105"/>
              <a:gd name="connsiteY1" fmla="*/ 114300 h 571500"/>
              <a:gd name="connsiteX2" fmla="*/ 2209800 w 2360105"/>
              <a:gd name="connsiteY2" fmla="*/ 38100 h 571500"/>
              <a:gd name="connsiteX3" fmla="*/ 2266950 w 2360105"/>
              <a:gd name="connsiteY3" fmla="*/ 0 h 571500"/>
            </a:gdLst>
            <a:ahLst/>
            <a:cxnLst>
              <a:cxn ang="0">
                <a:pos x="connsiteX0" y="connsiteY0"/>
              </a:cxn>
              <a:cxn ang="0">
                <a:pos x="connsiteX1" y="connsiteY1"/>
              </a:cxn>
              <a:cxn ang="0">
                <a:pos x="connsiteX2" y="connsiteY2"/>
              </a:cxn>
              <a:cxn ang="0">
                <a:pos x="connsiteX3" y="connsiteY3"/>
              </a:cxn>
            </a:cxnLst>
            <a:rect l="l" t="t" r="r" b="b"/>
            <a:pathLst>
              <a:path w="2360105" h="571500">
                <a:moveTo>
                  <a:pt x="0" y="571500"/>
                </a:moveTo>
                <a:cubicBezTo>
                  <a:pt x="244475" y="387350"/>
                  <a:pt x="488950" y="203200"/>
                  <a:pt x="857250" y="114300"/>
                </a:cubicBezTo>
                <a:cubicBezTo>
                  <a:pt x="1225550" y="25400"/>
                  <a:pt x="1974850" y="57150"/>
                  <a:pt x="2209800" y="38100"/>
                </a:cubicBezTo>
                <a:cubicBezTo>
                  <a:pt x="2444750" y="19050"/>
                  <a:pt x="2355850" y="9525"/>
                  <a:pt x="2266950" y="0"/>
                </a:cubicBezTo>
              </a:path>
            </a:pathLst>
          </a:cu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9" name="משולש שווה שוקיים 18"/>
          <p:cNvSpPr/>
          <p:nvPr/>
        </p:nvSpPr>
        <p:spPr>
          <a:xfrm rot="5400000">
            <a:off x="4593196" y="2090732"/>
            <a:ext cx="197516" cy="126015"/>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86309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7267285" y="7736199"/>
            <a:ext cx="6552728" cy="67009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2960312" y="7736198"/>
            <a:ext cx="6552728" cy="670094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קבוצה 12"/>
          <p:cNvGrpSpPr/>
          <p:nvPr/>
        </p:nvGrpSpPr>
        <p:grpSpPr>
          <a:xfrm>
            <a:off x="-13269" y="0"/>
            <a:ext cx="16277104" cy="9145588"/>
            <a:chOff x="-13269" y="0"/>
            <a:chExt cx="16277104" cy="9145588"/>
          </a:xfrm>
        </p:grpSpPr>
        <p:sp>
          <p:nvSpPr>
            <p:cNvPr id="4" name="מלבן 3"/>
            <p:cNvSpPr/>
            <p:nvPr/>
          </p:nvSpPr>
          <p:spPr>
            <a:xfrm>
              <a:off x="-13269" y="0"/>
              <a:ext cx="16272444" cy="26285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4660" y="2628578"/>
              <a:ext cx="16259175" cy="3600400"/>
            </a:xfrm>
            <a:prstGeom prst="rect">
              <a:avLst/>
            </a:prstGeom>
            <a:gradFill flip="none" rotWithShape="1">
              <a:gsLst>
                <a:gs pos="0">
                  <a:schemeClr val="accent2">
                    <a:lumMod val="60000"/>
                    <a:lumOff val="40000"/>
                  </a:schemeClr>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3269" y="6228978"/>
              <a:ext cx="16272444" cy="2916610"/>
            </a:xfrm>
            <a:prstGeom prst="rect">
              <a:avLst/>
            </a:prstGeom>
            <a:gradFill>
              <a:gsLst>
                <a:gs pos="0">
                  <a:schemeClr val="bg1">
                    <a:alpha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2050" name="Picture 2" descr="C:\Users\chenp\Desktop\לפרויקט באנדרואיד\indicesActivity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933" y="949281"/>
            <a:ext cx="6588965" cy="673800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henp\Desktop\לפרויקט באנדרואיד\indicesActivity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0801" y="949281"/>
            <a:ext cx="6588965" cy="6738002"/>
          </a:xfrm>
          <a:prstGeom prst="rect">
            <a:avLst/>
          </a:prstGeom>
          <a:noFill/>
          <a:extLst>
            <a:ext uri="{909E8E84-426E-40DD-AFC4-6F175D3DCCD1}">
              <a14:hiddenFill xmlns:a14="http://schemas.microsoft.com/office/drawing/2010/main">
                <a:solidFill>
                  <a:srgbClr val="FFFFFF"/>
                </a:solidFill>
              </a14:hiddenFill>
            </a:ext>
          </a:extLst>
        </p:spPr>
      </p:pic>
      <p:sp>
        <p:nvSpPr>
          <p:cNvPr id="10" name="אליפסה 9"/>
          <p:cNvSpPr/>
          <p:nvPr/>
        </p:nvSpPr>
        <p:spPr>
          <a:xfrm>
            <a:off x="3497481" y="6489568"/>
            <a:ext cx="5338522" cy="208536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אליפסה 11"/>
          <p:cNvSpPr/>
          <p:nvPr/>
        </p:nvSpPr>
        <p:spPr>
          <a:xfrm>
            <a:off x="7804454" y="6489569"/>
            <a:ext cx="5338522" cy="208536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TextBox 13"/>
          <p:cNvSpPr txBox="1"/>
          <p:nvPr/>
        </p:nvSpPr>
        <p:spPr>
          <a:xfrm>
            <a:off x="568747" y="749227"/>
            <a:ext cx="2823257" cy="584775"/>
          </a:xfrm>
          <a:prstGeom prst="rect">
            <a:avLst/>
          </a:prstGeom>
          <a:noFill/>
        </p:spPr>
        <p:txBody>
          <a:bodyPr wrap="square" rtlCol="1">
            <a:spAutoFit/>
          </a:bodyPr>
          <a:lstStyle/>
          <a:p>
            <a:pPr algn="ctr"/>
            <a:r>
              <a:rPr lang="en-US" sz="3200" b="1" spc="300" dirty="0">
                <a:latin typeface="Agency FB" pitchFamily="2" charset="0"/>
              </a:rPr>
              <a:t>Indices </a:t>
            </a:r>
            <a:r>
              <a:rPr lang="en-US" sz="3200" b="1" spc="300" dirty="0">
                <a:latin typeface="Agency FB" pitchFamily="2" charset="0"/>
                <a:cs typeface="Calibri" pitchFamily="34" charset="0"/>
              </a:rPr>
              <a:t>Activity</a:t>
            </a:r>
            <a:endParaRPr lang="he-IL" sz="3200" b="1" spc="300" dirty="0">
              <a:latin typeface="Agency FB" pitchFamily="2" charset="0"/>
            </a:endParaRPr>
          </a:p>
        </p:txBody>
      </p:sp>
      <p:grpSp>
        <p:nvGrpSpPr>
          <p:cNvPr id="26" name="קבוצה 25"/>
          <p:cNvGrpSpPr/>
          <p:nvPr/>
        </p:nvGrpSpPr>
        <p:grpSpPr>
          <a:xfrm>
            <a:off x="12357413" y="2731764"/>
            <a:ext cx="3761363" cy="3406974"/>
            <a:chOff x="12232168" y="2660671"/>
            <a:chExt cx="3937729" cy="3572072"/>
          </a:xfrm>
        </p:grpSpPr>
        <p:sp>
          <p:nvSpPr>
            <p:cNvPr id="19" name="מלבן 18"/>
            <p:cNvSpPr/>
            <p:nvPr/>
          </p:nvSpPr>
          <p:spPr>
            <a:xfrm>
              <a:off x="12232168" y="2660671"/>
              <a:ext cx="3937729" cy="3572072"/>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14"/>
            <p:cNvSpPr/>
            <p:nvPr/>
          </p:nvSpPr>
          <p:spPr>
            <a:xfrm>
              <a:off x="12340327" y="2686597"/>
              <a:ext cx="3759436" cy="3477875"/>
            </a:xfrm>
            <a:prstGeom prst="rect">
              <a:avLst/>
            </a:prstGeom>
            <a:noFill/>
          </p:spPr>
          <p:txBody>
            <a:bodyPr wrap="square">
              <a:spAutoFit/>
            </a:bodyPr>
            <a:lstStyle/>
            <a:p>
              <a:r>
                <a:rPr lang="he-IL" sz="2800" b="1" dirty="0">
                  <a:latin typeface="Calibri" pitchFamily="34" charset="0"/>
                  <a:cs typeface="Calibri" pitchFamily="34" charset="0"/>
                </a:rPr>
                <a:t>מסך מדידות </a:t>
              </a:r>
              <a:r>
                <a:rPr lang="he-IL" sz="2400" dirty="0">
                  <a:latin typeface="Calibri" pitchFamily="34" charset="0"/>
                  <a:cs typeface="Calibri" pitchFamily="34" charset="0"/>
                </a:rPr>
                <a:t>– במסך זה מופעל סנסור </a:t>
              </a:r>
              <a:r>
                <a:rPr lang="en-US" sz="2400" dirty="0"/>
                <a:t>Accelerometer</a:t>
              </a:r>
              <a:r>
                <a:rPr lang="he-IL" sz="2400" dirty="0">
                  <a:latin typeface="Calibri" pitchFamily="34" charset="0"/>
                  <a:cs typeface="Calibri" pitchFamily="34" charset="0"/>
                </a:rPr>
                <a:t>. ברגע שהמשתמש לוחץ על </a:t>
              </a:r>
              <a:r>
                <a:rPr lang="en-US" sz="2400" dirty="0">
                  <a:latin typeface="Calibri" pitchFamily="34" charset="0"/>
                  <a:cs typeface="Calibri" pitchFamily="34" charset="0"/>
                </a:rPr>
                <a:t>start</a:t>
              </a:r>
              <a:r>
                <a:rPr lang="he-IL" sz="2400" dirty="0">
                  <a:latin typeface="Calibri" pitchFamily="34" charset="0"/>
                  <a:cs typeface="Calibri" pitchFamily="34" charset="0"/>
                </a:rPr>
                <a:t> הטיימר מתחיל לרוץ ותנודות המכשיר נספרות ומוצגות בעזרת גרף. לאחר סיום הבדיקה מופיע ממוצע הרעד ועוצמתו (בהסתמך על בדיקות שערכנו על קבוצת מדגם).</a:t>
              </a:r>
            </a:p>
          </p:txBody>
        </p:sp>
      </p:grpSp>
      <p:grpSp>
        <p:nvGrpSpPr>
          <p:cNvPr id="23" name="קבוצה 22"/>
          <p:cNvGrpSpPr/>
          <p:nvPr/>
        </p:nvGrpSpPr>
        <p:grpSpPr>
          <a:xfrm>
            <a:off x="856780" y="3288186"/>
            <a:ext cx="3119205" cy="1644648"/>
            <a:chOff x="280715" y="3288186"/>
            <a:chExt cx="4206835" cy="2160240"/>
          </a:xfrm>
        </p:grpSpPr>
        <p:sp>
          <p:nvSpPr>
            <p:cNvPr id="24" name="מלבן 23"/>
            <p:cNvSpPr/>
            <p:nvPr/>
          </p:nvSpPr>
          <p:spPr>
            <a:xfrm>
              <a:off x="280715" y="3288186"/>
              <a:ext cx="4206835" cy="2160240"/>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לבן 16"/>
            <p:cNvSpPr/>
            <p:nvPr/>
          </p:nvSpPr>
          <p:spPr>
            <a:xfrm>
              <a:off x="280716" y="3327809"/>
              <a:ext cx="4206834" cy="1980891"/>
            </a:xfrm>
            <a:prstGeom prst="rect">
              <a:avLst/>
            </a:prstGeom>
          </p:spPr>
          <p:txBody>
            <a:bodyPr wrap="square">
              <a:spAutoFit/>
            </a:bodyPr>
            <a:lstStyle/>
            <a:p>
              <a:pPr>
                <a:lnSpc>
                  <a:spcPct val="100000"/>
                </a:lnSpc>
                <a:spcBef>
                  <a:spcPts val="0"/>
                </a:spcBef>
                <a:spcAft>
                  <a:spcPts val="1200"/>
                </a:spcAft>
              </a:pPr>
              <a:r>
                <a:rPr lang="he-IL" sz="2400" b="1" dirty="0">
                  <a:latin typeface="Calibri" pitchFamily="34" charset="0"/>
                  <a:cs typeface="Calibri" pitchFamily="34" charset="0"/>
                </a:rPr>
                <a:t>תת-תהליך (</a:t>
              </a:r>
              <a:r>
                <a:rPr lang="en-US" sz="2400" b="1" dirty="0">
                  <a:latin typeface="Calibri" pitchFamily="34" charset="0"/>
                  <a:cs typeface="Calibri" pitchFamily="34" charset="0"/>
                </a:rPr>
                <a:t>Thread</a:t>
              </a:r>
              <a:r>
                <a:rPr lang="he-IL" sz="2400" b="1" dirty="0">
                  <a:latin typeface="Calibri" pitchFamily="34" charset="0"/>
                  <a:cs typeface="Calibri" pitchFamily="34" charset="0"/>
                </a:rPr>
                <a:t>)</a:t>
              </a:r>
            </a:p>
            <a:p>
              <a:pPr marL="342900" indent="-342900">
                <a:spcAft>
                  <a:spcPts val="1200"/>
                </a:spcAft>
                <a:buFont typeface="Arial" pitchFamily="34" charset="0"/>
                <a:buChar char="•"/>
              </a:pPr>
              <a:r>
                <a:rPr lang="he-IL" sz="2400" dirty="0">
                  <a:latin typeface="Calibri" pitchFamily="34" charset="0"/>
                  <a:cs typeface="Calibri" pitchFamily="34" charset="0"/>
                </a:rPr>
                <a:t>טיימר של 10 שניות</a:t>
              </a:r>
            </a:p>
            <a:p>
              <a:pPr marL="342900" indent="-342900">
                <a:spcAft>
                  <a:spcPts val="1200"/>
                </a:spcAft>
                <a:buFont typeface="Arial" pitchFamily="34" charset="0"/>
                <a:buChar char="•"/>
              </a:pPr>
              <a:r>
                <a:rPr lang="he-IL" sz="2400" dirty="0">
                  <a:latin typeface="Calibri" pitchFamily="34" charset="0"/>
                  <a:cs typeface="Calibri" pitchFamily="34" charset="0"/>
                </a:rPr>
                <a:t>תרשים רץ</a:t>
              </a:r>
            </a:p>
          </p:txBody>
        </p:sp>
      </p:grpSp>
      <p:grpSp>
        <p:nvGrpSpPr>
          <p:cNvPr id="20" name="קבוצה 19"/>
          <p:cNvGrpSpPr/>
          <p:nvPr/>
        </p:nvGrpSpPr>
        <p:grpSpPr>
          <a:xfrm>
            <a:off x="217070" y="6288221"/>
            <a:ext cx="4248472" cy="2481020"/>
            <a:chOff x="217070" y="6288221"/>
            <a:chExt cx="4248472" cy="2481020"/>
          </a:xfrm>
        </p:grpSpPr>
        <p:sp>
          <p:nvSpPr>
            <p:cNvPr id="25" name="מלבן 24"/>
            <p:cNvSpPr/>
            <p:nvPr/>
          </p:nvSpPr>
          <p:spPr>
            <a:xfrm>
              <a:off x="244857" y="6288221"/>
              <a:ext cx="4206835" cy="2481020"/>
            </a:xfrm>
            <a:prstGeom prst="rect">
              <a:avLst/>
            </a:prstGeom>
            <a:solidFill>
              <a:srgbClr val="FFC2A5">
                <a:alpha val="25000"/>
              </a:srgbClr>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מלבן 15"/>
            <p:cNvSpPr/>
            <p:nvPr/>
          </p:nvSpPr>
          <p:spPr>
            <a:xfrm>
              <a:off x="217070" y="6307028"/>
              <a:ext cx="4248472" cy="2462213"/>
            </a:xfrm>
            <a:prstGeom prst="rect">
              <a:avLst/>
            </a:prstGeom>
          </p:spPr>
          <p:txBody>
            <a:bodyPr wrap="square">
              <a:spAutoFit/>
            </a:bodyPr>
            <a:lstStyle/>
            <a:p>
              <a:pPr>
                <a:lnSpc>
                  <a:spcPct val="100000"/>
                </a:lnSpc>
                <a:spcBef>
                  <a:spcPts val="0"/>
                </a:spcBef>
                <a:spcAft>
                  <a:spcPts val="1200"/>
                </a:spcAft>
              </a:pPr>
              <a:r>
                <a:rPr lang="he-IL" sz="2400" b="1" dirty="0">
                  <a:latin typeface="Calibri" pitchFamily="34" charset="0"/>
                  <a:cs typeface="Calibri" pitchFamily="34" charset="0"/>
                </a:rPr>
                <a:t>שמירת נתונים (</a:t>
              </a:r>
              <a:r>
                <a:rPr lang="en-US" sz="2400" b="1" dirty="0">
                  <a:latin typeface="Calibri" pitchFamily="34" charset="0"/>
                  <a:cs typeface="Calibri" pitchFamily="34" charset="0"/>
                </a:rPr>
                <a:t>Sharedpreferences</a:t>
              </a:r>
              <a:r>
                <a:rPr lang="he-IL" sz="2400" b="1" dirty="0">
                  <a:latin typeface="Calibri" pitchFamily="34" charset="0"/>
                  <a:cs typeface="Calibri" pitchFamily="34" charset="0"/>
                </a:rPr>
                <a:t>)</a:t>
              </a:r>
            </a:p>
            <a:p>
              <a:r>
                <a:rPr lang="he-IL" sz="2400" dirty="0">
                  <a:latin typeface="Calibri" pitchFamily="34" charset="0"/>
                  <a:cs typeface="Calibri" pitchFamily="34" charset="0"/>
                </a:rPr>
                <a:t>שמירת נתוני המדידה האחרונה עבור כל אחת משלושת האפשרויות. התוצאה הקודמת מופיעה בראש המסך.</a:t>
              </a:r>
            </a:p>
          </p:txBody>
        </p:sp>
      </p:grpSp>
      <p:sp>
        <p:nvSpPr>
          <p:cNvPr id="31" name="צורה חופשית 30"/>
          <p:cNvSpPr/>
          <p:nvPr/>
        </p:nvSpPr>
        <p:spPr>
          <a:xfrm>
            <a:off x="2196630" y="2133600"/>
            <a:ext cx="3558711" cy="1075765"/>
          </a:xfrm>
          <a:custGeom>
            <a:avLst/>
            <a:gdLst>
              <a:gd name="connsiteX0" fmla="*/ 44546 w 3558711"/>
              <a:gd name="connsiteY0" fmla="*/ 1075765 h 1075765"/>
              <a:gd name="connsiteX1" fmla="*/ 492782 w 3558711"/>
              <a:gd name="connsiteY1" fmla="*/ 322729 h 1075765"/>
              <a:gd name="connsiteX2" fmla="*/ 3558711 w 3558711"/>
              <a:gd name="connsiteY2" fmla="*/ 0 h 1075765"/>
            </a:gdLst>
            <a:ahLst/>
            <a:cxnLst>
              <a:cxn ang="0">
                <a:pos x="connsiteX0" y="connsiteY0"/>
              </a:cxn>
              <a:cxn ang="0">
                <a:pos x="connsiteX1" y="connsiteY1"/>
              </a:cxn>
              <a:cxn ang="0">
                <a:pos x="connsiteX2" y="connsiteY2"/>
              </a:cxn>
            </a:cxnLst>
            <a:rect l="l" t="t" r="r" b="b"/>
            <a:pathLst>
              <a:path w="3558711" h="1075765">
                <a:moveTo>
                  <a:pt x="44546" y="1075765"/>
                </a:moveTo>
                <a:cubicBezTo>
                  <a:pt x="-24183" y="788894"/>
                  <a:pt x="-92912" y="502023"/>
                  <a:pt x="492782" y="322729"/>
                </a:cubicBezTo>
                <a:cubicBezTo>
                  <a:pt x="1078476" y="143435"/>
                  <a:pt x="2318593" y="71717"/>
                  <a:pt x="3558711" y="0"/>
                </a:cubicBezTo>
              </a:path>
            </a:pathLst>
          </a:cu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35" name="משולש שווה שוקיים 34"/>
          <p:cNvSpPr/>
          <p:nvPr/>
        </p:nvSpPr>
        <p:spPr>
          <a:xfrm rot="5400000">
            <a:off x="5736196" y="2090732"/>
            <a:ext cx="197516" cy="126015"/>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39" name="קבוצה 38"/>
          <p:cNvGrpSpPr/>
          <p:nvPr/>
        </p:nvGrpSpPr>
        <p:grpSpPr>
          <a:xfrm>
            <a:off x="4491789" y="2463156"/>
            <a:ext cx="4605413" cy="6018396"/>
            <a:chOff x="4491789" y="2463156"/>
            <a:chExt cx="4605413" cy="6018396"/>
          </a:xfrm>
        </p:grpSpPr>
        <p:sp>
          <p:nvSpPr>
            <p:cNvPr id="37" name="צורה חופשית 36"/>
            <p:cNvSpPr/>
            <p:nvPr/>
          </p:nvSpPr>
          <p:spPr>
            <a:xfrm>
              <a:off x="4491789" y="2566737"/>
              <a:ext cx="4459706" cy="5914815"/>
            </a:xfrm>
            <a:custGeom>
              <a:avLst/>
              <a:gdLst>
                <a:gd name="connsiteX0" fmla="*/ 0 w 4459706"/>
                <a:gd name="connsiteY0" fmla="*/ 5598695 h 5914815"/>
                <a:gd name="connsiteX1" fmla="*/ 3657600 w 4459706"/>
                <a:gd name="connsiteY1" fmla="*/ 5422231 h 5914815"/>
                <a:gd name="connsiteX2" fmla="*/ 3737811 w 4459706"/>
                <a:gd name="connsiteY2" fmla="*/ 946484 h 5914815"/>
                <a:gd name="connsiteX3" fmla="*/ 4459706 w 4459706"/>
                <a:gd name="connsiteY3" fmla="*/ 0 h 5914815"/>
                <a:gd name="connsiteX4" fmla="*/ 4459706 w 4459706"/>
                <a:gd name="connsiteY4" fmla="*/ 0 h 5914815"/>
                <a:gd name="connsiteX5" fmla="*/ 4459706 w 4459706"/>
                <a:gd name="connsiteY5" fmla="*/ 0 h 5914815"/>
                <a:gd name="connsiteX6" fmla="*/ 4459706 w 4459706"/>
                <a:gd name="connsiteY6" fmla="*/ 0 h 591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9706" h="5914815">
                  <a:moveTo>
                    <a:pt x="0" y="5598695"/>
                  </a:moveTo>
                  <a:cubicBezTo>
                    <a:pt x="1517316" y="5898147"/>
                    <a:pt x="3034632" y="6197599"/>
                    <a:pt x="3657600" y="5422231"/>
                  </a:cubicBezTo>
                  <a:cubicBezTo>
                    <a:pt x="4280568" y="4646863"/>
                    <a:pt x="3604127" y="1850189"/>
                    <a:pt x="3737811" y="946484"/>
                  </a:cubicBezTo>
                  <a:cubicBezTo>
                    <a:pt x="3871495" y="42779"/>
                    <a:pt x="4459706" y="0"/>
                    <a:pt x="4459706" y="0"/>
                  </a:cubicBezTo>
                  <a:lnTo>
                    <a:pt x="4459706" y="0"/>
                  </a:lnTo>
                  <a:lnTo>
                    <a:pt x="4459706" y="0"/>
                  </a:lnTo>
                  <a:lnTo>
                    <a:pt x="4459706" y="0"/>
                  </a:lnTo>
                </a:path>
              </a:pathLst>
            </a:cu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0" name="משולש שווה שוקיים 39"/>
            <p:cNvSpPr/>
            <p:nvPr/>
          </p:nvSpPr>
          <p:spPr>
            <a:xfrm rot="5400000">
              <a:off x="8935437" y="2498906"/>
              <a:ext cx="197516" cy="126015"/>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48" name="משולש שווה שוקיים 47"/>
          <p:cNvSpPr/>
          <p:nvPr/>
        </p:nvSpPr>
        <p:spPr>
          <a:xfrm rot="16869877">
            <a:off x="11646449" y="3855478"/>
            <a:ext cx="235457" cy="87823"/>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810558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13269" y="0"/>
            <a:ext cx="16277104" cy="9145588"/>
            <a:chOff x="-13269" y="0"/>
            <a:chExt cx="16277104" cy="9145588"/>
          </a:xfrm>
        </p:grpSpPr>
        <p:sp>
          <p:nvSpPr>
            <p:cNvPr id="4" name="מלבן 3"/>
            <p:cNvSpPr/>
            <p:nvPr/>
          </p:nvSpPr>
          <p:spPr>
            <a:xfrm>
              <a:off x="-13269" y="0"/>
              <a:ext cx="16272444" cy="26285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4660" y="2628578"/>
              <a:ext cx="16259175" cy="3600400"/>
            </a:xfrm>
            <a:prstGeom prst="rect">
              <a:avLst/>
            </a:prstGeom>
            <a:gradFill flip="none" rotWithShape="1">
              <a:gsLst>
                <a:gs pos="0">
                  <a:schemeClr val="accent2">
                    <a:lumMod val="60000"/>
                    <a:lumOff val="40000"/>
                  </a:schemeClr>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3269" y="6228978"/>
              <a:ext cx="16272444" cy="2916610"/>
            </a:xfrm>
            <a:prstGeom prst="rect">
              <a:avLst/>
            </a:prstGeom>
            <a:gradFill>
              <a:gsLst>
                <a:gs pos="0">
                  <a:schemeClr val="bg1">
                    <a:alpha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9" name="מלבן 8"/>
          <p:cNvSpPr/>
          <p:nvPr/>
        </p:nvSpPr>
        <p:spPr>
          <a:xfrm>
            <a:off x="3521075" y="2863215"/>
            <a:ext cx="9365700" cy="3059341"/>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p:cNvSpPr/>
          <p:nvPr/>
        </p:nvSpPr>
        <p:spPr>
          <a:xfrm>
            <a:off x="3381719" y="2875568"/>
            <a:ext cx="9505056" cy="3046988"/>
          </a:xfrm>
          <a:prstGeom prst="rect">
            <a:avLst/>
          </a:prstGeom>
        </p:spPr>
        <p:txBody>
          <a:bodyPr wrap="square">
            <a:spAutoFit/>
          </a:bodyPr>
          <a:lstStyle/>
          <a:p>
            <a:r>
              <a:rPr lang="he-IL" sz="2400" dirty="0">
                <a:latin typeface="Calibri" pitchFamily="34" charset="0"/>
                <a:cs typeface="Calibri" pitchFamily="34" charset="0"/>
              </a:rPr>
              <a:t>באפליקציה השתמשנו ברכיב הסנסור אקסילומטר על מנת לאמוד את היציבות בידיים ולספק מידע שיוכל ללוות המון אנשים בתהליך שיפור היציבות. </a:t>
            </a:r>
            <a:br>
              <a:rPr lang="en-US" sz="2400" dirty="0">
                <a:latin typeface="Calibri" pitchFamily="34" charset="0"/>
                <a:cs typeface="Calibri" pitchFamily="34" charset="0"/>
              </a:rPr>
            </a:br>
            <a:r>
              <a:rPr lang="he-IL" sz="2400" dirty="0">
                <a:latin typeface="Calibri" pitchFamily="34" charset="0"/>
                <a:cs typeface="Calibri" pitchFamily="34" charset="0"/>
              </a:rPr>
              <a:t>במהלך בניית האפליקציה, לקחנו מרחב מדגם מייצג של סטודנטים להנדסה ובדקנו יציבות בידיים. כדי לשפר את האפליקציה אנחנו חושבות שאפשר להגדיל את מרחב המדגם ואת טווח הגילאים עליהם מבצעים את הבדיקות.</a:t>
            </a:r>
          </a:p>
          <a:p>
            <a:br>
              <a:rPr lang="en-US" sz="2400" dirty="0">
                <a:latin typeface="Calibri" pitchFamily="34" charset="0"/>
                <a:cs typeface="Calibri" pitchFamily="34" charset="0"/>
              </a:rPr>
            </a:br>
            <a:r>
              <a:rPr lang="he-IL" sz="2400" dirty="0">
                <a:latin typeface="Calibri" pitchFamily="34" charset="0"/>
                <a:cs typeface="Calibri" pitchFamily="34" charset="0"/>
              </a:rPr>
              <a:t>החוויה האישית שלנו מתוך בניית האפליקציה הייתה מאתגרת ומסקרנת, נחשפנו למגוון רחב של אפשרויות שמערכת אנדרואיד מאפשרת למתכנתים ולמשתמשים.</a:t>
            </a:r>
          </a:p>
        </p:txBody>
      </p:sp>
      <p:cxnSp>
        <p:nvCxnSpPr>
          <p:cNvPr id="10" name="מחבר ישר 9"/>
          <p:cNvCxnSpPr>
            <a:stCxn id="5" idx="1"/>
          </p:cNvCxnSpPr>
          <p:nvPr/>
        </p:nvCxnSpPr>
        <p:spPr>
          <a:xfrm>
            <a:off x="4660" y="4428778"/>
            <a:ext cx="3463324" cy="1"/>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מחבר ישר 12"/>
          <p:cNvCxnSpPr/>
          <p:nvPr/>
        </p:nvCxnSpPr>
        <p:spPr>
          <a:xfrm>
            <a:off x="12886775" y="4392885"/>
            <a:ext cx="3377060"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63393" y="608097"/>
            <a:ext cx="10519120" cy="1200329"/>
          </a:xfrm>
          <a:prstGeom prst="rect">
            <a:avLst/>
          </a:prstGeom>
          <a:noFill/>
          <a:effectLst/>
        </p:spPr>
        <p:txBody>
          <a:bodyPr wrap="square" rtlCol="1">
            <a:spAutoFit/>
          </a:bodyPr>
          <a:lstStyle/>
          <a:p>
            <a:pPr algn="ctr"/>
            <a:r>
              <a:rPr lang="he-IL" sz="72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Calibri" pitchFamily="34" charset="0"/>
                <a:cs typeface="Calibri" pitchFamily="34" charset="0"/>
              </a:rPr>
              <a:t>תוספות וסיכום</a:t>
            </a:r>
          </a:p>
        </p:txBody>
      </p:sp>
    </p:spTree>
    <p:extLst>
      <p:ext uri="{BB962C8B-B14F-4D97-AF65-F5344CB8AC3E}">
        <p14:creationId xmlns:p14="http://schemas.microsoft.com/office/powerpoint/2010/main" val="402848079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2975</TotalTime>
  <Words>442</Words>
  <Application>Microsoft Office PowerPoint</Application>
  <PresentationFormat>מותאם אישית</PresentationFormat>
  <Paragraphs>41</Paragraphs>
  <Slides>8</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8</vt:i4>
      </vt:variant>
    </vt:vector>
  </HeadingPairs>
  <TitlesOfParts>
    <vt:vector size="13" baseType="lpstr">
      <vt:lpstr>Agency FB</vt:lpstr>
      <vt:lpstr>Arial</vt:lpstr>
      <vt:lpstr>Bahnschrift Condensed</vt:lpstr>
      <vt:lpstr>Calibri</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חן פרנסה</dc:creator>
  <cp:lastModifiedBy>Racheli Verechzon</cp:lastModifiedBy>
  <cp:revision>54</cp:revision>
  <dcterms:created xsi:type="dcterms:W3CDTF">2020-01-15T14:59:15Z</dcterms:created>
  <dcterms:modified xsi:type="dcterms:W3CDTF">2020-01-29T19:39:00Z</dcterms:modified>
</cp:coreProperties>
</file>