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7E579B2-61B3-4CC7-B31D-C64E191D1F12}">
  <a:tblStyle styleId="{07E579B2-61B3-4CC7-B31D-C64E191D1F12}" styleName="Table_0">
    <a:wholeTbl>
      <a:tcTxStyle b="off" i="off">
        <a:font>
          <a:latin typeface="Calisto MT"/>
          <a:ea typeface="Calisto MT"/>
          <a:cs typeface="Calisto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CF2E6"/>
          </a:solidFill>
        </a:fill>
      </a:tcStyle>
    </a:wholeTbl>
    <a:band1H>
      <a:tcTxStyle/>
      <a:tcStyle>
        <a:tcBdr/>
        <a:fill>
          <a:solidFill>
            <a:srgbClr val="D7E5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7E5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6733B42-9338-4BD5-A6C1-DBF1A8BDB22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548775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457199" y="1295400"/>
            <a:ext cx="8228100" cy="192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SzPts val="6000"/>
              <a:buFont typeface="Lustria"/>
              <a:buNone/>
              <a:defRPr sz="6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457199" y="3307976"/>
            <a:ext cx="8228100" cy="106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300"/>
              </a:spcBef>
              <a:buClr>
                <a:schemeClr val="accent1"/>
              </a:buClr>
              <a:buSzPts val="162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C0F942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ctr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C0F942"/>
              </a:buClr>
              <a:buSzPts val="162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ctr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ctr" rtl="0">
              <a:spcBef>
                <a:spcPts val="360"/>
              </a:spcBef>
              <a:buClr>
                <a:srgbClr val="C0F942"/>
              </a:buClr>
              <a:buSzPts val="162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ctr" rtl="0">
              <a:spcBef>
                <a:spcPts val="360"/>
              </a:spcBef>
              <a:buClr>
                <a:schemeClr val="accent1"/>
              </a:buClr>
              <a:buSzPts val="162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ctr" rtl="0">
              <a:spcBef>
                <a:spcPts val="360"/>
              </a:spcBef>
              <a:buClr>
                <a:srgbClr val="C0F942"/>
              </a:buClr>
              <a:buSzPts val="162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ctr" rtl="0">
              <a:spcBef>
                <a:spcPts val="360"/>
              </a:spcBef>
              <a:buClr>
                <a:schemeClr val="accent1"/>
              </a:buClr>
              <a:buSzPts val="162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lang="en-US" sz="1100" b="1" i="0" u="none" strike="noStrike" cap="none">
              <a:solidFill>
                <a:srgbClr val="7F7F7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" name="Shape 17"/>
          <p:cNvSpPr txBox="1"/>
          <p:nvPr/>
        </p:nvSpPr>
        <p:spPr>
          <a:xfrm>
            <a:off x="8292818" y="5804647"/>
            <a:ext cx="367200" cy="6771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•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SzPts val="4600"/>
              <a:buFont typeface="Lustria"/>
              <a:buNone/>
              <a:defRPr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1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100" b="1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100" b="1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lang="en-US" sz="1100" b="1">
              <a:solidFill>
                <a:srgbClr val="7F7F7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199" y="381001"/>
            <a:ext cx="3509700" cy="220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SzPts val="4400"/>
              <a:buFont typeface="Lustria"/>
              <a:buNone/>
              <a:defRPr sz="4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5029200" y="273050"/>
            <a:ext cx="3657600" cy="585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7170" algn="l" rtl="0">
              <a:spcBef>
                <a:spcPts val="2000"/>
              </a:spcBef>
              <a:buClr>
                <a:schemeClr val="accent1"/>
              </a:buClr>
              <a:buSzPts val="1980"/>
              <a:buFont typeface="Noto Sans Symbols"/>
              <a:buChar char="•"/>
              <a:defRPr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222250" algn="l" rtl="0">
              <a:spcBef>
                <a:spcPts val="600"/>
              </a:spcBef>
              <a:buClr>
                <a:srgbClr val="C0F942"/>
              </a:buClr>
              <a:buSzPts val="1800"/>
              <a:buFont typeface="Noto Sans Symbols"/>
              <a:buChar char="•"/>
              <a:defRPr sz="2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233680" algn="l" rtl="0">
              <a:spcBef>
                <a:spcPts val="60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1946275" marR="0" lvl="5" indent="-135572" algn="l" rtl="0">
              <a:spcBef>
                <a:spcPts val="320"/>
              </a:spcBef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173287" marR="0" lvl="6" indent="-135572" algn="l" rtl="0">
              <a:spcBef>
                <a:spcPts val="320"/>
              </a:spcBef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398712" marR="0" lvl="7" indent="-135572" algn="l" rtl="0">
              <a:spcBef>
                <a:spcPts val="320"/>
              </a:spcBef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2625725" marR="0" lvl="8" indent="-135572" algn="l" rtl="0">
              <a:spcBef>
                <a:spcPts val="320"/>
              </a:spcBef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457199" y="2649071"/>
            <a:ext cx="3509700" cy="338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C0F942"/>
              </a:buClr>
              <a:buSzPts val="108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spcBef>
                <a:spcPts val="600"/>
              </a:spcBef>
              <a:buClr>
                <a:schemeClr val="accent1"/>
              </a:buClr>
              <a:buSzPts val="9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C0F942"/>
              </a:buClr>
              <a:buSzPts val="81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spcBef>
                <a:spcPts val="600"/>
              </a:spcBef>
              <a:buClr>
                <a:schemeClr val="accent1"/>
              </a:buClr>
              <a:buSzPts val="81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spcBef>
                <a:spcPts val="180"/>
              </a:spcBef>
              <a:buClr>
                <a:srgbClr val="C0F942"/>
              </a:buClr>
              <a:buSzPts val="81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SzPts val="81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spcBef>
                <a:spcPts val="180"/>
              </a:spcBef>
              <a:buClr>
                <a:srgbClr val="C0F942"/>
              </a:buClr>
              <a:buSzPts val="81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SzPts val="81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100" b="1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100" b="1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lang="en-US" sz="1100" b="1">
              <a:solidFill>
                <a:srgbClr val="7F7F7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5051425" y="381001"/>
            <a:ext cx="3635400" cy="220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4400"/>
              <a:buFont typeface="Lustria"/>
              <a:buNone/>
              <a:defRPr sz="44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5051425" y="2649070"/>
            <a:ext cx="3635400" cy="350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C0F942"/>
              </a:buClr>
              <a:buSzPts val="108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spcBef>
                <a:spcPts val="600"/>
              </a:spcBef>
              <a:buClr>
                <a:schemeClr val="accent1"/>
              </a:buClr>
              <a:buSzPts val="9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C0F942"/>
              </a:buClr>
              <a:buSzPts val="81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spcBef>
                <a:spcPts val="600"/>
              </a:spcBef>
              <a:buClr>
                <a:schemeClr val="accent1"/>
              </a:buClr>
              <a:buSzPts val="81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spcBef>
                <a:spcPts val="180"/>
              </a:spcBef>
              <a:buClr>
                <a:srgbClr val="C0F942"/>
              </a:buClr>
              <a:buSzPts val="81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SzPts val="81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spcBef>
                <a:spcPts val="180"/>
              </a:spcBef>
              <a:buClr>
                <a:srgbClr val="C0F942"/>
              </a:buClr>
              <a:buSzPts val="81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SzPts val="81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100" b="1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100" b="1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lang="en-US" sz="1100" b="1">
              <a:solidFill>
                <a:srgbClr val="7F7F7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3" name="Shape 93"/>
          <p:cNvSpPr>
            <a:spLocks noGrp="1"/>
          </p:cNvSpPr>
          <p:nvPr>
            <p:ph type="pic" idx="2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buClr>
                <a:schemeClr val="accent1"/>
              </a:buClr>
              <a:buSzPts val="1980"/>
              <a:buFont typeface="Noto Sans Symbols"/>
              <a:buNone/>
              <a:defRPr sz="22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222250" algn="l" rtl="0">
              <a:spcBef>
                <a:spcPts val="600"/>
              </a:spcBef>
              <a:buClr>
                <a:srgbClr val="C0F942"/>
              </a:buClr>
              <a:buSzPts val="1800"/>
              <a:buFont typeface="Noto Sans Symbols"/>
              <a:buChar char="•"/>
              <a:defRPr sz="2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233680" algn="l" rtl="0">
              <a:spcBef>
                <a:spcPts val="60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055812" marR="0" lvl="5" indent="-241617" algn="l" rtl="0">
              <a:spcBef>
                <a:spcPts val="36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398712" marR="0" lvl="6" indent="-241617" algn="l" rtl="0">
              <a:spcBef>
                <a:spcPts val="36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743200" marR="0" lvl="7" indent="-241617" algn="l" rtl="0">
              <a:spcBef>
                <a:spcPts val="36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087687" marR="0" lvl="8" indent="-241617" algn="l" rtl="0">
              <a:spcBef>
                <a:spcPts val="36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s with Caption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5051425" y="381001"/>
            <a:ext cx="3635400" cy="220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4400"/>
              <a:buFont typeface="Lustria"/>
              <a:buNone/>
              <a:defRPr sz="44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5051425" y="2649070"/>
            <a:ext cx="3635400" cy="350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C0F942"/>
              </a:buClr>
              <a:buSzPts val="108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spcBef>
                <a:spcPts val="600"/>
              </a:spcBef>
              <a:buClr>
                <a:schemeClr val="accent1"/>
              </a:buClr>
              <a:buSzPts val="9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C0F942"/>
              </a:buClr>
              <a:buSzPts val="81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spcBef>
                <a:spcPts val="600"/>
              </a:spcBef>
              <a:buClr>
                <a:schemeClr val="accent1"/>
              </a:buClr>
              <a:buSzPts val="81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spcBef>
                <a:spcPts val="180"/>
              </a:spcBef>
              <a:buClr>
                <a:srgbClr val="C0F942"/>
              </a:buClr>
              <a:buSzPts val="81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SzPts val="81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spcBef>
                <a:spcPts val="180"/>
              </a:spcBef>
              <a:buClr>
                <a:srgbClr val="C0F942"/>
              </a:buClr>
              <a:buSzPts val="81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SzPts val="81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100" b="1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100" b="1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lang="en-US" sz="1100" b="1">
              <a:solidFill>
                <a:srgbClr val="7F7F7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0" name="Shape 100"/>
          <p:cNvSpPr>
            <a:spLocks noGrp="1"/>
          </p:cNvSpPr>
          <p:nvPr>
            <p:ph type="pic" idx="2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buClr>
                <a:schemeClr val="accent1"/>
              </a:buClr>
              <a:buSzPts val="1980"/>
              <a:buFont typeface="Noto Sans Symbols"/>
              <a:buNone/>
              <a:defRPr sz="22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222250" algn="l" rtl="0">
              <a:spcBef>
                <a:spcPts val="600"/>
              </a:spcBef>
              <a:buClr>
                <a:srgbClr val="C0F942"/>
              </a:buClr>
              <a:buSzPts val="1800"/>
              <a:buFont typeface="Noto Sans Symbols"/>
              <a:buChar char="•"/>
              <a:defRPr sz="2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233680" algn="l" rtl="0">
              <a:spcBef>
                <a:spcPts val="60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055812" marR="0" lvl="5" indent="-241617" algn="l" rtl="0">
              <a:spcBef>
                <a:spcPts val="36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398712" marR="0" lvl="6" indent="-241617" algn="l" rtl="0">
              <a:spcBef>
                <a:spcPts val="36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743200" marR="0" lvl="7" indent="-241617" algn="l" rtl="0">
              <a:spcBef>
                <a:spcPts val="36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087687" marR="0" lvl="8" indent="-241617" algn="l" rtl="0">
              <a:spcBef>
                <a:spcPts val="36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pic" idx="3"/>
          </p:nvPr>
        </p:nvSpPr>
        <p:spPr>
          <a:xfrm>
            <a:off x="2479675" y="1260475"/>
            <a:ext cx="1254000" cy="12540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buClr>
                <a:schemeClr val="accent1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222250" algn="l" rtl="0">
              <a:spcBef>
                <a:spcPts val="600"/>
              </a:spcBef>
              <a:buClr>
                <a:srgbClr val="C0F942"/>
              </a:buClr>
              <a:buSzPts val="1800"/>
              <a:buFont typeface="Noto Sans Symbols"/>
              <a:buChar char="•"/>
              <a:defRPr sz="2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233680" algn="l" rtl="0">
              <a:spcBef>
                <a:spcPts val="60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055812" marR="0" lvl="5" indent="-241617" algn="l" rtl="0">
              <a:spcBef>
                <a:spcPts val="36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398712" marR="0" lvl="6" indent="-241617" algn="l" rtl="0">
              <a:spcBef>
                <a:spcPts val="36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743200" marR="0" lvl="7" indent="-241617" algn="l" rtl="0">
              <a:spcBef>
                <a:spcPts val="36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087687" marR="0" lvl="8" indent="-241617" algn="l" rtl="0">
              <a:spcBef>
                <a:spcPts val="36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pic" idx="4"/>
          </p:nvPr>
        </p:nvSpPr>
        <p:spPr>
          <a:xfrm>
            <a:off x="269875" y="762000"/>
            <a:ext cx="2092200" cy="20922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buClr>
                <a:schemeClr val="accent1"/>
              </a:buClr>
              <a:buSzPts val="162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222250" algn="l" rtl="0">
              <a:spcBef>
                <a:spcPts val="600"/>
              </a:spcBef>
              <a:buClr>
                <a:srgbClr val="C0F942"/>
              </a:buClr>
              <a:buSzPts val="1800"/>
              <a:buFont typeface="Noto Sans Symbols"/>
              <a:buChar char="•"/>
              <a:defRPr sz="2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233680" algn="l" rtl="0">
              <a:spcBef>
                <a:spcPts val="60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055812" marR="0" lvl="5" indent="-241617" algn="l" rtl="0">
              <a:spcBef>
                <a:spcPts val="36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398712" marR="0" lvl="6" indent="-241617" algn="l" rtl="0">
              <a:spcBef>
                <a:spcPts val="36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743200" marR="0" lvl="7" indent="-241617" algn="l" rtl="0">
              <a:spcBef>
                <a:spcPts val="36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087687" marR="0" lvl="8" indent="-241617" algn="l" rtl="0">
              <a:spcBef>
                <a:spcPts val="36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SzPts val="4600"/>
              <a:buFont typeface="Lustria"/>
              <a:buNone/>
              <a:defRPr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 rot="5400000">
            <a:off x="2836713" y="188788"/>
            <a:ext cx="3468900" cy="822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7170" algn="l" rtl="0">
              <a:spcBef>
                <a:spcPts val="2000"/>
              </a:spcBef>
              <a:buClr>
                <a:schemeClr val="accent1"/>
              </a:buClr>
              <a:buSzPts val="1980"/>
              <a:buFont typeface="Noto Sans Symbols"/>
              <a:buChar char="•"/>
              <a:defRPr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222250" algn="l" rtl="0">
              <a:spcBef>
                <a:spcPts val="600"/>
              </a:spcBef>
              <a:buClr>
                <a:srgbClr val="C0F942"/>
              </a:buClr>
              <a:buSzPts val="1800"/>
              <a:buFont typeface="Noto Sans Symbols"/>
              <a:buChar char="•"/>
              <a:defRPr sz="2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233680" algn="l" rtl="0">
              <a:spcBef>
                <a:spcPts val="60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1719072" marR="0" lvl="5" indent="-241617" algn="l" rtl="0">
              <a:spcBef>
                <a:spcPts val="36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1719072" marR="0" lvl="6" indent="-241617" algn="l" rtl="0">
              <a:spcBef>
                <a:spcPts val="36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1719072" marR="0" lvl="7" indent="-241617" algn="l" rtl="0">
              <a:spcBef>
                <a:spcPts val="36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1719072" marR="0" lvl="8" indent="-241617" algn="l" rtl="0">
              <a:spcBef>
                <a:spcPts val="36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1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100" b="1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100" b="1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lang="en-US" sz="1100" b="1">
              <a:solidFill>
                <a:srgbClr val="7F7F7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 rot="5400000">
            <a:off x="4922850" y="2438388"/>
            <a:ext cx="5851500" cy="152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SzPts val="4600"/>
              <a:buFont typeface="Lustria"/>
              <a:buNone/>
              <a:defRPr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 rot="5400000">
            <a:off x="659250" y="214809"/>
            <a:ext cx="5615700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7170" algn="l" rtl="0">
              <a:spcBef>
                <a:spcPts val="2000"/>
              </a:spcBef>
              <a:buClr>
                <a:schemeClr val="accent1"/>
              </a:buClr>
              <a:buSzPts val="1980"/>
              <a:buFont typeface="Noto Sans Symbols"/>
              <a:buChar char="•"/>
              <a:defRPr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222250" algn="l" rtl="0">
              <a:spcBef>
                <a:spcPts val="600"/>
              </a:spcBef>
              <a:buClr>
                <a:srgbClr val="C0F942"/>
              </a:buClr>
              <a:buSzPts val="1800"/>
              <a:buFont typeface="Noto Sans Symbols"/>
              <a:buChar char="•"/>
              <a:defRPr sz="2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233680" algn="l" rtl="0">
              <a:spcBef>
                <a:spcPts val="60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055812" marR="0" lvl="5" indent="-241617" algn="l" rtl="0">
              <a:spcBef>
                <a:spcPts val="36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398712" marR="0" lvl="6" indent="-241617" algn="l" rtl="0">
              <a:spcBef>
                <a:spcPts val="36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743200" marR="0" lvl="7" indent="-241617" algn="l" rtl="0">
              <a:spcBef>
                <a:spcPts val="36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087687" marR="0" lvl="8" indent="-241617" algn="l" rtl="0">
              <a:spcBef>
                <a:spcPts val="36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1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100" b="1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100" b="1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lang="en-US" sz="1100" b="1">
              <a:solidFill>
                <a:srgbClr val="7F7F7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1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100" b="1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100" b="1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lang="en-US" sz="1100" b="1">
              <a:solidFill>
                <a:srgbClr val="7F7F7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SzPts val="4600"/>
              <a:buFont typeface="Lustria"/>
              <a:buNone/>
              <a:defRPr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739775" y="2770094"/>
            <a:ext cx="7662900" cy="326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7170" algn="l" rtl="0">
              <a:spcBef>
                <a:spcPts val="2000"/>
              </a:spcBef>
              <a:buClr>
                <a:schemeClr val="accent1"/>
              </a:buClr>
              <a:buSzPts val="1980"/>
              <a:buFont typeface="Noto Sans Symbols"/>
              <a:buChar char="•"/>
              <a:defRPr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222250" algn="l" rtl="0">
              <a:spcBef>
                <a:spcPts val="600"/>
              </a:spcBef>
              <a:buClr>
                <a:srgbClr val="C0F942"/>
              </a:buClr>
              <a:buSzPts val="1800"/>
              <a:buFont typeface="Noto Sans Symbols"/>
              <a:buChar char="•"/>
              <a:defRPr sz="2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233680" algn="l" rtl="0">
              <a:spcBef>
                <a:spcPts val="60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055812" marR="0" lvl="5" indent="-241617" algn="l" rtl="0">
              <a:spcBef>
                <a:spcPts val="36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398712" marR="0" lvl="6" indent="-241617" algn="l" rtl="0">
              <a:spcBef>
                <a:spcPts val="36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743200" marR="0" lvl="7" indent="-241617" algn="l" rtl="0">
              <a:spcBef>
                <a:spcPts val="36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087687" marR="0" lvl="8" indent="-241617" algn="l" rtl="0">
              <a:spcBef>
                <a:spcPts val="36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1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100" b="1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100" b="1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lang="en-US" sz="1100" b="1">
              <a:solidFill>
                <a:srgbClr val="7F7F7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1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100" b="1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100" b="1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lang="en-US" sz="1100" b="1">
              <a:solidFill>
                <a:srgbClr val="7F7F7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236694"/>
            <a:ext cx="6400800" cy="13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lt1"/>
              </a:buClr>
              <a:buSzPts val="4600"/>
              <a:buFont typeface="Lustria"/>
              <a:buNone/>
              <a:defRPr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676399" y="3609695"/>
            <a:ext cx="5181600" cy="150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300"/>
              </a:spcBef>
              <a:buClr>
                <a:schemeClr val="accent1"/>
              </a:buClr>
              <a:buSzPts val="162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C0F942"/>
              </a:buClr>
              <a:buSzPts val="162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spcBef>
                <a:spcPts val="600"/>
              </a:spcBef>
              <a:buClr>
                <a:schemeClr val="accent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C0F942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spcBef>
                <a:spcPts val="600"/>
              </a:spcBef>
              <a:buClr>
                <a:schemeClr val="accent1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C0F942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accent1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C0F942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accent1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7238999" y="6356350"/>
            <a:ext cx="14463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100" b="1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100" b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lang="en-US" sz="1100" b="1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4" name="Shape 34"/>
          <p:cNvSpPr txBox="1"/>
          <p:nvPr/>
        </p:nvSpPr>
        <p:spPr>
          <a:xfrm>
            <a:off x="8292818" y="5804647"/>
            <a:ext cx="367200" cy="6771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400">
                <a:solidFill>
                  <a:schemeClr val="accen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•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SzPts val="4600"/>
              <a:buFont typeface="Lustria"/>
              <a:buNone/>
              <a:defRPr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40664" y="2784475"/>
            <a:ext cx="3767400" cy="325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40030" algn="l" rtl="0">
              <a:spcBef>
                <a:spcPts val="20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233680" algn="l" rtl="0">
              <a:spcBef>
                <a:spcPts val="60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233680" algn="l" rtl="0">
              <a:spcBef>
                <a:spcPts val="60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1946275" marR="0" lvl="5" indent="-135572" algn="l" rtl="0">
              <a:spcBef>
                <a:spcPts val="320"/>
              </a:spcBef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173287" marR="0" lvl="6" indent="-135572" algn="l" rtl="0">
              <a:spcBef>
                <a:spcPts val="320"/>
              </a:spcBef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398712" marR="0" lvl="7" indent="-135572" algn="l" rtl="0">
              <a:spcBef>
                <a:spcPts val="320"/>
              </a:spcBef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2625725" marR="0" lvl="8" indent="-135572" algn="l" rtl="0">
              <a:spcBef>
                <a:spcPts val="320"/>
              </a:spcBef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34753" y="2784475"/>
            <a:ext cx="3767400" cy="325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40030" algn="l" rtl="0">
              <a:spcBef>
                <a:spcPts val="20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233680" algn="l" rtl="0">
              <a:spcBef>
                <a:spcPts val="60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233680" algn="l" rtl="0">
              <a:spcBef>
                <a:spcPts val="60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1946275" marR="0" lvl="5" indent="-135572" algn="l" rtl="0">
              <a:spcBef>
                <a:spcPts val="320"/>
              </a:spcBef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173287" marR="0" lvl="6" indent="-135572" algn="l" rtl="0">
              <a:spcBef>
                <a:spcPts val="320"/>
              </a:spcBef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398712" marR="0" lvl="7" indent="-135572" algn="l" rtl="0">
              <a:spcBef>
                <a:spcPts val="320"/>
              </a:spcBef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2625725" marR="0" lvl="8" indent="-135572" algn="l" rtl="0">
              <a:spcBef>
                <a:spcPts val="320"/>
              </a:spcBef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1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100" b="1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100" b="1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lang="en-US" sz="1100" b="1">
              <a:solidFill>
                <a:srgbClr val="7F7F7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SzPts val="4600"/>
              <a:buFont typeface="Lustria"/>
              <a:buNone/>
              <a:defRPr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740664" y="2232211"/>
            <a:ext cx="3767400" cy="7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8333"/>
              </a:lnSpc>
              <a:spcBef>
                <a:spcPts val="0"/>
              </a:spcBef>
              <a:buClr>
                <a:schemeClr val="accent1"/>
              </a:buClr>
              <a:buSzPts val="2160"/>
              <a:buFont typeface="Noto Sans Symbols"/>
              <a:buNone/>
              <a:defRPr sz="2400" b="1" i="0" u="none" strike="noStrike" cap="none">
                <a:solidFill>
                  <a:schemeClr val="accen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C0F942"/>
              </a:buClr>
              <a:buSzPts val="18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C0F942"/>
              </a:buClr>
              <a:buSzPts val="144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spcBef>
                <a:spcPts val="600"/>
              </a:spcBef>
              <a:buClr>
                <a:schemeClr val="accent1"/>
              </a:buClr>
              <a:buSzPts val="144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spcBef>
                <a:spcPts val="320"/>
              </a:spcBef>
              <a:buClr>
                <a:srgbClr val="C0F942"/>
              </a:buClr>
              <a:buSzPts val="144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1"/>
              </a:buClr>
              <a:buSzPts val="144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spcBef>
                <a:spcPts val="320"/>
              </a:spcBef>
              <a:buClr>
                <a:srgbClr val="C0F942"/>
              </a:buClr>
              <a:buSzPts val="144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1"/>
              </a:buClr>
              <a:buSzPts val="144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740664" y="3160059"/>
            <a:ext cx="3767400" cy="289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40030" algn="l" rtl="0">
              <a:spcBef>
                <a:spcPts val="20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233680" algn="l" rtl="0">
              <a:spcBef>
                <a:spcPts val="60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233680" algn="l" rtl="0">
              <a:spcBef>
                <a:spcPts val="60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1946275" marR="0" lvl="5" indent="-143510" algn="l" rtl="0">
              <a:spcBef>
                <a:spcPts val="320"/>
              </a:spcBef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173287" marR="0" lvl="6" indent="-143510" algn="l" rtl="0">
              <a:spcBef>
                <a:spcPts val="320"/>
              </a:spcBef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398712" marR="0" lvl="7" indent="-143510" algn="l" rtl="0">
              <a:spcBef>
                <a:spcPts val="320"/>
              </a:spcBef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2625725" marR="0" lvl="8" indent="-143510" algn="l" rtl="0">
              <a:spcBef>
                <a:spcPts val="320"/>
              </a:spcBef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4631578" y="2232211"/>
            <a:ext cx="3767400" cy="7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8333"/>
              </a:lnSpc>
              <a:spcBef>
                <a:spcPts val="0"/>
              </a:spcBef>
              <a:buClr>
                <a:schemeClr val="accent1"/>
              </a:buClr>
              <a:buSzPts val="2160"/>
              <a:buFont typeface="Noto Sans Symbols"/>
              <a:buNone/>
              <a:defRPr sz="2400" b="1" i="0" u="none" strike="noStrike" cap="none">
                <a:solidFill>
                  <a:schemeClr val="accen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C0F942"/>
              </a:buClr>
              <a:buSzPts val="18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C0F942"/>
              </a:buClr>
              <a:buSzPts val="144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spcBef>
                <a:spcPts val="600"/>
              </a:spcBef>
              <a:buClr>
                <a:schemeClr val="accent1"/>
              </a:buClr>
              <a:buSzPts val="144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spcBef>
                <a:spcPts val="320"/>
              </a:spcBef>
              <a:buClr>
                <a:srgbClr val="C0F942"/>
              </a:buClr>
              <a:buSzPts val="144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1"/>
              </a:buClr>
              <a:buSzPts val="144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spcBef>
                <a:spcPts val="320"/>
              </a:spcBef>
              <a:buClr>
                <a:srgbClr val="C0F942"/>
              </a:buClr>
              <a:buSzPts val="144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1"/>
              </a:buClr>
              <a:buSzPts val="144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4631578" y="3160059"/>
            <a:ext cx="3767400" cy="289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40030" algn="l" rtl="0">
              <a:spcBef>
                <a:spcPts val="20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233680" algn="l" rtl="0">
              <a:spcBef>
                <a:spcPts val="60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233680" algn="l" rtl="0">
              <a:spcBef>
                <a:spcPts val="60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1946275" marR="0" lvl="5" indent="-143510" algn="l" rtl="0">
              <a:spcBef>
                <a:spcPts val="320"/>
              </a:spcBef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173287" marR="0" lvl="6" indent="-143510" algn="l" rtl="0">
              <a:spcBef>
                <a:spcPts val="320"/>
              </a:spcBef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398712" marR="0" lvl="7" indent="-143510" algn="l" rtl="0">
              <a:spcBef>
                <a:spcPts val="320"/>
              </a:spcBef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2625725" marR="0" lvl="8" indent="-143510" algn="l" rtl="0">
              <a:spcBef>
                <a:spcPts val="320"/>
              </a:spcBef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1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100" b="1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100" b="1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lang="en-US" sz="1100" b="1">
              <a:solidFill>
                <a:srgbClr val="7F7F7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, Top and Bottom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SzPts val="4600"/>
              <a:buFont typeface="Lustria"/>
              <a:buNone/>
              <a:defRPr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62000" y="2784475"/>
            <a:ext cx="7656600" cy="155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40030" algn="l" rtl="0">
              <a:spcBef>
                <a:spcPts val="20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233680" algn="l" rtl="0">
              <a:spcBef>
                <a:spcPts val="60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233680" algn="l" rtl="0">
              <a:spcBef>
                <a:spcPts val="60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055812" marR="0" lvl="5" indent="-241617" algn="l" rtl="0">
              <a:spcBef>
                <a:spcPts val="36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398712" marR="0" lvl="6" indent="-241617" algn="l" rtl="0">
              <a:spcBef>
                <a:spcPts val="36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743200" marR="0" lvl="7" indent="-241617" algn="l" rtl="0">
              <a:spcBef>
                <a:spcPts val="36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087687" marR="0" lvl="8" indent="-241617" algn="l" rtl="0">
              <a:spcBef>
                <a:spcPts val="36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1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100" b="1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100" b="1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lang="en-US" sz="1100" b="1">
              <a:solidFill>
                <a:srgbClr val="7F7F7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762000" y="4497070"/>
            <a:ext cx="7656600" cy="155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40030" algn="l" rtl="0">
              <a:spcBef>
                <a:spcPts val="20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233680" algn="l" rtl="0">
              <a:spcBef>
                <a:spcPts val="60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233680" algn="l" rtl="0">
              <a:spcBef>
                <a:spcPts val="60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055812" marR="0" lvl="5" indent="-241617" algn="l" rtl="0">
              <a:spcBef>
                <a:spcPts val="36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398712" marR="0" lvl="6" indent="-241617" algn="l" rtl="0">
              <a:spcBef>
                <a:spcPts val="36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743200" marR="0" lvl="7" indent="-241617" algn="l" rtl="0">
              <a:spcBef>
                <a:spcPts val="36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087687" marR="0" lvl="8" indent="-241617" algn="l" rtl="0">
              <a:spcBef>
                <a:spcPts val="36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SzPts val="4600"/>
              <a:buFont typeface="Lustria"/>
              <a:buNone/>
              <a:defRPr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636008" y="2784475"/>
            <a:ext cx="3767400" cy="155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40030" algn="l" rtl="0">
              <a:spcBef>
                <a:spcPts val="20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233680" algn="l" rtl="0">
              <a:spcBef>
                <a:spcPts val="60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233680" algn="l" rtl="0">
              <a:spcBef>
                <a:spcPts val="60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1946275" marR="0" lvl="5" indent="-135572" algn="l" rtl="0">
              <a:spcBef>
                <a:spcPts val="320"/>
              </a:spcBef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173287" marR="0" lvl="6" indent="-135572" algn="l" rtl="0">
              <a:spcBef>
                <a:spcPts val="320"/>
              </a:spcBef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398712" marR="0" lvl="7" indent="-135572" algn="l" rtl="0">
              <a:spcBef>
                <a:spcPts val="320"/>
              </a:spcBef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2625725" marR="0" lvl="8" indent="-135572" algn="l" rtl="0">
              <a:spcBef>
                <a:spcPts val="320"/>
              </a:spcBef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1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100" b="1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100" b="1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lang="en-US" sz="1100" b="1">
              <a:solidFill>
                <a:srgbClr val="7F7F7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636008" y="4497070"/>
            <a:ext cx="3767400" cy="155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40030" algn="l" rtl="0">
              <a:spcBef>
                <a:spcPts val="20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233680" algn="l" rtl="0">
              <a:spcBef>
                <a:spcPts val="60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233680" algn="l" rtl="0">
              <a:spcBef>
                <a:spcPts val="60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1946275" marR="0" lvl="5" indent="-143510" algn="l" rtl="0">
              <a:spcBef>
                <a:spcPts val="320"/>
              </a:spcBef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173287" marR="0" lvl="6" indent="-143510" algn="l" rtl="0">
              <a:spcBef>
                <a:spcPts val="320"/>
              </a:spcBef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398712" marR="0" lvl="7" indent="-143510" algn="l" rtl="0">
              <a:spcBef>
                <a:spcPts val="320"/>
              </a:spcBef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2625725" marR="0" lvl="8" indent="-143510" algn="l" rtl="0">
              <a:spcBef>
                <a:spcPts val="320"/>
              </a:spcBef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3"/>
          </p:nvPr>
        </p:nvSpPr>
        <p:spPr>
          <a:xfrm>
            <a:off x="740664" y="2784475"/>
            <a:ext cx="3767400" cy="325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40030" algn="l" rtl="0">
              <a:spcBef>
                <a:spcPts val="20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233680" algn="l" rtl="0">
              <a:spcBef>
                <a:spcPts val="60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233680" algn="l" rtl="0">
              <a:spcBef>
                <a:spcPts val="60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1946275" marR="0" lvl="5" indent="-143510" algn="l" rtl="0">
              <a:spcBef>
                <a:spcPts val="320"/>
              </a:spcBef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173287" marR="0" lvl="6" indent="-143510" algn="l" rtl="0">
              <a:spcBef>
                <a:spcPts val="320"/>
              </a:spcBef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398712" marR="0" lvl="7" indent="-143510" algn="l" rtl="0">
              <a:spcBef>
                <a:spcPts val="320"/>
              </a:spcBef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2625725" marR="0" lvl="8" indent="-143510" algn="l" rtl="0">
              <a:spcBef>
                <a:spcPts val="320"/>
              </a:spcBef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SzPts val="4600"/>
              <a:buFont typeface="Lustria"/>
              <a:buNone/>
              <a:defRPr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636008" y="2784475"/>
            <a:ext cx="3767400" cy="155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40030" algn="l" rtl="0">
              <a:spcBef>
                <a:spcPts val="20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233680" algn="l" rtl="0">
              <a:spcBef>
                <a:spcPts val="60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233680" algn="l" rtl="0">
              <a:spcBef>
                <a:spcPts val="60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1946275" marR="0" lvl="5" indent="-135572" algn="l" rtl="0">
              <a:spcBef>
                <a:spcPts val="320"/>
              </a:spcBef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173287" marR="0" lvl="6" indent="-135572" algn="l" rtl="0">
              <a:spcBef>
                <a:spcPts val="320"/>
              </a:spcBef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398712" marR="0" lvl="7" indent="-135572" algn="l" rtl="0">
              <a:spcBef>
                <a:spcPts val="320"/>
              </a:spcBef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2625725" marR="0" lvl="8" indent="-135572" algn="l" rtl="0">
              <a:spcBef>
                <a:spcPts val="320"/>
              </a:spcBef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1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100" b="1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100" b="1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lang="en-US" sz="1100" b="1">
              <a:solidFill>
                <a:srgbClr val="7F7F7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4636008" y="4497070"/>
            <a:ext cx="3767400" cy="155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40030" algn="l" rtl="0">
              <a:spcBef>
                <a:spcPts val="20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233680" algn="l" rtl="0">
              <a:spcBef>
                <a:spcPts val="60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233680" algn="l" rtl="0">
              <a:spcBef>
                <a:spcPts val="60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1946275" marR="0" lvl="5" indent="-143510" algn="l" rtl="0">
              <a:spcBef>
                <a:spcPts val="320"/>
              </a:spcBef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173287" marR="0" lvl="6" indent="-143510" algn="l" rtl="0">
              <a:spcBef>
                <a:spcPts val="320"/>
              </a:spcBef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398712" marR="0" lvl="7" indent="-143510" algn="l" rtl="0">
              <a:spcBef>
                <a:spcPts val="320"/>
              </a:spcBef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2625725" marR="0" lvl="8" indent="-143510" algn="l" rtl="0">
              <a:spcBef>
                <a:spcPts val="320"/>
              </a:spcBef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3"/>
          </p:nvPr>
        </p:nvSpPr>
        <p:spPr>
          <a:xfrm>
            <a:off x="739775" y="2784475"/>
            <a:ext cx="3767400" cy="155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40030" algn="l" rtl="0">
              <a:spcBef>
                <a:spcPts val="20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233680" algn="l" rtl="0">
              <a:spcBef>
                <a:spcPts val="60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233680" algn="l" rtl="0">
              <a:spcBef>
                <a:spcPts val="60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1946275" marR="0" lvl="5" indent="-135572" algn="l" rtl="0">
              <a:spcBef>
                <a:spcPts val="320"/>
              </a:spcBef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173287" marR="0" lvl="6" indent="-135572" algn="l" rtl="0">
              <a:spcBef>
                <a:spcPts val="320"/>
              </a:spcBef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398712" marR="0" lvl="7" indent="-135572" algn="l" rtl="0">
              <a:spcBef>
                <a:spcPts val="320"/>
              </a:spcBef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2625725" marR="0" lvl="8" indent="-135572" algn="l" rtl="0">
              <a:spcBef>
                <a:spcPts val="320"/>
              </a:spcBef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4"/>
          </p:nvPr>
        </p:nvSpPr>
        <p:spPr>
          <a:xfrm>
            <a:off x="739775" y="4497070"/>
            <a:ext cx="3767400" cy="155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40030" algn="l" rtl="0">
              <a:spcBef>
                <a:spcPts val="20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233680" algn="l" rtl="0">
              <a:spcBef>
                <a:spcPts val="60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233680" algn="l" rtl="0">
              <a:spcBef>
                <a:spcPts val="60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1946275" marR="0" lvl="5" indent="-143510" algn="l" rtl="0">
              <a:spcBef>
                <a:spcPts val="320"/>
              </a:spcBef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173287" marR="0" lvl="6" indent="-143510" algn="l" rtl="0">
              <a:spcBef>
                <a:spcPts val="320"/>
              </a:spcBef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398712" marR="0" lvl="7" indent="-143510" algn="l" rtl="0">
              <a:spcBef>
                <a:spcPts val="320"/>
              </a:spcBef>
              <a:buClr>
                <a:srgbClr val="C0F942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2625725" marR="0" lvl="8" indent="-143510" algn="l" rtl="0">
              <a:spcBef>
                <a:spcPts val="320"/>
              </a:spcBef>
              <a:buClr>
                <a:schemeClr val="accent1"/>
              </a:buClr>
              <a:buSzPts val="1440"/>
              <a:buFont typeface="Noto Sans Symbols"/>
              <a:buChar char="•"/>
              <a:defRPr sz="16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SzPts val="4600"/>
              <a:buFont typeface="Lustria"/>
              <a:buNone/>
              <a:defRPr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39775" y="2770094"/>
            <a:ext cx="7662900" cy="326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7170" algn="l" rtl="0">
              <a:spcBef>
                <a:spcPts val="2000"/>
              </a:spcBef>
              <a:buClr>
                <a:schemeClr val="accent1"/>
              </a:buClr>
              <a:buSzPts val="1980"/>
              <a:buFont typeface="Noto Sans Symbols"/>
              <a:buChar char="•"/>
              <a:defRPr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685800" marR="0" lvl="1" indent="-222250" algn="l" rtl="0">
              <a:spcBef>
                <a:spcPts val="600"/>
              </a:spcBef>
              <a:buClr>
                <a:srgbClr val="C0F942"/>
              </a:buClr>
              <a:buSzPts val="1800"/>
              <a:buFont typeface="Noto Sans Symbols"/>
              <a:buChar char="•"/>
              <a:defRPr sz="2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035050" marR="0" lvl="2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-233680" algn="l" rtl="0">
              <a:spcBef>
                <a:spcPts val="60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720850" marR="0" lvl="4" indent="-246380" algn="l" rtl="0">
              <a:spcBef>
                <a:spcPts val="60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055812" marR="0" lvl="5" indent="-241617" algn="l" rtl="0">
              <a:spcBef>
                <a:spcPts val="36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398712" marR="0" lvl="6" indent="-241617" algn="l" rtl="0">
              <a:spcBef>
                <a:spcPts val="36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2743200" marR="0" lvl="7" indent="-241617" algn="l" rtl="0">
              <a:spcBef>
                <a:spcPts val="360"/>
              </a:spcBef>
              <a:buClr>
                <a:srgbClr val="C0F942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087687" marR="0" lvl="8" indent="-241617" algn="l" rtl="0">
              <a:spcBef>
                <a:spcPts val="360"/>
              </a:spcBef>
              <a:buClr>
                <a:schemeClr val="accent1"/>
              </a:buClr>
              <a:buSzPts val="1620"/>
              <a:buFont typeface="Noto Sans Symbols"/>
              <a:buChar char="•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lang="en-US" sz="1100" b="1" i="0" u="none" strike="noStrike" cap="none">
              <a:solidFill>
                <a:srgbClr val="7F7F7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ctrTitle"/>
          </p:nvPr>
        </p:nvSpPr>
        <p:spPr>
          <a:xfrm>
            <a:off x="457999" y="513475"/>
            <a:ext cx="8228100" cy="192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b" anchorCtr="0">
            <a:noAutofit/>
          </a:bodyPr>
          <a:lstStyle/>
          <a:p>
            <a:pPr marL="0" marR="0" lvl="0" indent="-381000" algn="ctr" rtl="0">
              <a:spcBef>
                <a:spcPts val="0"/>
              </a:spcBef>
              <a:buClr>
                <a:schemeClr val="lt1"/>
              </a:buClr>
              <a:buSzPts val="6000"/>
              <a:buFont typeface="Lustria"/>
              <a:buNone/>
            </a:pPr>
            <a:r>
              <a:rPr lang="en-US" sz="6000" i="0" u="none" strike="noStrike" cap="none">
                <a:solidFill>
                  <a:schemeClr val="lt1"/>
                </a:solidFill>
              </a:rPr>
              <a:t>Income Prediction Using Census Data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2757325" y="4545263"/>
            <a:ext cx="3417300" cy="675212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-102870" algn="l" rtl="0">
              <a:spcBef>
                <a:spcPts val="0"/>
              </a:spcBef>
              <a:buClr>
                <a:schemeClr val="accent1"/>
              </a:buClr>
              <a:buSzPts val="1620"/>
              <a:buFont typeface="Noto Sans Symbols"/>
              <a:buNone/>
            </a:pPr>
            <a:r>
              <a:rPr lang="en-US" sz="2000" b="1" dirty="0" err="1" smtClean="0"/>
              <a:t>Xiangmin</a:t>
            </a:r>
            <a:r>
              <a:rPr lang="en-US" sz="2000" b="1" dirty="0" smtClean="0"/>
              <a:t> </a:t>
            </a:r>
            <a:r>
              <a:rPr lang="en-US" sz="2000" b="1" dirty="0"/>
              <a:t>Kong (Rachel)</a:t>
            </a:r>
          </a:p>
          <a:p>
            <a:pPr marL="0" marR="0" lvl="0" indent="-102870" algn="l" rtl="0">
              <a:spcBef>
                <a:spcPts val="0"/>
              </a:spcBef>
              <a:buClr>
                <a:schemeClr val="accent1"/>
              </a:buClr>
              <a:buSzPts val="162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497840" y="1320800"/>
            <a:ext cx="8026400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595959"/>
              </a:buClr>
              <a:buSzPts val="1800"/>
              <a:buFont typeface="Noto Sans Symbols"/>
              <a:buChar char="❖"/>
            </a:pPr>
            <a:r>
              <a:rPr lang="en-US" sz="1800" b="1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Observations on Numerical Data</a:t>
            </a:r>
          </a:p>
        </p:txBody>
      </p:sp>
      <p:sp>
        <p:nvSpPr>
          <p:cNvPr id="182" name="Shape 182"/>
          <p:cNvSpPr/>
          <p:nvPr/>
        </p:nvSpPr>
        <p:spPr>
          <a:xfrm>
            <a:off x="579120" y="1828800"/>
            <a:ext cx="8026400" cy="50783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Distribution Pattern of some numerical columns on the Graph: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rgbClr val="595959"/>
              </a:buClr>
              <a:buSzPts val="1800"/>
              <a:buFont typeface="Lustria"/>
              <a:buAutoNum type="arabicPeriod"/>
            </a:pPr>
            <a:r>
              <a:rPr lang="en-US" sz="18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Age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1800"/>
              <a:buFont typeface="Lustria"/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Conclusion: Earning class is from 0-90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/>
            </a:r>
            <a:br>
              <a:rPr lang="en-US" sz="18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</a:br>
            <a:endParaRPr lang="en-US"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425" y="2519375"/>
            <a:ext cx="601477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121920" y="1256982"/>
            <a:ext cx="8026400" cy="59093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2. capital_Losses , capital_gains, wage_per_hour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1800"/>
              <a:buFont typeface="Lustria"/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1800"/>
              <a:buFont typeface="Lustria"/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1800"/>
              <a:buFont typeface="Lustria"/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1800"/>
              <a:buFont typeface="Lustria"/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Conclusion: </a:t>
            </a: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: Highly skewed graph, We can check for unique values and may  need to normalize if unique values are less.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/>
            </a:r>
            <a:br>
              <a:rPr lang="en-US" sz="18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</a:br>
            <a:endParaRPr lang="en-US"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000" y="1914525"/>
            <a:ext cx="31242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7038" y="1933575"/>
            <a:ext cx="3209925" cy="29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3213" y="1947850"/>
            <a:ext cx="309562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497840" y="1136134"/>
            <a:ext cx="8026400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595959"/>
              </a:buClr>
              <a:buSzPts val="1800"/>
              <a:buFont typeface="Noto Sans Symbols"/>
              <a:buChar char="❖"/>
            </a:pPr>
            <a:r>
              <a:rPr lang="en-US" sz="1800" b="1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Observations on Numerical Data with Target Variable</a:t>
            </a:r>
          </a:p>
        </p:txBody>
      </p:sp>
      <p:sp>
        <p:nvSpPr>
          <p:cNvPr id="197" name="Shape 197"/>
          <p:cNvSpPr/>
          <p:nvPr/>
        </p:nvSpPr>
        <p:spPr>
          <a:xfrm>
            <a:off x="579125" y="1615447"/>
            <a:ext cx="80265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Checked the age, wage_per_hour and income_level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Conclusion: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Majority of income_level 1 fall in 25-65 age group.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Age group 0-20 have income level as 0.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/>
            </a:r>
            <a:br>
              <a:rPr lang="en-US" sz="18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</a:br>
            <a:endParaRPr lang="en-US"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25" y="2071688"/>
            <a:ext cx="584835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3922750" y="5149875"/>
            <a:ext cx="1427100" cy="23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age</a:t>
            </a:r>
          </a:p>
        </p:txBody>
      </p:sp>
      <p:sp>
        <p:nvSpPr>
          <p:cNvPr id="200" name="Shape 200"/>
          <p:cNvSpPr txBox="1"/>
          <p:nvPr/>
        </p:nvSpPr>
        <p:spPr>
          <a:xfrm rot="-5400000" flipH="1">
            <a:off x="-153375" y="3478800"/>
            <a:ext cx="1834800" cy="27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Wage_per_hour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6808925" y="2577475"/>
            <a:ext cx="18831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buClr>
                <a:schemeClr val="accent4"/>
              </a:buClr>
              <a:buSzPts val="1400"/>
              <a:buChar char="●"/>
            </a:pPr>
            <a:r>
              <a:rPr lang="en-US">
                <a:solidFill>
                  <a:schemeClr val="accent4"/>
                </a:solidFill>
              </a:rPr>
              <a:t>Income_level 0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6808925" y="2806075"/>
            <a:ext cx="18831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chemeClr val="accent2"/>
              </a:buClr>
              <a:buSzPts val="1400"/>
              <a:buChar char="●"/>
            </a:pPr>
            <a:r>
              <a:rPr lang="en-US">
                <a:solidFill>
                  <a:schemeClr val="accent2"/>
                </a:solidFill>
              </a:rPr>
              <a:t>Income_level 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497840" y="1136134"/>
            <a:ext cx="8026400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595959"/>
              </a:buClr>
              <a:buSzPts val="1800"/>
              <a:buFont typeface="Noto Sans Symbols"/>
              <a:buChar char="❖"/>
            </a:pPr>
            <a:r>
              <a:rPr lang="en-US" sz="1800" b="1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Observations on Categorical Data</a:t>
            </a:r>
          </a:p>
        </p:txBody>
      </p:sp>
      <p:sp>
        <p:nvSpPr>
          <p:cNvPr id="208" name="Shape 208"/>
          <p:cNvSpPr/>
          <p:nvPr/>
        </p:nvSpPr>
        <p:spPr>
          <a:xfrm>
            <a:off x="579120" y="1615440"/>
            <a:ext cx="8026400" cy="563231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595959"/>
              </a:buClr>
              <a:buSzPts val="1800"/>
              <a:buFont typeface="Lustria"/>
              <a:buAutoNum type="arabicPeriod"/>
            </a:pPr>
            <a:r>
              <a:rPr lang="en-US" sz="18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Class_of_worker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Conclusion: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Majority dominant in only two categories ‘Not in Universe’ and ‘Private’ rest all are very less and can be combined together to new category ‘Others’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/>
            </a:r>
            <a:br>
              <a:rPr lang="en-US" sz="18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</a:br>
            <a:endParaRPr lang="en-US"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2390775"/>
            <a:ext cx="708660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579120" y="1615440"/>
            <a:ext cx="2489200" cy="3970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2. Education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Conclusion: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People with the Bachelor’s degree are the highest earning class with income_level 1 whereas children have no earnings and all have income_level 0.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0720" y="1670325"/>
            <a:ext cx="5770879" cy="4678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Descriptive Statistics</a:t>
            </a:r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25" y="3026709"/>
            <a:ext cx="6054725" cy="3092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0650" y="3087277"/>
            <a:ext cx="4151750" cy="15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92100" algn="ctr" rtl="0">
              <a:spcBef>
                <a:spcPts val="0"/>
              </a:spcBef>
              <a:buClr>
                <a:schemeClr val="lt1"/>
              </a:buClr>
              <a:buSzPts val="4600"/>
              <a:buFont typeface="Lustria"/>
              <a:buNone/>
            </a:pPr>
            <a:r>
              <a:rPr lang="en-US"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Data Cleaning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740550" y="2634650"/>
            <a:ext cx="7662900" cy="337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3000"/>
              <a:t>Steps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400"/>
          </a:p>
          <a:p>
            <a:pPr marL="342900" lvl="0" indent="-342900" rtl="0">
              <a:spcBef>
                <a:spcPts val="0"/>
              </a:spcBef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/>
              <a:t>Check for missing values</a:t>
            </a:r>
          </a:p>
          <a:p>
            <a:pPr marL="685800" lvl="1" indent="-336550" rtl="0">
              <a:spcBef>
                <a:spcPts val="0"/>
              </a:spcBef>
              <a:buSzPts val="1800"/>
              <a:buChar char="•"/>
            </a:pPr>
            <a:r>
              <a:rPr lang="en-US"/>
              <a:t>Delete columns with &gt;5% missing values</a:t>
            </a:r>
          </a:p>
          <a:p>
            <a:pPr marL="685800" lvl="1" indent="-336550" rtl="0">
              <a:spcBef>
                <a:spcPts val="0"/>
              </a:spcBef>
              <a:buSzPts val="1800"/>
              <a:buChar char="•"/>
            </a:pPr>
            <a:r>
              <a:rPr lang="en-US"/>
              <a:t>Set missing data as ‘Unavailable’ in columns with &lt;5%</a:t>
            </a:r>
          </a:p>
          <a:p>
            <a:pPr marL="342900" lvl="0" indent="-342900" rtl="0">
              <a:spcBef>
                <a:spcPts val="0"/>
              </a:spcBef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/>
              <a:t>Encode categorical values to numerical</a:t>
            </a:r>
          </a:p>
          <a:p>
            <a:pPr marL="342900" lvl="0" indent="-342900" rtl="0">
              <a:spcBef>
                <a:spcPts val="0"/>
              </a:spcBef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/>
              <a:t>Bin columns with high % of zero values to  Zero and Non-Zero</a:t>
            </a:r>
          </a:p>
          <a:p>
            <a:pPr marL="342900" lvl="0" indent="-342900" rtl="0">
              <a:spcBef>
                <a:spcPts val="0"/>
              </a:spcBef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/>
              <a:t>Bin age variable into age groups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Data Normalisation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740550" y="1965447"/>
            <a:ext cx="7662900" cy="153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342900" lvl="0" indent="-342900" rtl="0">
              <a:spcBef>
                <a:spcPts val="0"/>
              </a:spcBef>
              <a:buSzPts val="1980"/>
              <a:buChar char="•"/>
            </a:pPr>
            <a:r>
              <a:rPr lang="en-US"/>
              <a:t>2 highly skewed numerical columns</a:t>
            </a:r>
          </a:p>
          <a:p>
            <a:pPr marL="685800" lvl="1" indent="-33655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num_person_Worked_employer</a:t>
            </a:r>
          </a:p>
          <a:p>
            <a:pPr marL="685800" lvl="1" indent="-336550" rtl="0">
              <a:spcBef>
                <a:spcPts val="0"/>
              </a:spcBef>
              <a:buSzPts val="1800"/>
              <a:buChar char="•"/>
            </a:pPr>
            <a:r>
              <a:rPr lang="en-US"/>
              <a:t>weeks_worked_in_year </a:t>
            </a:r>
          </a:p>
          <a:p>
            <a:pPr marL="342900" lvl="0" indent="-217170">
              <a:spcBef>
                <a:spcPts val="0"/>
              </a:spcBef>
              <a:buNone/>
            </a:pPr>
            <a:endParaRPr/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484" y="3590700"/>
            <a:ext cx="3880941" cy="32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9597" y="3586038"/>
            <a:ext cx="36972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1556425" y="3302000"/>
            <a:ext cx="2172600" cy="28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Before Normalization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6290550" y="3355500"/>
            <a:ext cx="1880700" cy="28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After Normalization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Data Normalisation</a:t>
            </a:r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50" y="2932675"/>
            <a:ext cx="4194192" cy="367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7150" y="2932675"/>
            <a:ext cx="4319400" cy="34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/>
        </p:nvSpPr>
        <p:spPr>
          <a:xfrm>
            <a:off x="1676400" y="2560975"/>
            <a:ext cx="1924800" cy="35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Before Normalization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6214350" y="2593500"/>
            <a:ext cx="1880700" cy="28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After Normalization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92100" algn="ctr" rtl="0">
              <a:spcBef>
                <a:spcPts val="0"/>
              </a:spcBef>
              <a:buClr>
                <a:schemeClr val="lt1"/>
              </a:buClr>
              <a:buSzPts val="4600"/>
              <a:buFont typeface="Lustria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Data is Imbalanced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739775" y="2389094"/>
            <a:ext cx="7662900" cy="326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lvl="0" indent="-3429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dependent variable has imbalanced proportion of the classes.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925" y="3413975"/>
            <a:ext cx="575310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92100" algn="ctr" rtl="0">
              <a:spcBef>
                <a:spcPts val="0"/>
              </a:spcBef>
              <a:buClr>
                <a:schemeClr val="lt1"/>
              </a:buClr>
              <a:buSzPts val="4600"/>
              <a:buFont typeface="Lustria"/>
              <a:buNone/>
            </a:pPr>
            <a:r>
              <a:rPr lang="en-US"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Agenda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739775" y="2377749"/>
            <a:ext cx="7662900" cy="409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4"/>
              <a:buFont typeface="Noto Sans Symbols"/>
              <a:buChar char="•"/>
            </a:pPr>
            <a:r>
              <a:rPr lang="en-US" sz="1704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P</a:t>
            </a:r>
            <a:r>
              <a:rPr lang="en-US" sz="1704"/>
              <a:t>roblem description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34"/>
              <a:buFont typeface="Noto Sans Symbols"/>
              <a:buChar char="•"/>
            </a:pPr>
            <a:r>
              <a:rPr lang="en-US" sz="1704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Data Exploration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34"/>
              <a:buFont typeface="Noto Sans Symbols"/>
              <a:buChar char="•"/>
            </a:pPr>
            <a:r>
              <a:rPr lang="en-US" sz="1704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Data Cleaning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34"/>
              <a:buFont typeface="Noto Sans Symbols"/>
              <a:buChar char="•"/>
            </a:pPr>
            <a:r>
              <a:rPr lang="en-US" sz="1704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Data Normalization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34"/>
              <a:buFont typeface="Noto Sans Symbols"/>
              <a:buChar char="•"/>
            </a:pPr>
            <a:r>
              <a:rPr lang="en-US" sz="1704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Handling Imbalanced Data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34"/>
              <a:buFont typeface="Noto Sans Symbols"/>
              <a:buChar char="•"/>
            </a:pPr>
            <a:r>
              <a:rPr lang="en-US" sz="1704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Model Evaluation</a:t>
            </a:r>
          </a:p>
          <a:p>
            <a:pPr marL="342900" lvl="0" indent="-314553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1534"/>
              <a:buFont typeface="Noto Sans Symbols"/>
              <a:buChar char="•"/>
            </a:pPr>
            <a:r>
              <a:rPr lang="en-US" sz="1704"/>
              <a:t>Feature Selection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34"/>
              <a:buFont typeface="Noto Sans Symbols"/>
              <a:buChar char="•"/>
            </a:pPr>
            <a:r>
              <a:rPr lang="en-US" sz="1704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Model Prediction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2000"/>
              </a:spcBef>
              <a:buClr>
                <a:schemeClr val="accent1"/>
              </a:buClr>
              <a:buSzPts val="1534"/>
              <a:buFont typeface="Noto Sans Symbols"/>
              <a:buNone/>
            </a:pPr>
            <a:endParaRPr sz="1704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92100" algn="ctr" rtl="0">
              <a:spcBef>
                <a:spcPts val="0"/>
              </a:spcBef>
              <a:buClr>
                <a:schemeClr val="lt1"/>
              </a:buClr>
              <a:buSzPts val="4600"/>
              <a:buFont typeface="Lustria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Danger of Imbalanced Classes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ML algorithms struggle with accuracy because of the unequal distribution of dependent variable</a:t>
            </a:r>
          </a:p>
          <a:p>
            <a:pPr marL="3429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This cause the performance of existing classifier to get biased towards majority class.</a:t>
            </a:r>
          </a:p>
          <a:p>
            <a:pPr marL="342900" lvl="0" indent="-3429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Accuracy is very high while AUC is very low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   Accuracy 0.94 	  VS       AUC 0.58</a:t>
            </a:r>
          </a:p>
          <a:p>
            <a:pPr marL="0" marR="0" lvl="0" indent="0" algn="l" rtl="0">
              <a:spcBef>
                <a:spcPts val="200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92100" algn="ctr" rtl="0">
              <a:spcBef>
                <a:spcPts val="0"/>
              </a:spcBef>
              <a:buClr>
                <a:schemeClr val="lt1"/>
              </a:buClr>
              <a:buSzPts val="4600"/>
              <a:buFont typeface="Lustria"/>
              <a:buNone/>
            </a:pPr>
            <a:r>
              <a:rPr lang="en-US"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Handling Imbalanced Data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Down-sampling Majority Class – lose information</a:t>
            </a:r>
          </a:p>
          <a:p>
            <a:pPr marL="3429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Up-sample Minority Class – over-fitting</a:t>
            </a:r>
          </a:p>
          <a:p>
            <a:pPr marL="342900" lvl="0" indent="-3429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Synthetic Data Generation(SMOTE)</a:t>
            </a: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42900" algn="l" rtl="0">
              <a:spcBef>
                <a:spcPts val="2000"/>
              </a:spcBef>
              <a:buClr>
                <a:schemeClr val="accent1"/>
              </a:buClr>
              <a:buSzPts val="1980"/>
              <a:buFont typeface="Noto Sans Symbols"/>
              <a:buNone/>
            </a:pPr>
            <a:endParaRPr sz="22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292100">
              <a:spcBef>
                <a:spcPts val="0"/>
              </a:spcBef>
              <a:buClr>
                <a:schemeClr val="lt1"/>
              </a:buClr>
              <a:buSzPts val="4600"/>
              <a:buFont typeface="Lustria"/>
              <a:buNone/>
            </a:pPr>
            <a:r>
              <a:rPr lang="en-US"/>
              <a:t>Model Evaluation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739775" y="2770094"/>
            <a:ext cx="7662900" cy="326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k-fold Cross Validation</a:t>
            </a:r>
          </a:p>
          <a:p>
            <a:pPr marL="3429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Bootstrap</a:t>
            </a:r>
          </a:p>
          <a:p>
            <a:pPr marL="342900" lvl="0" indent="-3429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Imbalanced vs Balanced Data</a:t>
            </a: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42900" algn="l" rtl="0">
              <a:spcBef>
                <a:spcPts val="2000"/>
              </a:spcBef>
              <a:buClr>
                <a:schemeClr val="accent1"/>
              </a:buClr>
              <a:buSzPts val="1980"/>
              <a:buFont typeface="Noto Sans Symbols"/>
              <a:buNone/>
            </a:pPr>
            <a:endParaRPr sz="22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92100" algn="ctr" rtl="0">
              <a:spcBef>
                <a:spcPts val="0"/>
              </a:spcBef>
              <a:buClr>
                <a:schemeClr val="lt1"/>
              </a:buClr>
              <a:buSzPts val="4600"/>
              <a:buFont typeface="Lustria"/>
              <a:buNone/>
            </a:pPr>
            <a:r>
              <a:rPr lang="en-US"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Model Evaluation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69075" y="2393019"/>
            <a:ext cx="7662900" cy="326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2000"/>
              </a:spcBef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/>
              <a:t>K-fold Cross Validation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400"/>
          </a:p>
          <a:p>
            <a:pPr marL="0" lvl="0" indent="0" rtl="0">
              <a:spcBef>
                <a:spcPts val="0"/>
              </a:spcBef>
              <a:buNone/>
            </a:pPr>
            <a:endParaRPr sz="1400"/>
          </a:p>
          <a:p>
            <a:pPr marL="0" marR="0" lvl="0" indent="0" algn="l" rtl="0">
              <a:spcBef>
                <a:spcPts val="2000"/>
              </a:spcBef>
              <a:buNone/>
            </a:pPr>
            <a:endParaRPr/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650" y="3013187"/>
            <a:ext cx="4372725" cy="3079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13200"/>
            <a:ext cx="4372725" cy="3079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92100" algn="ctr" rtl="0">
              <a:spcBef>
                <a:spcPts val="0"/>
              </a:spcBef>
              <a:buClr>
                <a:schemeClr val="lt1"/>
              </a:buClr>
              <a:buSzPts val="4600"/>
              <a:buFont typeface="Lustria"/>
              <a:buNone/>
            </a:pPr>
            <a:r>
              <a:rPr lang="en-US"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Model Evaluation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740575" y="2369445"/>
            <a:ext cx="7662900" cy="47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Bootstrap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/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175" y="2976525"/>
            <a:ext cx="4500750" cy="31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25" y="3038338"/>
            <a:ext cx="4375450" cy="303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457200" y="6021550"/>
            <a:ext cx="2194200" cy="47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/>
              <a:t>Accuracy:0.93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4910600" y="5980825"/>
            <a:ext cx="2194200" cy="35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/>
              <a:t>Accuracy:0.91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292100">
              <a:spcBef>
                <a:spcPts val="0"/>
              </a:spcBef>
              <a:buClr>
                <a:schemeClr val="lt1"/>
              </a:buClr>
              <a:buSzPts val="4600"/>
              <a:buFont typeface="Lustria"/>
              <a:buNone/>
            </a:pPr>
            <a:r>
              <a:rPr lang="en-US"/>
              <a:t>Feature Selection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739775" y="2770094"/>
            <a:ext cx="7662900" cy="326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Forward Stepwise Feature Selection</a:t>
            </a:r>
          </a:p>
          <a:p>
            <a:pPr marL="3429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Backward Stepwise Feature Selection</a:t>
            </a:r>
          </a:p>
          <a:p>
            <a:pPr marL="3429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Random Forest for Feature Selection</a:t>
            </a:r>
          </a:p>
          <a:p>
            <a:pPr marL="342900" lvl="0" indent="-3429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ts val="198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Boosting for Feature Selection</a:t>
            </a: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42900" algn="l" rtl="0">
              <a:spcBef>
                <a:spcPts val="2000"/>
              </a:spcBef>
              <a:buClr>
                <a:schemeClr val="accent1"/>
              </a:buClr>
              <a:buSzPts val="1980"/>
              <a:buFont typeface="Noto Sans Symbols"/>
              <a:buNone/>
            </a:pPr>
            <a:endParaRPr sz="22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92100" algn="ctr" rtl="0">
              <a:spcBef>
                <a:spcPts val="0"/>
              </a:spcBef>
              <a:buClr>
                <a:schemeClr val="lt1"/>
              </a:buClr>
              <a:buSzPts val="4600"/>
              <a:buFont typeface="Lustria"/>
              <a:buNone/>
            </a:pPr>
            <a:r>
              <a:rPr lang="en-US"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Feature Selection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739775" y="2770094"/>
            <a:ext cx="7662900" cy="326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54330" algn="l" rtl="0">
              <a:spcBef>
                <a:spcPts val="0"/>
              </a:spcBef>
              <a:buSzPts val="1980"/>
              <a:buFont typeface="Arial"/>
              <a:buChar char="●"/>
            </a:pPr>
            <a:r>
              <a:rPr lang="en-US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Sometimes, feature subsets giving better results than complete set of feature for the same algorithm.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Feature Selection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739775" y="2770094"/>
            <a:ext cx="7662900" cy="3267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Reasons to use feature selection:</a:t>
            </a:r>
          </a:p>
          <a:p>
            <a:pPr marL="457200" lvl="0" indent="-3543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8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It enables the machine learning algorithm to train faster.</a:t>
            </a:r>
          </a:p>
          <a:p>
            <a:pPr marL="457200" lvl="0" indent="-3543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8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It reduces the complexity of a model and makes it easier to interpret.</a:t>
            </a:r>
          </a:p>
          <a:p>
            <a:pPr marL="457200" lvl="0" indent="-3543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8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It improves the accuracy of a model if the right subset is chosen.</a:t>
            </a:r>
          </a:p>
          <a:p>
            <a:pPr marL="457200" lvl="0" indent="-35433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98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It reduces overfitting.</a:t>
            </a:r>
          </a:p>
          <a:p>
            <a:pPr marL="342900" lvl="0" indent="-21717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Forward Stepwise 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739775" y="2770094"/>
            <a:ext cx="7662900" cy="3267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217170">
              <a:spcBef>
                <a:spcPts val="0"/>
              </a:spcBef>
              <a:buNone/>
            </a:pPr>
            <a:r>
              <a:rPr lang="en-US"/>
              <a:t>After applying forward selection, the best set of features obtained are :</a:t>
            </a:r>
          </a:p>
          <a:p>
            <a:pPr marL="342900" lvl="0" indent="-21717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['weeks_worked_in_year', 'dividend_from_Stocks', 'sex', 'age', 'capital_gains', 'capital_losses', 'num_person_Worked_employer']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292100">
              <a:spcBef>
                <a:spcPts val="0"/>
              </a:spcBef>
              <a:buClr>
                <a:schemeClr val="lt1"/>
              </a:buClr>
              <a:buSzPts val="4600"/>
              <a:buFont typeface="Lustria"/>
              <a:buNone/>
            </a:pPr>
            <a:r>
              <a:rPr lang="en-US"/>
              <a:t>Backward Stepwise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739775" y="2770094"/>
            <a:ext cx="7662900" cy="3267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28702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After applying backward elimination, the best set of features obtained are :</a:t>
            </a:r>
          </a:p>
          <a:p>
            <a:pPr marL="342900" lvl="0" indent="-28702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125729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21" name="Shape 321"/>
          <p:cNvSpPr txBox="1"/>
          <p:nvPr/>
        </p:nvSpPr>
        <p:spPr>
          <a:xfrm>
            <a:off x="920650" y="3964075"/>
            <a:ext cx="7662900" cy="174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200">
                <a:solidFill>
                  <a:srgbClr val="595959"/>
                </a:solidFill>
              </a:rPr>
              <a:t>['sex', 'age', 'capital_gains', 'capital_losses', 'dividend_from_Stocks', 'weeks_worked_in_year']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92100" algn="ctr" rtl="0">
              <a:spcBef>
                <a:spcPts val="0"/>
              </a:spcBef>
              <a:buClr>
                <a:schemeClr val="lt1"/>
              </a:buClr>
              <a:buSzPts val="4600"/>
              <a:buFont typeface="Lustria"/>
              <a:buNone/>
            </a:pPr>
            <a:r>
              <a:rPr lang="en-US" sz="4600" b="0" i="0" u="none" strike="noStrike" cap="none">
                <a:latin typeface="Lustria"/>
                <a:ea typeface="Lustria"/>
                <a:cs typeface="Lustria"/>
                <a:sym typeface="Lustria"/>
              </a:rPr>
              <a:t>P</a:t>
            </a:r>
            <a:r>
              <a:rPr lang="en-US"/>
              <a:t>roblem Description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/>
              <a:t>The aim is to build models to determine the income level of the people in U.S.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342900" lvl="0" indent="-342900" rtl="0">
              <a:spcBef>
                <a:spcPts val="0"/>
              </a:spcBef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/>
              <a:t>It’s a binary classification problem to predict if an individual has an income higher than $50k/year</a:t>
            </a:r>
          </a:p>
          <a:p>
            <a:pPr marL="342900" lvl="0" indent="-342900" rtl="0">
              <a:spcBef>
                <a:spcPts val="0"/>
              </a:spcBef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/>
              <a:t>Which of the variables(age, occupation, race, etc.) are the most decisive for determining the income of a person</a:t>
            </a:r>
          </a:p>
          <a:p>
            <a:pPr marL="342900" lvl="0" indent="-342900" rtl="0">
              <a:spcBef>
                <a:spcPts val="0"/>
              </a:spcBef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/>
              <a:t>Which model have the best performance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3600"/>
              <a:t>Random Forest for Feature Selection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223875" y="1733750"/>
            <a:ext cx="3864900" cy="4654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28702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/>
              <a:t>Feature ranking:</a:t>
            </a:r>
          </a:p>
          <a:p>
            <a:pPr marL="342900" lvl="0" indent="-28702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400" b="1"/>
          </a:p>
          <a:p>
            <a:pPr marL="342900" lvl="0" indent="-21717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400"/>
              <a:t>weeks_worked_in_year 0.16</a:t>
            </a:r>
          </a:p>
          <a:p>
            <a:pPr marL="342900" lvl="0" indent="-21717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400"/>
              <a:t>dividend_from_Stocks 0.08</a:t>
            </a:r>
          </a:p>
          <a:p>
            <a:pPr marL="342900" lvl="0" indent="-21717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400"/>
              <a:t>num_person_Worked_employer 0.08</a:t>
            </a:r>
          </a:p>
          <a:p>
            <a:pPr marL="342900" lvl="0" indent="-21717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400"/>
              <a:t>major_occupation_code 0.08</a:t>
            </a:r>
          </a:p>
          <a:p>
            <a:pPr marL="342900" lvl="0" indent="-21717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400"/>
              <a:t>sex 0.06</a:t>
            </a:r>
          </a:p>
          <a:p>
            <a:pPr marL="342900" lvl="0" indent="-21717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400"/>
              <a:t>education 0.06</a:t>
            </a:r>
          </a:p>
          <a:p>
            <a:pPr marL="342900" lvl="0" indent="-21717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400"/>
              <a:t>occupation_code 0.06</a:t>
            </a:r>
          </a:p>
          <a:p>
            <a:pPr marL="342900" lvl="0" indent="-21717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400"/>
              <a:t>age 0.06</a:t>
            </a:r>
          </a:p>
          <a:p>
            <a:pPr marL="342900" lvl="0" indent="-21717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400"/>
              <a:t>industry_code 0.05</a:t>
            </a:r>
          </a:p>
          <a:p>
            <a:pPr marL="342900" lvl="0" indent="-217170">
              <a:spcBef>
                <a:spcPts val="0"/>
              </a:spcBef>
              <a:buNone/>
            </a:pPr>
            <a:endParaRPr sz="1400"/>
          </a:p>
          <a:p>
            <a:pPr marL="342900" lvl="0" indent="-28702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342900" lvl="0" indent="-217170">
              <a:spcBef>
                <a:spcPts val="0"/>
              </a:spcBef>
              <a:buNone/>
            </a:pPr>
            <a:endParaRPr sz="1400"/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775" y="2465375"/>
            <a:ext cx="5128025" cy="35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Maximum Features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730575" y="2380274"/>
            <a:ext cx="7672800" cy="78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25729" lvl="0" indent="0">
              <a:spcBef>
                <a:spcPts val="0"/>
              </a:spcBef>
              <a:buNone/>
            </a:pPr>
            <a:r>
              <a:rPr lang="en-US"/>
              <a:t>The max number of features for Random Forests is 3</a:t>
            </a:r>
          </a:p>
        </p:txBody>
      </p:sp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900" y="3169877"/>
            <a:ext cx="4662436" cy="3194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306375" y="345150"/>
            <a:ext cx="88377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Boosting for Feature Selection</a:t>
            </a:r>
          </a:p>
        </p:txBody>
      </p:sp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800" y="2582400"/>
            <a:ext cx="5171997" cy="36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223875" y="1733750"/>
            <a:ext cx="3864900" cy="4654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217170">
              <a:spcBef>
                <a:spcPts val="0"/>
              </a:spcBef>
              <a:buNone/>
            </a:pPr>
            <a:r>
              <a:rPr lang="en-US" sz="1400" b="1"/>
              <a:t>Feature ranking:</a:t>
            </a:r>
          </a:p>
          <a:p>
            <a:pPr marL="342900" lvl="0" indent="-217170" rtl="0">
              <a:spcBef>
                <a:spcPts val="0"/>
              </a:spcBef>
              <a:buNone/>
            </a:pPr>
            <a:endParaRPr sz="1400" b="1"/>
          </a:p>
          <a:p>
            <a:pPr marL="342900" lvl="0" indent="-21717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400"/>
              <a:t>major_occupation_code: 0.14</a:t>
            </a:r>
          </a:p>
          <a:p>
            <a:pPr marL="342900" lvl="0" indent="-21717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400"/>
              <a:t>tax_filer_status: 0.14</a:t>
            </a:r>
          </a:p>
          <a:p>
            <a:pPr marL="342900" lvl="0" indent="-21717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400"/>
              <a:t>weeks_worked_in_year: 0.12</a:t>
            </a:r>
          </a:p>
          <a:p>
            <a:pPr marL="342900" lvl="0" indent="-21717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400"/>
              <a:t>d_household_summary: 0.06</a:t>
            </a:r>
          </a:p>
          <a:p>
            <a:pPr marL="342900" lvl="0" indent="-21717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400"/>
              <a:t>dividend_from_Stocks: 0.06</a:t>
            </a:r>
          </a:p>
          <a:p>
            <a:pPr marL="342900" lvl="0" indent="-21717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400"/>
              <a:t>education: 0.06</a:t>
            </a:r>
          </a:p>
          <a:p>
            <a:pPr marL="342900" lvl="0" indent="-21717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400"/>
              <a:t>marital_status: 0.04</a:t>
            </a:r>
          </a:p>
          <a:p>
            <a:pPr marL="342900" lvl="0" indent="-21717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400"/>
              <a:t>age: 0.04</a:t>
            </a:r>
          </a:p>
          <a:p>
            <a:pPr marL="342900" lvl="0" indent="-21717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400"/>
              <a:t>country_father: 0.04</a:t>
            </a:r>
          </a:p>
          <a:p>
            <a:pPr marL="342900" lvl="0" indent="-217170" rtl="0">
              <a:lnSpc>
                <a:spcPct val="200000"/>
              </a:lnSpc>
              <a:spcBef>
                <a:spcPts val="0"/>
              </a:spcBef>
              <a:buNone/>
            </a:pPr>
            <a:endParaRPr sz="1400"/>
          </a:p>
          <a:p>
            <a:pPr marL="342900" lvl="0" indent="-217170" rtl="0">
              <a:spcBef>
                <a:spcPts val="0"/>
              </a:spcBef>
              <a:buNone/>
            </a:pPr>
            <a:endParaRPr sz="1400"/>
          </a:p>
          <a:p>
            <a:pPr marL="342900" lvl="0" indent="-217170" rtl="0">
              <a:spcBef>
                <a:spcPts val="0"/>
              </a:spcBef>
              <a:buNone/>
            </a:pPr>
            <a:endParaRPr sz="1400"/>
          </a:p>
          <a:p>
            <a:pPr marL="342900" lvl="0" indent="-21717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 idx="4294967295"/>
          </p:nvPr>
        </p:nvSpPr>
        <p:spPr>
          <a:xfrm>
            <a:off x="457200" y="-112059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Significant Features</a:t>
            </a:r>
          </a:p>
        </p:txBody>
      </p:sp>
      <p:graphicFrame>
        <p:nvGraphicFramePr>
          <p:cNvPr id="348" name="Shape 348"/>
          <p:cNvGraphicFramePr/>
          <p:nvPr/>
        </p:nvGraphicFramePr>
        <p:xfrm>
          <a:off x="457225" y="2215125"/>
          <a:ext cx="8176725" cy="4334175"/>
        </p:xfrm>
        <a:graphic>
          <a:graphicData uri="http://schemas.openxmlformats.org/drawingml/2006/table">
            <a:tbl>
              <a:tblPr>
                <a:noFill/>
                <a:tableStyleId>{C6733B42-9338-4BD5-A6C1-DBF1A8BDB228}</a:tableStyleId>
              </a:tblPr>
              <a:tblGrid>
                <a:gridCol w="2395400"/>
                <a:gridCol w="1930150"/>
                <a:gridCol w="1807000"/>
                <a:gridCol w="2044175"/>
              </a:tblGrid>
              <a:tr h="5629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Backward stepwise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Forward stepwise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Random forest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Boosting</a:t>
                      </a:r>
                    </a:p>
                  </a:txBody>
                  <a:tcPr marL="91425" marR="91425" marT="91425" marB="91425"/>
                </a:tc>
              </a:tr>
              <a:tr h="546475">
                <a:tc>
                  <a:txBody>
                    <a:bodyPr/>
                    <a:lstStyle/>
                    <a:p>
                      <a:pPr marL="342900" lvl="0" indent="-28702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accent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weeks_worked_in_year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80B606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weeks_worked_in_year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28702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accent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weeks_worked_in_year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21717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major_occupation_code</a:t>
                      </a:r>
                    </a:p>
                  </a:txBody>
                  <a:tcPr marL="91425" marR="91425" marT="91425" marB="91425"/>
                </a:tc>
              </a:tr>
              <a:tr h="546475">
                <a:tc>
                  <a:txBody>
                    <a:bodyPr/>
                    <a:lstStyle/>
                    <a:p>
                      <a:pPr marL="342900" lvl="0" indent="-21717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dividend_from_Stocks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dividend_from_Stocks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21717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dividend_from_Stocks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28702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595959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tax_filer_status</a:t>
                      </a:r>
                    </a:p>
                  </a:txBody>
                  <a:tcPr marL="91425" marR="91425" marT="91425" marB="91425"/>
                </a:tc>
              </a:tr>
              <a:tr h="618100">
                <a:tc>
                  <a:txBody>
                    <a:bodyPr/>
                    <a:lstStyle/>
                    <a:p>
                      <a:pPr marL="342900" lvl="0" indent="-21717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595959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num_person_Worked_employer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sex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28702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595959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num_person_Worked_employer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28702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accent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weeks_worked_in_year</a:t>
                      </a:r>
                    </a:p>
                    <a:p>
                      <a:pPr marL="0"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</a:tr>
              <a:tr h="546475">
                <a:tc>
                  <a:txBody>
                    <a:bodyPr/>
                    <a:lstStyle/>
                    <a:p>
                      <a:pPr marL="342900" lvl="0" indent="-28702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major_occupation_code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age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28702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major_occupation_code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28702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595959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d_household_summary</a:t>
                      </a:r>
                    </a:p>
                    <a:p>
                      <a:pPr marL="0"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</a:tr>
              <a:tr h="364950">
                <a:tc>
                  <a:txBody>
                    <a:bodyPr/>
                    <a:lstStyle/>
                    <a:p>
                      <a:pPr marL="342900" lvl="0" indent="-28702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595959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sex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-6985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capital_gains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sex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21717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dividend_from_Stocks</a:t>
                      </a:r>
                    </a:p>
                  </a:txBody>
                  <a:tcPr marL="91425" marR="91425" marT="91425" marB="91425"/>
                </a:tc>
              </a:tr>
              <a:tr h="571850">
                <a:tc>
                  <a:txBody>
                    <a:bodyPr/>
                    <a:lstStyle/>
                    <a:p>
                      <a:pPr marL="342900" lvl="0" indent="-28702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FF00FF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education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-6985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capital_losses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F00FF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education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21717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F00FF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education</a:t>
                      </a:r>
                    </a:p>
                  </a:txBody>
                  <a:tcPr marL="91425" marR="91425" marT="91425" marB="91425"/>
                </a:tc>
              </a:tr>
              <a:tr h="571850">
                <a:tc>
                  <a:txBody>
                    <a:bodyPr/>
                    <a:lstStyle/>
                    <a:p>
                      <a:pPr marL="342900" lvl="0" indent="-28702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595959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occupation_code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-6985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num_person_Worked_employer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28702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595959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occupation_code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28702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595959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marital_status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49" name="Shape 349"/>
          <p:cNvSpPr txBox="1"/>
          <p:nvPr/>
        </p:nvSpPr>
        <p:spPr>
          <a:xfrm>
            <a:off x="383675" y="1337500"/>
            <a:ext cx="8176800" cy="73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buSzPts val="1200"/>
              <a:buAutoNum type="arabicPeriod"/>
            </a:pPr>
            <a:r>
              <a:rPr lang="en-US" sz="1200">
                <a:solidFill>
                  <a:schemeClr val="accent1"/>
                </a:solidFill>
                <a:latin typeface="Lustria"/>
                <a:ea typeface="Lustria"/>
                <a:cs typeface="Lustria"/>
                <a:sym typeface="Lustria"/>
              </a:rPr>
              <a:t>weeks_worked_in_year </a:t>
            </a:r>
          </a:p>
          <a:p>
            <a:pPr marL="457200" lvl="0" indent="-304800" rtl="0">
              <a:spcBef>
                <a:spcPts val="0"/>
              </a:spcBef>
              <a:buSzPts val="1200"/>
              <a:buAutoNum type="arabicPeriod"/>
            </a:pPr>
            <a:r>
              <a:rPr lang="en-US" sz="12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dividend_from_Stocks </a:t>
            </a:r>
          </a:p>
          <a:p>
            <a:pPr marL="457200" lvl="0" indent="-304800" rtl="0">
              <a:spcBef>
                <a:spcPts val="0"/>
              </a:spcBef>
              <a:buSzPts val="1200"/>
              <a:buFont typeface="Lustria"/>
              <a:buAutoNum type="arabicPeriod"/>
            </a:pPr>
            <a:r>
              <a:rPr lang="en-US" sz="1200">
                <a:solidFill>
                  <a:srgbClr val="0000FF"/>
                </a:solidFill>
                <a:latin typeface="Lustria"/>
                <a:ea typeface="Lustria"/>
                <a:cs typeface="Lustria"/>
                <a:sym typeface="Lustria"/>
              </a:rPr>
              <a:t>major_occupation_code , </a:t>
            </a:r>
            <a:r>
              <a:rPr lang="en-US" sz="1200">
                <a:solidFill>
                  <a:srgbClr val="FF00FF"/>
                </a:solidFill>
                <a:latin typeface="Lustria"/>
                <a:ea typeface="Lustria"/>
                <a:cs typeface="Lustria"/>
                <a:sym typeface="Lustria"/>
              </a:rPr>
              <a:t>education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92100" algn="ctr" rtl="0">
              <a:spcBef>
                <a:spcPts val="0"/>
              </a:spcBef>
              <a:buClr>
                <a:schemeClr val="lt1"/>
              </a:buClr>
              <a:buSzPts val="4600"/>
              <a:buFont typeface="Lustria"/>
              <a:buNone/>
            </a:pPr>
            <a:r>
              <a:rPr lang="en-US"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Model Prediction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/>
              <a:t>Logistic Regression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/>
              <a:t>Random Forest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/>
              <a:t>Boosting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/>
              <a:t>Support Vector Machine(SVM)</a:t>
            </a:r>
          </a:p>
          <a:p>
            <a:pPr marL="342900" marR="0" lvl="0" indent="-342900" algn="l" rtl="0">
              <a:spcBef>
                <a:spcPts val="2000"/>
              </a:spcBef>
              <a:buClr>
                <a:schemeClr val="accent1"/>
              </a:buClr>
              <a:buSzPts val="1980"/>
              <a:buFont typeface="Noto Sans Symbols"/>
              <a:buNone/>
            </a:pPr>
            <a:endParaRPr sz="22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 idx="4294967295"/>
          </p:nvPr>
        </p:nvSpPr>
        <p:spPr>
          <a:xfrm>
            <a:off x="457200" y="116541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Summary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type="body" idx="4294967295"/>
          </p:nvPr>
        </p:nvSpPr>
        <p:spPr>
          <a:xfrm>
            <a:off x="281813" y="1546150"/>
            <a:ext cx="7413000" cy="1024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4330" rtl="0">
              <a:spcBef>
                <a:spcPts val="0"/>
              </a:spcBef>
              <a:spcAft>
                <a:spcPts val="0"/>
              </a:spcAft>
              <a:buSzPts val="1980"/>
              <a:buChar char="•"/>
            </a:pPr>
            <a:r>
              <a:rPr lang="en-US" b="1"/>
              <a:t>Based on Down-Sampling: </a:t>
            </a:r>
            <a:r>
              <a:rPr lang="en-US"/>
              <a:t>  </a:t>
            </a:r>
          </a:p>
          <a:p>
            <a:pPr marL="914400" lvl="1" indent="-342900" rtl="0">
              <a:spcBef>
                <a:spcPts val="0"/>
              </a:spcBef>
              <a:buSzPts val="1800"/>
              <a:buChar char="•"/>
            </a:pPr>
            <a:r>
              <a:rPr lang="en-US"/>
              <a:t>Total Computational Time: 1 hour</a:t>
            </a:r>
          </a:p>
        </p:txBody>
      </p:sp>
      <p:pic>
        <p:nvPicPr>
          <p:cNvPr id="362" name="Shape 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200" y="2723050"/>
            <a:ext cx="5692224" cy="40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Shape 363"/>
          <p:cNvSpPr txBox="1"/>
          <p:nvPr/>
        </p:nvSpPr>
        <p:spPr>
          <a:xfrm>
            <a:off x="351700" y="1246375"/>
            <a:ext cx="7929000" cy="5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sz="2400" b="1"/>
              <a:t>ROC Curve and AUC for Balanced Dataset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 idx="4294967295"/>
          </p:nvPr>
        </p:nvSpPr>
        <p:spPr>
          <a:xfrm>
            <a:off x="457200" y="192748"/>
            <a:ext cx="8229600" cy="938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Summary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4294967295"/>
          </p:nvPr>
        </p:nvSpPr>
        <p:spPr>
          <a:xfrm>
            <a:off x="739775" y="902475"/>
            <a:ext cx="7662900" cy="1312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b="1"/>
              <a:t>Based on SMOTE up-sampling</a:t>
            </a:r>
            <a:r>
              <a:rPr lang="en-US" sz="1800"/>
              <a:t>:  </a:t>
            </a:r>
          </a:p>
          <a:p>
            <a:pPr marL="914400" lvl="1" indent="-342900" rtl="0">
              <a:spcBef>
                <a:spcPts val="0"/>
              </a:spcBef>
              <a:buSzPts val="1800"/>
              <a:buChar char="•"/>
            </a:pPr>
            <a:r>
              <a:rPr lang="en-US" sz="1800"/>
              <a:t>Total Computational Time for Logistic Regression, Random Forests and Boosting: 2 hours</a:t>
            </a:r>
          </a:p>
        </p:txBody>
      </p:sp>
      <p:pic>
        <p:nvPicPr>
          <p:cNvPr id="370" name="Shape 3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25" y="2321975"/>
            <a:ext cx="8334375" cy="47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/>
        </p:nvSpPr>
        <p:spPr>
          <a:xfrm>
            <a:off x="1001600" y="2380275"/>
            <a:ext cx="7087200" cy="384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1800" b="1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Accuracy</a:t>
            </a:r>
            <a:r>
              <a:rPr lang="en-US" sz="18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: 0.87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 b="1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Recall / TPR</a:t>
            </a:r>
            <a:r>
              <a:rPr lang="en-US" sz="18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:  0.69996766893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 b="1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Precision / FPR</a:t>
            </a:r>
            <a:r>
              <a:rPr lang="en-US" sz="18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:  0.277332991738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 b="1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AUC Score</a:t>
            </a:r>
            <a:r>
              <a:rPr lang="en-US" sz="18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:  0.90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 b="1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Classification Report</a:t>
            </a:r>
            <a:r>
              <a:rPr lang="en-US" sz="18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            precision    recall  f1-score   support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        0       0.98      0.88      0.93     93576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        1       0.28      0.70      0.40      6186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avg / total       0.93      0.87      0.89     99762</a:t>
            </a:r>
          </a:p>
        </p:txBody>
      </p:sp>
      <p:sp>
        <p:nvSpPr>
          <p:cNvPr id="376" name="Shape 376"/>
          <p:cNvSpPr txBox="1">
            <a:spLocks noGrp="1"/>
          </p:cNvSpPr>
          <p:nvPr>
            <p:ph type="title" idx="4294967295"/>
          </p:nvPr>
        </p:nvSpPr>
        <p:spPr>
          <a:xfrm>
            <a:off x="457200" y="192748"/>
            <a:ext cx="8229600" cy="938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Summary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457200" y="1392575"/>
            <a:ext cx="7344000" cy="93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2000"/>
              </a:spcBef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lang="en-US" sz="1800" b="1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Based on SMOTE up-sampling</a:t>
            </a:r>
            <a:r>
              <a:rPr lang="en-US" sz="18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:  </a:t>
            </a:r>
          </a:p>
          <a:p>
            <a:pPr marL="914400" lvl="1" indent="-342900" rtl="0">
              <a:spcBef>
                <a:spcPts val="2000"/>
              </a:spcBef>
              <a:buClr>
                <a:srgbClr val="C0F942"/>
              </a:buClr>
              <a:buSzPts val="1800"/>
              <a:buFont typeface="Noto Sans Symbols"/>
              <a:buChar char="•"/>
            </a:pPr>
            <a:r>
              <a:rPr lang="en-US" sz="18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Computational Time for SVM : 11+ hours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 idx="4294967295"/>
          </p:nvPr>
        </p:nvSpPr>
        <p:spPr>
          <a:xfrm>
            <a:off x="457200" y="116541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Summary</a:t>
            </a:r>
          </a:p>
        </p:txBody>
      </p:sp>
      <p:graphicFrame>
        <p:nvGraphicFramePr>
          <p:cNvPr id="383" name="Shape 383"/>
          <p:cNvGraphicFramePr/>
          <p:nvPr/>
        </p:nvGraphicFramePr>
        <p:xfrm>
          <a:off x="820275" y="2671650"/>
          <a:ext cx="7866525" cy="3657005"/>
        </p:xfrm>
        <a:graphic>
          <a:graphicData uri="http://schemas.openxmlformats.org/drawingml/2006/table">
            <a:tbl>
              <a:tblPr>
                <a:noFill/>
                <a:tableStyleId>{C6733B42-9338-4BD5-A6C1-DBF1A8BDB228}</a:tableStyleId>
              </a:tblPr>
              <a:tblGrid>
                <a:gridCol w="3073150"/>
                <a:gridCol w="2171200"/>
                <a:gridCol w="2622175"/>
              </a:tblGrid>
              <a:tr h="5825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US" sz="1500" b="1">
                          <a:solidFill>
                            <a:srgbClr val="608804"/>
                          </a:solidFill>
                        </a:rPr>
                        <a:t>MODEL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US" sz="1500" b="1">
                          <a:solidFill>
                            <a:srgbClr val="608804"/>
                          </a:solidFill>
                        </a:rPr>
                        <a:t>ACCURACY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US" sz="1500" b="1">
                          <a:solidFill>
                            <a:srgbClr val="608804"/>
                          </a:solidFill>
                        </a:rPr>
                        <a:t>AUC</a:t>
                      </a:r>
                    </a:p>
                  </a:txBody>
                  <a:tcPr marL="91425" marR="91425" marT="91425" marB="91425"/>
                </a:tc>
              </a:tr>
              <a:tr h="5344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US" sz="1500"/>
                        <a:t>Logistic regression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-69850" rtl="0">
                        <a:lnSpc>
                          <a:spcPct val="107916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-69850" rtl="0">
                        <a:lnSpc>
                          <a:spcPct val="107916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</a:t>
                      </a:r>
                    </a:p>
                  </a:txBody>
                  <a:tcPr marL="91425" marR="91425" marT="91425" marB="91425"/>
                </a:tc>
              </a:tr>
              <a:tr h="7355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US" sz="1500"/>
                        <a:t>Random forest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-69850" rtl="0">
                        <a:lnSpc>
                          <a:spcPct val="107916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-69850" rtl="0">
                        <a:lnSpc>
                          <a:spcPct val="107916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0.89</a:t>
                      </a:r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8283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US" sz="1500"/>
                        <a:t>SVM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88900" lvl="0" indent="-69850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88900" lvl="0" indent="-69850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</a:t>
                      </a:r>
                    </a:p>
                  </a:txBody>
                  <a:tcPr marL="91425" marR="91425" marT="91425" marB="91425"/>
                </a:tc>
              </a:tr>
              <a:tr h="9584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US" sz="1500">
                          <a:solidFill>
                            <a:schemeClr val="accent2"/>
                          </a:solidFill>
                        </a:rPr>
                        <a:t>Boosting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-69850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0.91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84" name="Shape 384"/>
          <p:cNvSpPr txBox="1">
            <a:spLocks noGrp="1"/>
          </p:cNvSpPr>
          <p:nvPr>
            <p:ph type="body" idx="4294967295"/>
          </p:nvPr>
        </p:nvSpPr>
        <p:spPr>
          <a:xfrm>
            <a:off x="739775" y="1207275"/>
            <a:ext cx="7662900" cy="979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4330" rtl="0">
              <a:spcBef>
                <a:spcPts val="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Balanced Dataset Comparison  Results:</a:t>
            </a:r>
          </a:p>
          <a:p>
            <a:pPr marL="914400" lvl="1" indent="-342900" rtl="0">
              <a:spcBef>
                <a:spcPts val="0"/>
              </a:spcBef>
              <a:buSzPts val="1800"/>
              <a:buChar char="•"/>
            </a:pPr>
            <a:r>
              <a:rPr lang="en-US"/>
              <a:t>Best Model: Boosting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Conclusion</a:t>
            </a:r>
          </a:p>
        </p:txBody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457200" y="2575200"/>
            <a:ext cx="8229600" cy="3078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619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74D4D"/>
              </a:buClr>
              <a:buSzPts val="2100"/>
              <a:buFont typeface="Times New Roman"/>
              <a:buChar char="•"/>
            </a:pPr>
            <a:r>
              <a:rPr lang="en-US" sz="2100">
                <a:solidFill>
                  <a:srgbClr val="57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years, dividends, company size, age, education, occupation, and marital status (or relationship kind) are good for predicting income (above a certain threshold).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100">
              <a:solidFill>
                <a:srgbClr val="574D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74D4D"/>
              </a:buClr>
              <a:buSzPts val="2100"/>
              <a:buFont typeface="Times New Roman"/>
              <a:buChar char="•"/>
            </a:pPr>
            <a:r>
              <a:rPr lang="en-US" sz="2100">
                <a:solidFill>
                  <a:srgbClr val="574D4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Boosting has the best performance with a AUC of 0.91 and Accuracy of 0.94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574D4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574D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717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92100" algn="ctr" rtl="0">
              <a:spcBef>
                <a:spcPts val="0"/>
              </a:spcBef>
              <a:buClr>
                <a:schemeClr val="lt1"/>
              </a:buClr>
              <a:buSzPts val="4600"/>
              <a:buFont typeface="Lustria"/>
              <a:buNone/>
            </a:pPr>
            <a:r>
              <a:rPr lang="en-US"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Data Exploration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Source:https://archive.ics.uci.edu/ml/datasets/Census-Income+(KDD)</a:t>
            </a:r>
          </a:p>
          <a:p>
            <a:pPr marL="3429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•"/>
            </a:pPr>
            <a:r>
              <a:rPr lang="en-US"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Steps: </a:t>
            </a:r>
          </a:p>
          <a:p>
            <a:pPr marL="685800" marR="0" lvl="1" indent="-336550" algn="l" rtl="0">
              <a:spcBef>
                <a:spcPts val="600"/>
              </a:spcBef>
              <a:spcAft>
                <a:spcPts val="0"/>
              </a:spcAft>
              <a:buClr>
                <a:srgbClr val="608804"/>
              </a:buClr>
              <a:buSzPts val="1800"/>
              <a:buFont typeface="Noto Sans Symbols"/>
              <a:buAutoNum type="alphaLcPeriod"/>
            </a:pPr>
            <a:r>
              <a:rPr lang="en-US" sz="2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Check Data shape</a:t>
            </a:r>
          </a:p>
          <a:p>
            <a:pPr marL="685800" marR="0" lvl="1" indent="-336550" algn="l" rtl="0">
              <a:spcBef>
                <a:spcPts val="600"/>
              </a:spcBef>
              <a:spcAft>
                <a:spcPts val="0"/>
              </a:spcAft>
              <a:buClr>
                <a:srgbClr val="608804"/>
              </a:buClr>
              <a:buSzPts val="1800"/>
              <a:buFont typeface="Noto Sans Symbols"/>
              <a:buAutoNum type="alphaLcPeriod"/>
            </a:pPr>
            <a:r>
              <a:rPr lang="en-US" sz="2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Check Data types for all the columns and change if required</a:t>
            </a:r>
          </a:p>
          <a:p>
            <a:pPr marL="685800" marR="0" lvl="1" indent="-336550" algn="l" rtl="0">
              <a:spcBef>
                <a:spcPts val="600"/>
              </a:spcBef>
              <a:spcAft>
                <a:spcPts val="0"/>
              </a:spcAft>
              <a:buClr>
                <a:srgbClr val="608804"/>
              </a:buClr>
              <a:buSzPts val="1800"/>
              <a:buFont typeface="Noto Sans Symbols"/>
              <a:buAutoNum type="alphaLcPeriod"/>
            </a:pPr>
            <a:r>
              <a:rPr lang="en-US" sz="2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Check target column data levels</a:t>
            </a:r>
          </a:p>
          <a:p>
            <a:pPr marL="685800" marR="0" lvl="1" indent="-336550" algn="l" rtl="0">
              <a:spcBef>
                <a:spcPts val="600"/>
              </a:spcBef>
              <a:buClr>
                <a:srgbClr val="608804"/>
              </a:buClr>
              <a:buSzPts val="1800"/>
              <a:buFont typeface="Noto Sans Symbols"/>
              <a:buAutoNum type="alphaLcPeriod"/>
            </a:pPr>
            <a:r>
              <a:rPr lang="en-US" sz="2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Explore and visualize the patterns in data </a:t>
            </a:r>
          </a:p>
        </p:txBody>
      </p:sp>
      <p:sp>
        <p:nvSpPr>
          <p:cNvPr id="143" name="Shape 14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 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92100" algn="ctr" rtl="0">
              <a:spcBef>
                <a:spcPts val="0"/>
              </a:spcBef>
              <a:buClr>
                <a:schemeClr val="lt1"/>
              </a:buClr>
              <a:buSzPts val="4600"/>
              <a:buFont typeface="Lustria"/>
              <a:buNone/>
            </a:pPr>
            <a:r>
              <a:rPr lang="en-US"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Thank you</a:t>
            </a:r>
          </a:p>
        </p:txBody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5729" algn="l" rtl="0">
              <a:spcBef>
                <a:spcPts val="0"/>
              </a:spcBef>
              <a:buClr>
                <a:schemeClr val="accent1"/>
              </a:buClr>
              <a:buSzPts val="1980"/>
              <a:buFont typeface="Noto Sans Symbols"/>
              <a:buNone/>
            </a:pPr>
            <a:endParaRPr sz="2200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4294967295"/>
          </p:nvPr>
        </p:nvSpPr>
        <p:spPr>
          <a:xfrm>
            <a:off x="618579" y="1408748"/>
            <a:ext cx="8230800" cy="500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572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rPr lang="en-US" sz="2200" b="1" i="0" u="none" strike="noStrike" cap="none">
                <a:solidFill>
                  <a:srgbClr val="608804"/>
                </a:solidFill>
              </a:rPr>
              <a:t>a) </a:t>
            </a:r>
            <a:r>
              <a:rPr lang="en-US" sz="2200" b="1" i="0" u="none" strike="noStrike" cap="none">
                <a:solidFill>
                  <a:srgbClr val="595959"/>
                </a:solidFill>
              </a:rPr>
              <a:t>Check Data shape</a:t>
            </a:r>
          </a:p>
          <a:p>
            <a:pPr marL="0" marR="0" lvl="0" indent="-125729" algn="l" rtl="0">
              <a:spcBef>
                <a:spcPts val="2000"/>
              </a:spcBef>
              <a:buClr>
                <a:schemeClr val="accent1"/>
              </a:buClr>
              <a:buSzPts val="1980"/>
              <a:buFont typeface="Noto Sans Symbols"/>
              <a:buNone/>
            </a:pPr>
            <a:r>
              <a:rPr lang="en-US"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We downloaded the dataset and separated into train and test dataset. Following are the observations:</a:t>
            </a:r>
          </a:p>
          <a:p>
            <a:pPr marL="0" marR="0" lvl="0" indent="-125729" algn="l" rtl="0">
              <a:spcBef>
                <a:spcPts val="2000"/>
              </a:spcBef>
              <a:buClr>
                <a:schemeClr val="accent1"/>
              </a:buClr>
              <a:buSzPts val="1980"/>
              <a:buFont typeface="Noto Sans Symbols"/>
              <a:buNone/>
            </a:pPr>
            <a:r>
              <a:rPr lang="en-US"/>
              <a:t>Total:299285 rows and 41 columns</a:t>
            </a:r>
          </a:p>
          <a:p>
            <a:pPr marL="0" marR="0" lvl="0" indent="-125729" algn="l" rtl="0">
              <a:spcBef>
                <a:spcPts val="2000"/>
              </a:spcBef>
              <a:buClr>
                <a:schemeClr val="accent1"/>
              </a:buClr>
              <a:buSzPts val="1980"/>
              <a:buFont typeface="Noto Sans Symbols"/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 </a:t>
            </a:r>
          </a:p>
        </p:txBody>
      </p:sp>
      <p:sp>
        <p:nvSpPr>
          <p:cNvPr id="150" name="Shape 150"/>
          <p:cNvSpPr/>
          <p:nvPr/>
        </p:nvSpPr>
        <p:spPr>
          <a:xfrm>
            <a:off x="2335213" y="2741613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aphicFrame>
        <p:nvGraphicFramePr>
          <p:cNvPr id="151" name="Shape 151"/>
          <p:cNvGraphicFramePr/>
          <p:nvPr/>
        </p:nvGraphicFramePr>
        <p:xfrm>
          <a:off x="821595" y="3718114"/>
          <a:ext cx="6817350" cy="1251615"/>
        </p:xfrm>
        <a:graphic>
          <a:graphicData uri="http://schemas.openxmlformats.org/drawingml/2006/table">
            <a:tbl>
              <a:tblPr firstRow="1" bandRow="1">
                <a:noFill/>
                <a:tableStyleId>{07E579B2-61B3-4CC7-B31D-C64E191D1F12}</a:tableStyleId>
              </a:tblPr>
              <a:tblGrid>
                <a:gridCol w="2272450"/>
                <a:gridCol w="2272450"/>
                <a:gridCol w="2272450"/>
              </a:tblGrid>
              <a:tr h="520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TRAIN DATASET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TEST DATASET</a:t>
                      </a:r>
                    </a:p>
                  </a:txBody>
                  <a:tcPr marL="91450" marR="91450" marT="45725" marB="45725"/>
                </a:tc>
              </a:tr>
              <a:tr h="30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Rows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0" i="0" u="none" strike="noStrike">
                          <a:solidFill>
                            <a:srgbClr val="595959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199523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0" i="0" u="none" strike="noStrike">
                          <a:solidFill>
                            <a:srgbClr val="595959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99762</a:t>
                      </a:r>
                    </a:p>
                  </a:txBody>
                  <a:tcPr marL="91450" marR="91450" marT="45725" marB="45725"/>
                </a:tc>
              </a:tr>
              <a:tr h="30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Columns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0" i="0" u="none" strike="noStrike">
                          <a:solidFill>
                            <a:srgbClr val="595959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41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0" i="0" u="none" strike="noStrike">
                          <a:solidFill>
                            <a:srgbClr val="595959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41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4294967295"/>
          </p:nvPr>
        </p:nvSpPr>
        <p:spPr>
          <a:xfrm>
            <a:off x="618579" y="1408748"/>
            <a:ext cx="8230781" cy="4443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487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7"/>
              <a:buFont typeface="Noto Sans Symbols"/>
              <a:buNone/>
            </a:pPr>
            <a:r>
              <a:rPr lang="en-US" sz="2185" b="1" i="0" u="none" strike="noStrike" cap="none">
                <a:solidFill>
                  <a:srgbClr val="608804"/>
                </a:solidFill>
              </a:rPr>
              <a:t>b) </a:t>
            </a:r>
            <a:r>
              <a:rPr lang="en-US" sz="1900" b="1" i="0" u="none" strike="noStrike" cap="none">
                <a:solidFill>
                  <a:srgbClr val="595959"/>
                </a:solidFill>
              </a:rPr>
              <a:t>Check Data types for all the columns and change if required</a:t>
            </a:r>
          </a:p>
          <a:p>
            <a:pPr marL="0" marR="0" lvl="0" indent="-108585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710"/>
              <a:buFont typeface="Noto Sans Symbols"/>
              <a:buNone/>
            </a:pPr>
            <a:r>
              <a:rPr lang="en-US" sz="1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On checking the dataset we identified the Numerical Columns and Categorical Columns changed their datatypes: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710"/>
              <a:buFont typeface="Noto Sans Symbols"/>
              <a:buChar char="•"/>
            </a:pPr>
            <a:r>
              <a:rPr lang="en-US" sz="1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Categorical Columns identified: #34/41 Cols</a:t>
            </a:r>
          </a:p>
          <a:p>
            <a:pPr marL="0" marR="0" lvl="0" indent="-59721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941"/>
              <a:buFont typeface="Noto Sans Symbols"/>
              <a:buNone/>
            </a:pPr>
            <a:r>
              <a:rPr lang="en-US" sz="1045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factorCols =  ['class_of_worker','industry_code','occupation_code','education','enrolled_in_edu_inst_lastwk',   'marital_status', 'major_industry_code', 'major_occupation_code','race', 'hispanic_origin','sex’,   'member_of_labor_union', 'reason_for_unemployment', 'full_parttime_employment_stat', 'tax_filer_status', 'region_of_previous_residence', 'state_of_previous_residence', 'd_household_family_stat',  'd_household_summary', 'migration_msa', 'migration_reg', 'migration_within_reg', 'live_1_year_ago', 'migration_sunbelt', 'family_members_under_18', 'country_father', 'country_mother', 'country_self', 'citizenship', 'business_or_self_employed', 'fill_questionnaire_veteran_admin', 'year','veterans_benefits','income_level']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710"/>
              <a:buFont typeface="Noto Sans Symbols"/>
              <a:buChar char="•"/>
            </a:pPr>
            <a:r>
              <a:rPr lang="en-US" sz="19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Numerical Columns identified: #7/41 Cols</a:t>
            </a:r>
          </a:p>
          <a:p>
            <a:pPr marL="0" marR="0" lvl="0" indent="-59721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941"/>
              <a:buFont typeface="Noto Sans Symbols"/>
              <a:buNone/>
            </a:pPr>
            <a:r>
              <a:rPr lang="en-US" sz="1045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numCols = ['age','wage_per_hour','capital_gains','capital_losses','dividend_from_Stocks','num_person_Worked_employer','weeks_worked_in_year']</a:t>
            </a:r>
          </a:p>
          <a:p>
            <a:pPr marL="0" marR="0" lvl="0" indent="-59721" algn="l" rtl="0">
              <a:lnSpc>
                <a:spcPct val="80000"/>
              </a:lnSpc>
              <a:spcBef>
                <a:spcPts val="2000"/>
              </a:spcBef>
              <a:buClr>
                <a:schemeClr val="accent1"/>
              </a:buClr>
              <a:buSzPts val="941"/>
              <a:buFont typeface="Noto Sans Symbols"/>
              <a:buNone/>
            </a:pPr>
            <a:r>
              <a:rPr lang="en-US" sz="1045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/>
            </a:r>
            <a:br>
              <a:rPr lang="en-US" sz="1045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1045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/>
            </a:r>
            <a:br>
              <a:rPr lang="en-US" sz="1045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1045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/>
            </a:r>
            <a:br>
              <a:rPr lang="en-US" sz="1045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</a:br>
            <a:endParaRPr lang="en-US" sz="1045" b="0" i="0" u="none" strike="noStrike" cap="none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 </a:t>
            </a:r>
          </a:p>
        </p:txBody>
      </p:sp>
      <p:sp>
        <p:nvSpPr>
          <p:cNvPr id="158" name="Shape 158"/>
          <p:cNvSpPr/>
          <p:nvPr/>
        </p:nvSpPr>
        <p:spPr>
          <a:xfrm>
            <a:off x="2335213" y="2741613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4294967295"/>
          </p:nvPr>
        </p:nvSpPr>
        <p:spPr>
          <a:xfrm>
            <a:off x="400650" y="2660725"/>
            <a:ext cx="7211400" cy="2886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28702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Response Variable:</a:t>
            </a:r>
          </a:p>
          <a:p>
            <a:pPr marL="342900" lvl="0" indent="-217170" rtl="0">
              <a:spcBef>
                <a:spcPts val="0"/>
              </a:spcBef>
              <a:buNone/>
            </a:pPr>
            <a:r>
              <a:rPr lang="en-US"/>
              <a:t>income_level of below 50K or above 50K</a:t>
            </a:r>
          </a:p>
          <a:p>
            <a:pPr marL="342900" lvl="0" indent="-217170">
              <a:spcBef>
                <a:spcPts val="0"/>
              </a:spcBef>
              <a:buNone/>
            </a:pPr>
            <a:r>
              <a:rPr lang="en-US" b="1">
                <a:highlight>
                  <a:srgbClr val="FFFFFF"/>
                </a:highlight>
              </a:rPr>
              <a:t>Features:</a:t>
            </a:r>
          </a:p>
          <a:p>
            <a:pPr marL="342900" lvl="0" indent="-28702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Age, industry_code,   occupation_code,   education</a:t>
            </a:r>
          </a:p>
          <a:p>
            <a:pPr marL="342900" lvl="0" indent="-28702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marital_status,  race,   sex...</a:t>
            </a:r>
          </a:p>
          <a:p>
            <a:pPr marL="342900" lvl="0" indent="-28702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342900" lvl="0" indent="-217170" rtl="0">
              <a:spcBef>
                <a:spcPts val="0"/>
              </a:spcBef>
              <a:buNone/>
            </a:pPr>
            <a:endParaRPr sz="1600"/>
          </a:p>
        </p:txBody>
      </p:sp>
      <p:sp>
        <p:nvSpPr>
          <p:cNvPr id="164" name="Shape 164"/>
          <p:cNvSpPr txBox="1"/>
          <p:nvPr/>
        </p:nvSpPr>
        <p:spPr>
          <a:xfrm>
            <a:off x="-543525" y="5749625"/>
            <a:ext cx="7340700" cy="85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381000" y="1219200"/>
            <a:ext cx="6730200" cy="92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342900" lvl="0" indent="-217170" rtl="0">
              <a:spcBef>
                <a:spcPts val="2000"/>
              </a:spcBef>
              <a:buNone/>
            </a:pPr>
            <a:r>
              <a:rPr lang="en-US" sz="2400"/>
              <a:t>Features &amp; Response Variable: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 </a:t>
            </a:r>
          </a:p>
        </p:txBody>
      </p:sp>
      <p:sp>
        <p:nvSpPr>
          <p:cNvPr id="171" name="Shape 171"/>
          <p:cNvSpPr/>
          <p:nvPr/>
        </p:nvSpPr>
        <p:spPr>
          <a:xfrm>
            <a:off x="502989" y="1582340"/>
            <a:ext cx="8382000" cy="36933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200" b="1">
                <a:solidFill>
                  <a:srgbClr val="608804"/>
                </a:solidFill>
                <a:latin typeface="Lustria"/>
                <a:ea typeface="Lustria"/>
                <a:cs typeface="Lustria"/>
                <a:sym typeface="Lustria"/>
              </a:rPr>
              <a:t>c) </a:t>
            </a:r>
            <a:r>
              <a:rPr lang="en-US" sz="2200" b="1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Check target column data levels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2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/>
            </a:r>
            <a:br>
              <a:rPr lang="en-US" sz="22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2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The target column is income_level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2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/>
            </a:r>
            <a:br>
              <a:rPr lang="en-US" sz="22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2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On checking initial rows identified that the target column has different denominations ie: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2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/>
            </a:r>
            <a:br>
              <a:rPr lang="en-US" sz="22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2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In TrainData we have  -50000 &amp; +50000 for income_level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2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In TestData we have -50000 &amp; 50000+ for income_level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/>
            </a:r>
            <a:b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</a:br>
            <a:endParaRPr lang="en-US"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680720" y="1869439"/>
            <a:ext cx="7223760" cy="35548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 b="1">
                <a:solidFill>
                  <a:srgbClr val="608804"/>
                </a:solidFill>
                <a:latin typeface="Lustria"/>
                <a:ea typeface="Lustria"/>
                <a:cs typeface="Lustria"/>
                <a:sym typeface="Lustria"/>
              </a:rPr>
              <a:t>d)</a:t>
            </a:r>
            <a:r>
              <a:rPr lang="en-US" sz="1800" b="1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en-US" sz="1900" b="1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Explore and visualize the patterns in data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9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/>
            </a:r>
            <a:br>
              <a:rPr lang="en-US" sz="19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19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For further data exploration we separated the dataset in Numerical and Categorical Dataset. We analyzed the columns to find patterns. Below the observations we found: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9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rgbClr val="595959"/>
              </a:buClr>
              <a:buSzPts val="1900"/>
              <a:buFont typeface="Noto Sans Symbols"/>
              <a:buChar char="❖"/>
            </a:pPr>
            <a:r>
              <a:rPr lang="en-US" sz="19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Observations on Numerical Data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595959"/>
              </a:buClr>
              <a:buSzPts val="1900"/>
              <a:buFont typeface="Noto Sans Symbols"/>
              <a:buChar char="❖"/>
            </a:pPr>
            <a:r>
              <a:rPr lang="en-US" sz="19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Observations  on Numerical Data with Target Variable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595959"/>
              </a:buClr>
              <a:buSzPts val="1900"/>
              <a:buFont typeface="Noto Sans Symbols"/>
              <a:buChar char="❖"/>
            </a:pPr>
            <a:r>
              <a:rPr lang="en-US" sz="19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Observations on Categorical Data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/>
            </a:r>
            <a:b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/>
            </a:r>
            <a:b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</a:br>
            <a:endParaRPr lang="en-US"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nesis">
  <a:themeElements>
    <a:clrScheme name="Genesis">
      <a:dk1>
        <a:srgbClr val="000000"/>
      </a:dk1>
      <a:lt1>
        <a:srgbClr val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1108</Words>
  <Application>Microsoft Macintosh PowerPoint</Application>
  <PresentationFormat>On-screen Show (4:3)</PresentationFormat>
  <Paragraphs>331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Roboto</vt:lpstr>
      <vt:lpstr>Lustria</vt:lpstr>
      <vt:lpstr>Genesis</vt:lpstr>
      <vt:lpstr>Income Prediction Using Census Data</vt:lpstr>
      <vt:lpstr>Agenda</vt:lpstr>
      <vt:lpstr>Problem Description</vt:lpstr>
      <vt:lpstr>Data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Descriptive Statistics</vt:lpstr>
      <vt:lpstr>Data Cleaning</vt:lpstr>
      <vt:lpstr>Data Normalisation</vt:lpstr>
      <vt:lpstr>Data Normalisation</vt:lpstr>
      <vt:lpstr>The Data is Imbalanced</vt:lpstr>
      <vt:lpstr>Danger of Imbalanced Classes</vt:lpstr>
      <vt:lpstr>Handling Imbalanced Data</vt:lpstr>
      <vt:lpstr>Model Evaluation</vt:lpstr>
      <vt:lpstr>Model Evaluation</vt:lpstr>
      <vt:lpstr>Model Evaluation</vt:lpstr>
      <vt:lpstr>Feature Selection</vt:lpstr>
      <vt:lpstr>Feature Selection</vt:lpstr>
      <vt:lpstr>Feature Selection</vt:lpstr>
      <vt:lpstr>Forward Stepwise </vt:lpstr>
      <vt:lpstr>Backward Stepwise</vt:lpstr>
      <vt:lpstr>Random Forest for Feature Selection</vt:lpstr>
      <vt:lpstr>Maximum Features</vt:lpstr>
      <vt:lpstr>Boosting for Feature Selection</vt:lpstr>
      <vt:lpstr>Significant Features</vt:lpstr>
      <vt:lpstr>Model Prediction</vt:lpstr>
      <vt:lpstr>Summary</vt:lpstr>
      <vt:lpstr>Summary</vt:lpstr>
      <vt:lpstr>Summary</vt:lpstr>
      <vt:lpstr>Summary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Income Prediction Using Census Data</dc:title>
  <cp:lastModifiedBy>Hang Li</cp:lastModifiedBy>
  <cp:revision>1</cp:revision>
  <dcterms:modified xsi:type="dcterms:W3CDTF">2018-01-19T15:38:07Z</dcterms:modified>
</cp:coreProperties>
</file>