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03" r:id="rId2"/>
    <p:sldId id="360" r:id="rId3"/>
    <p:sldId id="361"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FBFBF"/>
    <a:srgbClr val="CCFF99"/>
    <a:srgbClr val="F4CA12"/>
    <a:srgbClr val="FA9B00"/>
    <a:srgbClr val="00329E"/>
    <a:srgbClr val="F26800"/>
    <a:srgbClr val="FFCB00"/>
    <a:srgbClr val="122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852" autoAdjust="0"/>
  </p:normalViewPr>
  <p:slideViewPr>
    <p:cSldViewPr snapToGrid="0">
      <p:cViewPr varScale="1">
        <p:scale>
          <a:sx n="61" d="100"/>
          <a:sy n="61" d="100"/>
        </p:scale>
        <p:origin x="1680" y="60"/>
      </p:cViewPr>
      <p:guideLst>
        <p:guide orient="horz" pos="2160"/>
        <p:guide pos="2880"/>
      </p:guideLst>
    </p:cSldViewPr>
  </p:slideViewPr>
  <p:outlineViewPr>
    <p:cViewPr>
      <p:scale>
        <a:sx n="33" d="100"/>
        <a:sy n="33" d="100"/>
      </p:scale>
      <p:origin x="0" y="-2999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0" d="100"/>
          <a:sy n="120" d="100"/>
        </p:scale>
        <p:origin x="40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293077" y="8941050"/>
            <a:ext cx="878446" cy="138499"/>
          </a:xfrm>
          <a:prstGeom prst="rect">
            <a:avLst/>
          </a:prstGeom>
          <a:noFill/>
        </p:spPr>
        <p:txBody>
          <a:bodyPr wrap="none" lIns="0" tIns="0" rIns="0" bIns="0" rtlCol="0" anchor="ctr" anchorCtr="0">
            <a:spAutoFit/>
          </a:bodyPr>
          <a:lstStyle/>
          <a:p>
            <a:r>
              <a:rPr lang="en-US" sz="900" dirty="0" smtClean="0">
                <a:solidFill>
                  <a:schemeClr val="bg2"/>
                </a:solidFill>
              </a:rPr>
              <a:t>Visa</a:t>
            </a:r>
            <a:r>
              <a:rPr lang="en-US" sz="900" baseline="0" dirty="0" smtClean="0">
                <a:solidFill>
                  <a:schemeClr val="bg2"/>
                </a:solidFill>
              </a:rPr>
              <a:t> Presentation</a:t>
            </a:r>
            <a:endParaRPr lang="en-US" sz="900" dirty="0">
              <a:solidFill>
                <a:schemeClr val="bg2"/>
              </a:solidFill>
            </a:endParaRPr>
          </a:p>
        </p:txBody>
      </p:sp>
      <p:sp>
        <p:nvSpPr>
          <p:cNvPr id="7" name="TextBox 6"/>
          <p:cNvSpPr txBox="1"/>
          <p:nvPr/>
        </p:nvSpPr>
        <p:spPr>
          <a:xfrm>
            <a:off x="6445702" y="8941050"/>
            <a:ext cx="142667" cy="138499"/>
          </a:xfrm>
          <a:prstGeom prst="rect">
            <a:avLst/>
          </a:prstGeom>
          <a:noFill/>
        </p:spPr>
        <p:txBody>
          <a:bodyPr wrap="none" lIns="0" tIns="0" rIns="0" bIns="0" rtlCol="0" anchor="ctr" anchorCtr="0">
            <a:spAutoFit/>
          </a:bodyPr>
          <a:lstStyle/>
          <a:p>
            <a:pPr algn="r"/>
            <a:fld id="{4A5474BB-BE7B-4305-B14F-62CC7BA0769D}" type="slidenum">
              <a:rPr lang="en-US" sz="900" smtClean="0">
                <a:solidFill>
                  <a:schemeClr val="bg2"/>
                </a:solidFill>
              </a:rPr>
              <a:pPr algn="r"/>
              <a:t>‹#›</a:t>
            </a:fld>
            <a:endParaRPr lang="en-US" sz="900" dirty="0">
              <a:solidFill>
                <a:schemeClr val="bg2"/>
              </a:solidFill>
            </a:endParaRPr>
          </a:p>
        </p:txBody>
      </p:sp>
    </p:spTree>
    <p:extLst>
      <p:ext uri="{BB962C8B-B14F-4D97-AF65-F5344CB8AC3E}">
        <p14:creationId xmlns:p14="http://schemas.microsoft.com/office/powerpoint/2010/main" val="9021188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7260" y="400050"/>
            <a:ext cx="4983480" cy="373761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85750" y="4343400"/>
            <a:ext cx="6275070" cy="44119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293077" y="8941050"/>
            <a:ext cx="878446" cy="138499"/>
          </a:xfrm>
          <a:prstGeom prst="rect">
            <a:avLst/>
          </a:prstGeom>
          <a:noFill/>
        </p:spPr>
        <p:txBody>
          <a:bodyPr wrap="none" lIns="0" tIns="0" rIns="0" bIns="0" rtlCol="0" anchor="ctr" anchorCtr="0">
            <a:spAutoFit/>
          </a:bodyPr>
          <a:lstStyle/>
          <a:p>
            <a:r>
              <a:rPr lang="en-US" sz="900" dirty="0" smtClean="0">
                <a:solidFill>
                  <a:schemeClr val="bg2"/>
                </a:solidFill>
              </a:rPr>
              <a:t>Visa</a:t>
            </a:r>
            <a:r>
              <a:rPr lang="en-US" sz="900" baseline="0" dirty="0" smtClean="0">
                <a:solidFill>
                  <a:schemeClr val="bg2"/>
                </a:solidFill>
              </a:rPr>
              <a:t> Presentation</a:t>
            </a:r>
            <a:endParaRPr lang="en-US" sz="900" dirty="0">
              <a:solidFill>
                <a:schemeClr val="bg2"/>
              </a:solidFill>
            </a:endParaRPr>
          </a:p>
        </p:txBody>
      </p:sp>
      <p:sp>
        <p:nvSpPr>
          <p:cNvPr id="7" name="TextBox 6"/>
          <p:cNvSpPr txBox="1"/>
          <p:nvPr/>
        </p:nvSpPr>
        <p:spPr>
          <a:xfrm>
            <a:off x="6445702" y="8941050"/>
            <a:ext cx="142667" cy="138499"/>
          </a:xfrm>
          <a:prstGeom prst="rect">
            <a:avLst/>
          </a:prstGeom>
          <a:noFill/>
        </p:spPr>
        <p:txBody>
          <a:bodyPr wrap="none" lIns="0" tIns="0" rIns="0" bIns="0" rtlCol="0" anchor="ctr" anchorCtr="0">
            <a:spAutoFit/>
          </a:bodyPr>
          <a:lstStyle/>
          <a:p>
            <a:pPr algn="r"/>
            <a:fld id="{4A5474BB-BE7B-4305-B14F-62CC7BA0769D}" type="slidenum">
              <a:rPr lang="en-US" sz="900" smtClean="0">
                <a:solidFill>
                  <a:schemeClr val="bg2"/>
                </a:solidFill>
              </a:rPr>
              <a:pPr algn="r"/>
              <a:t>‹#›</a:t>
            </a:fld>
            <a:endParaRPr lang="en-US" sz="900" dirty="0">
              <a:solidFill>
                <a:schemeClr val="bg2"/>
              </a:solidFill>
            </a:endParaRPr>
          </a:p>
        </p:txBody>
      </p:sp>
    </p:spTree>
    <p:extLst>
      <p:ext uri="{BB962C8B-B14F-4D97-AF65-F5344CB8AC3E}">
        <p14:creationId xmlns:p14="http://schemas.microsoft.com/office/powerpoint/2010/main" val="37436408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4000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2pPr>
    <a:lvl3pPr marL="6286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3pPr>
    <a:lvl4pPr marL="8572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4pPr>
    <a:lvl5pPr marL="1085850" indent="-171450" algn="l" defTabSz="914400" rtl="0" eaLnBrk="1" latinLnBrk="0" hangingPunct="1">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38213" y="400050"/>
            <a:ext cx="4981575" cy="37369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25021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First off with</a:t>
            </a:r>
            <a:r>
              <a:rPr lang="en-US" baseline="0" dirty="0" smtClean="0"/>
              <a:t> standard or plain vanilla cards</a:t>
            </a:r>
          </a:p>
          <a:p>
            <a:endParaRPr lang="en-US" baseline="0" dirty="0" smtClean="0"/>
          </a:p>
          <a:p>
            <a:r>
              <a:rPr lang="en-US" baseline="0" dirty="0" smtClean="0"/>
              <a:t>It’s your basic credit card, where it doesn’t offer any perks or rewards. </a:t>
            </a:r>
          </a:p>
          <a:p>
            <a:r>
              <a:rPr lang="en-US" baseline="0" dirty="0" smtClean="0"/>
              <a:t>Usually a good starter credit card. You still get the benefits of possessing a credit card, but you don’t get any money or rewards back.</a:t>
            </a:r>
            <a:endParaRPr lang="en-US" dirty="0"/>
          </a:p>
        </p:txBody>
      </p:sp>
    </p:spTree>
    <p:extLst>
      <p:ext uri="{BB962C8B-B14F-4D97-AF65-F5344CB8AC3E}">
        <p14:creationId xmlns:p14="http://schemas.microsoft.com/office/powerpoint/2010/main" val="135353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Premium</a:t>
            </a:r>
            <a:r>
              <a:rPr lang="en-US" baseline="0" dirty="0" smtClean="0"/>
              <a:t> credit cards are cards that contain a lot of benefits and rewards but are for those with good credit.</a:t>
            </a:r>
          </a:p>
          <a:p>
            <a:r>
              <a:rPr lang="en-US" baseline="0" dirty="0" smtClean="0"/>
              <a:t>Also, these cards usually charge a rather high annual fee.</a:t>
            </a:r>
          </a:p>
          <a:p>
            <a:r>
              <a:rPr lang="en-US" baseline="0" dirty="0" smtClean="0"/>
              <a:t>These cards are about weighing your options</a:t>
            </a:r>
          </a:p>
          <a:p>
            <a:pPr marL="171450" indent="-171450">
              <a:buFont typeface="Arial" panose="020B0604020202020204" pitchFamily="34" charset="0"/>
              <a:buChar char="•"/>
            </a:pPr>
            <a:r>
              <a:rPr lang="en-US" dirty="0" smtClean="0"/>
              <a:t>Will you come out ahead with the benefits</a:t>
            </a:r>
            <a:r>
              <a:rPr lang="en-US" baseline="0" dirty="0" smtClean="0"/>
              <a:t> your getting vs. the annual fee?</a:t>
            </a:r>
          </a:p>
          <a:p>
            <a:pPr marL="171450" indent="-171450">
              <a:buFont typeface="Arial" panose="020B0604020202020204" pitchFamily="34" charset="0"/>
              <a:buChar char="•"/>
            </a:pPr>
            <a:r>
              <a:rPr lang="en-US" baseline="0" dirty="0" smtClean="0"/>
              <a:t>Are you getting the card just for the “prestige” that comes with it, or will you actually benefit from the rewards it offers?</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47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Generic credit cards offer</a:t>
            </a:r>
            <a:r>
              <a:rPr lang="en-US" baseline="0" dirty="0" smtClean="0"/>
              <a:t> rewards points or mile points that allow you to accumulate points for free miles on flights.</a:t>
            </a:r>
          </a:p>
          <a:p>
            <a:r>
              <a:rPr lang="en-US" baseline="0" dirty="0" smtClean="0"/>
              <a:t>These cards are convenient and flexible because they can be used towards any airline rather than a specific one. </a:t>
            </a:r>
          </a:p>
          <a:p>
            <a:r>
              <a:rPr lang="en-US" baseline="0" dirty="0" smtClean="0"/>
              <a:t>The value of the points may be less than a specific airline’s co-branded credit card. </a:t>
            </a:r>
          </a:p>
        </p:txBody>
      </p:sp>
    </p:spTree>
    <p:extLst>
      <p:ext uri="{BB962C8B-B14F-4D97-AF65-F5344CB8AC3E}">
        <p14:creationId xmlns:p14="http://schemas.microsoft.com/office/powerpoint/2010/main" val="3279043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Shift into co-branded rewards</a:t>
            </a:r>
            <a:r>
              <a:rPr lang="en-US" baseline="0" dirty="0" smtClean="0"/>
              <a:t> credit cards. There are 3 major categories:</a:t>
            </a:r>
          </a:p>
          <a:p>
            <a:pPr marL="171450" indent="-171450">
              <a:buFont typeface="Arial" panose="020B0604020202020204" pitchFamily="34" charset="0"/>
              <a:buChar char="•"/>
            </a:pPr>
            <a:r>
              <a:rPr lang="en-US" dirty="0" smtClean="0"/>
              <a:t>Hotel</a:t>
            </a:r>
          </a:p>
          <a:p>
            <a:pPr marL="171450" indent="-171450">
              <a:buFont typeface="Arial" panose="020B0604020202020204" pitchFamily="34" charset="0"/>
              <a:buChar char="•"/>
            </a:pPr>
            <a:r>
              <a:rPr lang="en-US" dirty="0" smtClean="0"/>
              <a:t>Airline</a:t>
            </a:r>
          </a:p>
          <a:p>
            <a:pPr marL="171450" indent="-171450">
              <a:buFont typeface="Arial" panose="020B0604020202020204" pitchFamily="34" charset="0"/>
              <a:buChar char="•"/>
            </a:pPr>
            <a:r>
              <a:rPr lang="en-US" dirty="0" smtClean="0"/>
              <a:t>Retail</a:t>
            </a:r>
            <a:endParaRPr lang="en-US" dirty="0"/>
          </a:p>
        </p:txBody>
      </p:sp>
    </p:spTree>
    <p:extLst>
      <p:ext uri="{BB962C8B-B14F-4D97-AF65-F5344CB8AC3E}">
        <p14:creationId xmlns:p14="http://schemas.microsoft.com/office/powerpoint/2010/main" val="37389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Hotel co-branded cards usually go by a point system, where points are</a:t>
            </a:r>
            <a:r>
              <a:rPr lang="en-US" baseline="0" dirty="0" smtClean="0"/>
              <a:t> accrued when purchases are placed on the card.</a:t>
            </a:r>
          </a:p>
          <a:p>
            <a:r>
              <a:rPr lang="en-US" baseline="0" dirty="0" smtClean="0"/>
              <a:t>The points that accrued go towards hotel stays.</a:t>
            </a:r>
          </a:p>
          <a:p>
            <a:r>
              <a:rPr lang="en-US" baseline="0" dirty="0" smtClean="0"/>
              <a:t>There are some extra benefits hotel cards offer, which usually include</a:t>
            </a:r>
          </a:p>
          <a:p>
            <a:pPr marL="171450" indent="-171450">
              <a:buFont typeface="Arial" panose="020B0604020202020204" pitchFamily="34" charset="0"/>
              <a:buChar char="•"/>
            </a:pPr>
            <a:r>
              <a:rPr lang="en-US" baseline="0" dirty="0" smtClean="0"/>
              <a:t>Cashback,</a:t>
            </a:r>
          </a:p>
          <a:p>
            <a:pPr marL="171450" indent="-171450">
              <a:buFont typeface="Arial" panose="020B0604020202020204" pitchFamily="34" charset="0"/>
              <a:buChar char="•"/>
            </a:pPr>
            <a:r>
              <a:rPr lang="en-US" baseline="0" dirty="0" smtClean="0"/>
              <a:t>Extra deals,</a:t>
            </a:r>
          </a:p>
          <a:p>
            <a:pPr marL="171450" indent="-171450">
              <a:buFont typeface="Arial" panose="020B0604020202020204" pitchFamily="34" charset="0"/>
              <a:buChar char="•"/>
            </a:pPr>
            <a:r>
              <a:rPr lang="en-US" baseline="0" dirty="0" smtClean="0"/>
              <a:t>Late check out times,</a:t>
            </a:r>
          </a:p>
          <a:p>
            <a:pPr marL="171450" indent="-171450">
              <a:buFont typeface="Arial" panose="020B0604020202020204" pitchFamily="34" charset="0"/>
              <a:buChar char="•"/>
            </a:pPr>
            <a:r>
              <a:rPr lang="en-US" baseline="0" dirty="0" smtClean="0"/>
              <a:t>And sign up bonuses such as free cash or free nights</a:t>
            </a:r>
          </a:p>
          <a:p>
            <a:endParaRPr lang="en-US" dirty="0"/>
          </a:p>
        </p:txBody>
      </p:sp>
    </p:spTree>
    <p:extLst>
      <p:ext uri="{BB962C8B-B14F-4D97-AF65-F5344CB8AC3E}">
        <p14:creationId xmlns:p14="http://schemas.microsoft.com/office/powerpoint/2010/main" val="2161778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Airline co-branded rewards</a:t>
            </a:r>
            <a:r>
              <a:rPr lang="en-US" baseline="0" dirty="0" smtClean="0"/>
              <a:t> cards work very similar to the hotel co-branded cards, but they offer different perks. </a:t>
            </a:r>
          </a:p>
          <a:p>
            <a:r>
              <a:rPr lang="en-US" baseline="0" dirty="0" smtClean="0"/>
              <a:t>This card is different from the generic travel reward cards because it is airline specific. It’s rewards can only be used for flights offered by that airline.</a:t>
            </a:r>
          </a:p>
          <a:p>
            <a:r>
              <a:rPr lang="en-US" baseline="0" dirty="0" smtClean="0"/>
              <a:t>These cards offer extra perks such as</a:t>
            </a:r>
          </a:p>
          <a:p>
            <a:pPr marL="171450" indent="-171450">
              <a:buFont typeface="Arial" panose="020B0604020202020204" pitchFamily="34" charset="0"/>
              <a:buChar char="•"/>
            </a:pPr>
            <a:r>
              <a:rPr lang="en-US" baseline="0" dirty="0" smtClean="0"/>
              <a:t>Free bag check fee</a:t>
            </a:r>
          </a:p>
          <a:p>
            <a:pPr marL="171450" indent="-171450">
              <a:buFont typeface="Arial" panose="020B0604020202020204" pitchFamily="34" charset="0"/>
              <a:buChar char="•"/>
            </a:pPr>
            <a:r>
              <a:rPr lang="en-US" baseline="0" dirty="0" smtClean="0"/>
              <a:t>Priority boarding onto the flight (one of the first groups to board the plane)</a:t>
            </a:r>
          </a:p>
          <a:p>
            <a:pPr marL="171450" indent="-171450">
              <a:buFont typeface="Arial" panose="020B0604020202020204" pitchFamily="34" charset="0"/>
              <a:buChar char="•"/>
            </a:pPr>
            <a:r>
              <a:rPr lang="en-US" baseline="0" dirty="0" smtClean="0"/>
              <a:t>Priority security checks (move quickly through security by jumping ahead)</a:t>
            </a:r>
          </a:p>
          <a:p>
            <a:pPr marL="171450" indent="-171450">
              <a:buFont typeface="Arial" panose="020B0604020202020204" pitchFamily="34" charset="0"/>
              <a:buChar char="•"/>
            </a:pPr>
            <a:r>
              <a:rPr lang="en-US" baseline="0" dirty="0" smtClean="0"/>
              <a:t>&amp; in airport lounge access</a:t>
            </a:r>
            <a:endParaRPr lang="en-US" dirty="0"/>
          </a:p>
        </p:txBody>
      </p:sp>
    </p:spTree>
    <p:extLst>
      <p:ext uri="{BB962C8B-B14F-4D97-AF65-F5344CB8AC3E}">
        <p14:creationId xmlns:p14="http://schemas.microsoft.com/office/powerpoint/2010/main" val="3599844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Retail co-branded rewards</a:t>
            </a:r>
            <a:r>
              <a:rPr lang="en-US" baseline="0" dirty="0" smtClean="0"/>
              <a:t> credit cards are pretty popular and if you shop, you hear about them all the time.</a:t>
            </a:r>
          </a:p>
          <a:p>
            <a:r>
              <a:rPr lang="en-US" baseline="0" dirty="0" smtClean="0"/>
              <a:t>These are the cards stores push for you to sign as you’re checking out.</a:t>
            </a:r>
          </a:p>
          <a:p>
            <a:r>
              <a:rPr lang="en-US" baseline="0" dirty="0" smtClean="0"/>
              <a:t>They can provide a wide selection of offers including</a:t>
            </a:r>
          </a:p>
          <a:p>
            <a:pPr marL="171450" indent="-171450">
              <a:buFont typeface="Arial" panose="020B0604020202020204" pitchFamily="34" charset="0"/>
              <a:buChar char="•"/>
            </a:pPr>
            <a:r>
              <a:rPr lang="en-US" baseline="0" dirty="0" smtClean="0"/>
              <a:t>Discounts or coupons you receive as a card member,</a:t>
            </a:r>
          </a:p>
          <a:p>
            <a:pPr marL="171450" indent="-171450">
              <a:buFont typeface="Arial" panose="020B0604020202020204" pitchFamily="34" charset="0"/>
              <a:buChar char="•"/>
            </a:pPr>
            <a:r>
              <a:rPr lang="en-US" baseline="0" dirty="0" smtClean="0"/>
              <a:t>Priority sales before the general public,</a:t>
            </a:r>
          </a:p>
          <a:p>
            <a:pPr marL="171450" indent="-171450">
              <a:buFont typeface="Arial" panose="020B0604020202020204" pitchFamily="34" charset="0"/>
              <a:buChar char="•"/>
            </a:pPr>
            <a:r>
              <a:rPr lang="en-US" baseline="0" dirty="0" smtClean="0"/>
              <a:t>Sign up bonuses (usually a discount on your current purchase when you sign up)</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Good to think about which stores you frequently shop at and would save the most at</a:t>
            </a:r>
          </a:p>
        </p:txBody>
      </p:sp>
    </p:spTree>
    <p:extLst>
      <p:ext uri="{BB962C8B-B14F-4D97-AF65-F5344CB8AC3E}">
        <p14:creationId xmlns:p14="http://schemas.microsoft.com/office/powerpoint/2010/main" val="3604483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There</a:t>
            </a:r>
            <a:r>
              <a:rPr lang="en-US" baseline="0" dirty="0" smtClean="0"/>
              <a:t> are different types of cash back cards:</a:t>
            </a:r>
          </a:p>
          <a:p>
            <a:pPr marL="171450" indent="-171450">
              <a:buFont typeface="Arial" panose="020B0604020202020204" pitchFamily="34" charset="0"/>
              <a:buChar char="•"/>
            </a:pPr>
            <a:r>
              <a:rPr lang="en-US" baseline="0" dirty="0" smtClean="0"/>
              <a:t>Rotating categories,</a:t>
            </a:r>
          </a:p>
          <a:p>
            <a:pPr marL="171450" indent="-171450">
              <a:buFont typeface="Arial" panose="020B0604020202020204" pitchFamily="34" charset="0"/>
              <a:buChar char="•"/>
            </a:pPr>
            <a:r>
              <a:rPr lang="en-US" baseline="0" dirty="0" smtClean="0"/>
              <a:t>No category,</a:t>
            </a:r>
          </a:p>
          <a:p>
            <a:pPr marL="171450" indent="-171450">
              <a:buFont typeface="Arial" panose="020B0604020202020204" pitchFamily="34" charset="0"/>
              <a:buChar char="•"/>
            </a:pPr>
            <a:r>
              <a:rPr lang="en-US" baseline="0" dirty="0" smtClean="0"/>
              <a:t>And market specific </a:t>
            </a:r>
            <a:r>
              <a:rPr lang="en-US" baseline="0" dirty="0" smtClean="0"/>
              <a:t>categories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Rotating Categories allow you to receive cash back only on certain purchases.</a:t>
            </a:r>
          </a:p>
          <a:p>
            <a:pPr marL="0" indent="0">
              <a:buFont typeface="Arial" panose="020B0604020202020204" pitchFamily="34" charset="0"/>
              <a:buNone/>
            </a:pPr>
            <a:r>
              <a:rPr lang="en-US" baseline="0" dirty="0" smtClean="0"/>
              <a:t>The purchases you can receive cash back on change frequently, usually every 3 months.</a:t>
            </a:r>
          </a:p>
          <a:p>
            <a:pPr marL="0" indent="0">
              <a:buFont typeface="Arial" panose="020B0604020202020204" pitchFamily="34" charset="0"/>
              <a:buNone/>
            </a:pPr>
            <a:r>
              <a:rPr lang="en-US" baseline="0" dirty="0" smtClean="0"/>
              <a:t>This can be good if you make a variety of purchases, but can be bad because you have to track which purchases you can get cash back on at the moment.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 category credit cards let you get cash back on any purchase at any time.</a:t>
            </a:r>
          </a:p>
          <a:p>
            <a:pPr marL="0" indent="0">
              <a:buFont typeface="Arial" panose="020B0604020202020204" pitchFamily="34" charset="0"/>
              <a:buNone/>
            </a:pPr>
            <a:r>
              <a:rPr lang="en-US" baseline="0" dirty="0" smtClean="0"/>
              <a:t>A flat rate of cash back is set,  usually 1% back on each purchase.</a:t>
            </a:r>
          </a:p>
        </p:txBody>
      </p:sp>
    </p:spTree>
    <p:extLst>
      <p:ext uri="{BB962C8B-B14F-4D97-AF65-F5344CB8AC3E}">
        <p14:creationId xmlns:p14="http://schemas.microsoft.com/office/powerpoint/2010/main" val="2706475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The last category</a:t>
            </a:r>
            <a:r>
              <a:rPr lang="en-US" baseline="0" dirty="0" smtClean="0"/>
              <a:t> of cash back cards is market specific cards.</a:t>
            </a:r>
          </a:p>
          <a:p>
            <a:r>
              <a:rPr lang="en-US" baseline="0" dirty="0" smtClean="0"/>
              <a:t>Market specific cards offer cash back on </a:t>
            </a:r>
            <a:r>
              <a:rPr lang="en-US" baseline="0" dirty="0" smtClean="0"/>
              <a:t>purchases within certain categories.</a:t>
            </a:r>
          </a:p>
          <a:p>
            <a:r>
              <a:rPr lang="en-US" baseline="0" dirty="0" smtClean="0"/>
              <a:t>You can get more cash back on certain categories than others.</a:t>
            </a:r>
          </a:p>
          <a:p>
            <a:r>
              <a:rPr lang="en-US" baseline="0" dirty="0" smtClean="0"/>
              <a:t>For example, you can get 3% cash back on gas and grocery purchases and then 1% on everything else.</a:t>
            </a:r>
            <a:endParaRPr lang="en-US" dirty="0"/>
          </a:p>
        </p:txBody>
      </p:sp>
    </p:spTree>
    <p:extLst>
      <p:ext uri="{BB962C8B-B14F-4D97-AF65-F5344CB8AC3E}">
        <p14:creationId xmlns:p14="http://schemas.microsoft.com/office/powerpoint/2010/main" val="2117272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Major key benefits to look for in credit cards.</a:t>
            </a:r>
          </a:p>
          <a:p>
            <a:r>
              <a:rPr lang="en-US" dirty="0" smtClean="0"/>
              <a:t>These benefits</a:t>
            </a:r>
            <a:r>
              <a:rPr lang="en-US" baseline="0" dirty="0" smtClean="0"/>
              <a:t> include </a:t>
            </a:r>
          </a:p>
          <a:p>
            <a:pPr marL="171450" indent="-171450">
              <a:buFont typeface="Arial" panose="020B0604020202020204" pitchFamily="34" charset="0"/>
              <a:buChar char="•"/>
            </a:pPr>
            <a:r>
              <a:rPr lang="en-US" baseline="0" dirty="0" smtClean="0"/>
              <a:t>Standard Benefits</a:t>
            </a:r>
          </a:p>
          <a:p>
            <a:pPr marL="171450" indent="-171450">
              <a:buFont typeface="Arial" panose="020B0604020202020204" pitchFamily="34" charset="0"/>
              <a:buChar char="•"/>
            </a:pPr>
            <a:r>
              <a:rPr lang="en-US" baseline="0" dirty="0" smtClean="0"/>
              <a:t>Other important benefits</a:t>
            </a:r>
          </a:p>
          <a:p>
            <a:pPr marL="171450" indent="-171450">
              <a:buFont typeface="Arial" panose="020B0604020202020204" pitchFamily="34" charset="0"/>
              <a:buChar char="•"/>
            </a:pPr>
            <a:r>
              <a:rPr lang="en-US" baseline="0" dirty="0" smtClean="0"/>
              <a:t>Signing bonus &amp;</a:t>
            </a:r>
          </a:p>
          <a:p>
            <a:pPr marL="171450" indent="-171450">
              <a:buFont typeface="Arial" panose="020B0604020202020204" pitchFamily="34" charset="0"/>
              <a:buChar char="•"/>
            </a:pPr>
            <a:r>
              <a:rPr lang="en-US" baseline="0" dirty="0" smtClean="0"/>
              <a:t>Limits </a:t>
            </a:r>
            <a:endParaRPr lang="en-US" dirty="0"/>
          </a:p>
        </p:txBody>
      </p:sp>
    </p:spTree>
    <p:extLst>
      <p:ext uri="{BB962C8B-B14F-4D97-AF65-F5344CB8AC3E}">
        <p14:creationId xmlns:p14="http://schemas.microsoft.com/office/powerpoint/2010/main" val="105988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normAutofit/>
          </a:bodyPr>
          <a:lstStyle/>
          <a:p>
            <a:r>
              <a:rPr lang="en-GB" dirty="0" smtClean="0"/>
              <a:t>This </a:t>
            </a:r>
            <a:r>
              <a:rPr lang="en-GB" dirty="0" err="1" smtClean="0"/>
              <a:t>powerpoint</a:t>
            </a:r>
            <a:r>
              <a:rPr lang="en-GB" dirty="0" smtClean="0"/>
              <a:t> is intended</a:t>
            </a:r>
            <a:r>
              <a:rPr lang="en-GB" baseline="0" dirty="0" smtClean="0"/>
              <a:t> for those who have okay to really good credit, not for those with bad credit.</a:t>
            </a:r>
            <a:endParaRPr lang="en-GB" dirty="0"/>
          </a:p>
        </p:txBody>
      </p:sp>
    </p:spTree>
    <p:extLst>
      <p:ext uri="{BB962C8B-B14F-4D97-AF65-F5344CB8AC3E}">
        <p14:creationId xmlns:p14="http://schemas.microsoft.com/office/powerpoint/2010/main" val="3650625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pPr marL="0" indent="0">
              <a:buNone/>
            </a:pPr>
            <a:r>
              <a:rPr lang="en-US" dirty="0" smtClean="0"/>
              <a:t>Global Customer Assistance Services</a:t>
            </a:r>
          </a:p>
          <a:p>
            <a:pPr marL="0" indent="0">
              <a:buNone/>
            </a:pPr>
            <a:r>
              <a:rPr lang="en-US" dirty="0" smtClean="0"/>
              <a:t>Examples include:</a:t>
            </a:r>
          </a:p>
          <a:p>
            <a:pPr lvl="1"/>
            <a:r>
              <a:rPr lang="en-US" dirty="0" smtClean="0"/>
              <a:t>Cardholder Inquiry Service</a:t>
            </a:r>
          </a:p>
          <a:p>
            <a:pPr lvl="2"/>
            <a:r>
              <a:rPr lang="en-US" dirty="0" smtClean="0"/>
              <a:t>Information service available for cardholders via phone</a:t>
            </a:r>
          </a:p>
          <a:p>
            <a:pPr lvl="3"/>
            <a:r>
              <a:rPr lang="en-US" dirty="0" smtClean="0"/>
              <a:t>Product</a:t>
            </a:r>
          </a:p>
          <a:p>
            <a:pPr lvl="3"/>
            <a:r>
              <a:rPr lang="en-US" dirty="0" smtClean="0"/>
              <a:t>Service</a:t>
            </a:r>
          </a:p>
          <a:p>
            <a:pPr lvl="3"/>
            <a:r>
              <a:rPr lang="en-US" dirty="0" smtClean="0"/>
              <a:t>Benefits</a:t>
            </a:r>
          </a:p>
          <a:p>
            <a:pPr lvl="1"/>
            <a:r>
              <a:rPr lang="en-US" dirty="0" smtClean="0"/>
              <a:t>Emergency Card Replacement</a:t>
            </a:r>
          </a:p>
          <a:p>
            <a:pPr lvl="2"/>
            <a:r>
              <a:rPr lang="en-US" dirty="0" smtClean="0"/>
              <a:t>New card can be issued if the original card is</a:t>
            </a:r>
          </a:p>
          <a:p>
            <a:pPr lvl="3"/>
            <a:r>
              <a:rPr lang="en-US" dirty="0" smtClean="0"/>
              <a:t>Stolen</a:t>
            </a:r>
          </a:p>
          <a:p>
            <a:pPr lvl="3"/>
            <a:r>
              <a:rPr lang="en-US" dirty="0" smtClean="0"/>
              <a:t>Lost</a:t>
            </a:r>
          </a:p>
          <a:p>
            <a:pPr lvl="3"/>
            <a:r>
              <a:rPr lang="en-US" dirty="0" smtClean="0"/>
              <a:t>Damaged</a:t>
            </a:r>
          </a:p>
          <a:p>
            <a:pPr lvl="1"/>
            <a:r>
              <a:rPr lang="en-US" dirty="0" smtClean="0"/>
              <a:t>Emergency Cash Disbursement</a:t>
            </a:r>
          </a:p>
          <a:p>
            <a:pPr lvl="2"/>
            <a:r>
              <a:rPr lang="en-US" dirty="0" smtClean="0"/>
              <a:t>Emergency cash available to cardholders who are traveling domestically or internationally</a:t>
            </a:r>
          </a:p>
          <a:p>
            <a:pPr lvl="3"/>
            <a:r>
              <a:rPr lang="en-US" dirty="0" smtClean="0"/>
              <a:t>For example, if their card is stolen, lost, or damaged</a:t>
            </a:r>
          </a:p>
          <a:p>
            <a:pPr lvl="1"/>
            <a:r>
              <a:rPr lang="en-US" dirty="0" smtClean="0"/>
              <a:t>Lost/Stolen Card Reporting</a:t>
            </a:r>
          </a:p>
          <a:p>
            <a:pPr lvl="2"/>
            <a:r>
              <a:rPr lang="en-US" dirty="0" smtClean="0"/>
              <a:t>If a card is lost, stolen, or subject to fraud, the card can be blocked to minimize losses</a:t>
            </a:r>
          </a:p>
          <a:p>
            <a:pPr lvl="1"/>
            <a:r>
              <a:rPr lang="en-US" dirty="0" smtClean="0"/>
              <a:t>Price Protection</a:t>
            </a:r>
          </a:p>
          <a:p>
            <a:pPr lvl="2"/>
            <a:r>
              <a:rPr lang="en-US" dirty="0" smtClean="0"/>
              <a:t>If a cardholder makes a purchase if their card and find the same item elsewhere at a lower price, price protection will refund the difference</a:t>
            </a:r>
          </a:p>
          <a:p>
            <a:endParaRPr lang="en-US" dirty="0"/>
          </a:p>
        </p:txBody>
      </p:sp>
    </p:spTree>
    <p:extLst>
      <p:ext uri="{BB962C8B-B14F-4D97-AF65-F5344CB8AC3E}">
        <p14:creationId xmlns:p14="http://schemas.microsoft.com/office/powerpoint/2010/main" val="3014709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Foreign Transaction Fees</a:t>
            </a:r>
          </a:p>
          <a:p>
            <a:pPr lvl="1"/>
            <a:r>
              <a:rPr lang="en-US" dirty="0" smtClean="0"/>
              <a:t>Fees charged by most credit card companies on purchases made in foreign currency, or on purchases that involve a foreign bank</a:t>
            </a:r>
          </a:p>
          <a:p>
            <a:pPr lvl="2"/>
            <a:r>
              <a:rPr lang="en-US" dirty="0" smtClean="0"/>
              <a:t>Preferably these fees are 0</a:t>
            </a:r>
          </a:p>
          <a:p>
            <a:r>
              <a:rPr lang="en-US" dirty="0" smtClean="0"/>
              <a:t>Balance Transfer</a:t>
            </a:r>
          </a:p>
          <a:p>
            <a:pPr lvl="1"/>
            <a:r>
              <a:rPr lang="en-US" dirty="0" smtClean="0"/>
              <a:t>The transfer of a balance in an account to another account, often to another institution</a:t>
            </a:r>
          </a:p>
          <a:p>
            <a:r>
              <a:rPr lang="en-US" dirty="0" smtClean="0"/>
              <a:t>Rewards Qualification</a:t>
            </a:r>
          </a:p>
          <a:p>
            <a:pPr lvl="1"/>
            <a:r>
              <a:rPr lang="en-US" dirty="0" smtClean="0"/>
              <a:t>Qualifications required for a cardholder to be eligible for certain rewards</a:t>
            </a:r>
          </a:p>
          <a:p>
            <a:r>
              <a:rPr lang="en-US" dirty="0" smtClean="0"/>
              <a:t>0% Intro APR</a:t>
            </a:r>
          </a:p>
          <a:p>
            <a:pPr lvl="1"/>
            <a:r>
              <a:rPr lang="en-US" dirty="0" smtClean="0"/>
              <a:t>Introduction 0% interest rate when a credit card is opened is sometimes offered, usually ranging between 6 to 18 months</a:t>
            </a:r>
          </a:p>
          <a:p>
            <a:r>
              <a:rPr lang="en-US" dirty="0" smtClean="0"/>
              <a:t>Minimum Payment Options</a:t>
            </a:r>
          </a:p>
          <a:p>
            <a:pPr lvl="1"/>
            <a:r>
              <a:rPr lang="en-US" dirty="0" smtClean="0"/>
              <a:t>Options for the lowest amount of money you’re required to pay towards your credit card statement each month</a:t>
            </a:r>
          </a:p>
          <a:p>
            <a:r>
              <a:rPr lang="en-US" dirty="0" smtClean="0"/>
              <a:t>Late Payment Forgiveness</a:t>
            </a:r>
          </a:p>
          <a:p>
            <a:pPr lvl="1"/>
            <a:r>
              <a:rPr lang="en-US" dirty="0" smtClean="0"/>
              <a:t>Some credit card companies allow late payment fees and waived interest rates</a:t>
            </a:r>
          </a:p>
          <a:p>
            <a:endParaRPr lang="en-US" dirty="0"/>
          </a:p>
        </p:txBody>
      </p:sp>
    </p:spTree>
    <p:extLst>
      <p:ext uri="{BB962C8B-B14F-4D97-AF65-F5344CB8AC3E}">
        <p14:creationId xmlns:p14="http://schemas.microsoft.com/office/powerpoint/2010/main" val="1904708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Many credit cards offer</a:t>
            </a:r>
            <a:r>
              <a:rPr lang="en-US" baseline="0" dirty="0" smtClean="0"/>
              <a:t> a signing bonus when you sign up for their card.</a:t>
            </a:r>
          </a:p>
          <a:p>
            <a:r>
              <a:rPr lang="en-US" baseline="0" dirty="0" smtClean="0"/>
              <a:t>These bonuses can include, but aren’t limited to:</a:t>
            </a:r>
          </a:p>
          <a:p>
            <a:pPr marL="171450" indent="-171450">
              <a:buFont typeface="Arial" panose="020B0604020202020204" pitchFamily="34" charset="0"/>
              <a:buChar char="•"/>
            </a:pPr>
            <a:r>
              <a:rPr lang="en-US" baseline="0" dirty="0" smtClean="0"/>
              <a:t>Free cash offers</a:t>
            </a:r>
          </a:p>
          <a:p>
            <a:pPr marL="171450" indent="-171450">
              <a:buFont typeface="Arial" panose="020B0604020202020204" pitchFamily="34" charset="0"/>
              <a:buChar char="•"/>
            </a:pPr>
            <a:r>
              <a:rPr lang="en-US" baseline="0" dirty="0" smtClean="0"/>
              <a:t>Extra free rewards</a:t>
            </a:r>
          </a:p>
          <a:p>
            <a:pPr marL="171450" indent="-171450">
              <a:buFont typeface="Arial" panose="020B0604020202020204" pitchFamily="34" charset="0"/>
              <a:buChar char="•"/>
            </a:pPr>
            <a:r>
              <a:rPr lang="en-US" baseline="0" dirty="0" smtClean="0"/>
              <a:t>Extra “earned” points</a:t>
            </a:r>
          </a:p>
          <a:p>
            <a:pPr marL="171450" indent="-171450">
              <a:buFont typeface="Arial" panose="020B0604020202020204" pitchFamily="34" charset="0"/>
              <a:buChar char="•"/>
            </a:pPr>
            <a:r>
              <a:rPr lang="en-US" baseline="0" dirty="0" smtClean="0"/>
              <a:t>Discounts on merchandise or services</a:t>
            </a:r>
          </a:p>
          <a:p>
            <a:pPr marL="171450" indent="-171450">
              <a:buFont typeface="Arial" panose="020B0604020202020204" pitchFamily="34" charset="0"/>
              <a:buChar char="•"/>
            </a:pPr>
            <a:r>
              <a:rPr lang="en-US" baseline="0" dirty="0" smtClean="0"/>
              <a:t>Or waived credit card annual fee, if there is one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One of the features is free cash if you spend a certain amount in a select period of time.</a:t>
            </a:r>
          </a:p>
        </p:txBody>
      </p:sp>
    </p:spTree>
    <p:extLst>
      <p:ext uri="{BB962C8B-B14F-4D97-AF65-F5344CB8AC3E}">
        <p14:creationId xmlns:p14="http://schemas.microsoft.com/office/powerpoint/2010/main" val="4033447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Cards</a:t>
            </a:r>
            <a:r>
              <a:rPr lang="en-US" baseline="0" dirty="0" smtClean="0"/>
              <a:t> can offer either points or cash back. </a:t>
            </a:r>
          </a:p>
          <a:p>
            <a:r>
              <a:rPr lang="en-US" dirty="0" smtClean="0"/>
              <a:t>There are pros and cons to each of</a:t>
            </a:r>
            <a:r>
              <a:rPr lang="en-US" baseline="0" dirty="0" smtClean="0"/>
              <a:t> these cards.</a:t>
            </a:r>
          </a:p>
          <a:p>
            <a:r>
              <a:rPr lang="en-US" baseline="0" dirty="0" smtClean="0"/>
              <a:t>Cash back offers more flexibility because you’re actually getting cash and can use it on whatever you’d like. </a:t>
            </a:r>
          </a:p>
          <a:p>
            <a:r>
              <a:rPr lang="en-US" baseline="0" dirty="0" smtClean="0"/>
              <a:t>The selection of rewards you can get may be limiting compared to cash back, but you may actually end up getting more value with the points.</a:t>
            </a:r>
          </a:p>
        </p:txBody>
      </p:sp>
    </p:spTree>
    <p:extLst>
      <p:ext uri="{BB962C8B-B14F-4D97-AF65-F5344CB8AC3E}">
        <p14:creationId xmlns:p14="http://schemas.microsoft.com/office/powerpoint/2010/main" val="4078395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Here</a:t>
            </a:r>
            <a:r>
              <a:rPr lang="en-US" baseline="0" dirty="0" smtClean="0"/>
              <a:t> are some quick U.S. credit card statistics. </a:t>
            </a:r>
          </a:p>
          <a:p>
            <a:r>
              <a:rPr lang="en-US" baseline="0" dirty="0" smtClean="0"/>
              <a:t>71% of </a:t>
            </a:r>
            <a:r>
              <a:rPr lang="en-US" baseline="0" dirty="0" err="1" smtClean="0"/>
              <a:t>americans</a:t>
            </a:r>
            <a:r>
              <a:rPr lang="en-US" baseline="0" dirty="0" smtClean="0"/>
              <a:t> have credit cards</a:t>
            </a:r>
          </a:p>
          <a:p>
            <a:pPr marL="171450" indent="-171450">
              <a:buFont typeface="Arial" panose="020B0604020202020204" pitchFamily="34" charset="0"/>
              <a:buChar char="•"/>
            </a:pPr>
            <a:r>
              <a:rPr lang="en-US" baseline="0" dirty="0" smtClean="0"/>
              <a:t>This is A LOT considering you have to factor in those who do not have credit cards may be young adults who do not have a credit history.</a:t>
            </a:r>
          </a:p>
          <a:p>
            <a:r>
              <a:rPr lang="en-US" baseline="0" dirty="0" smtClean="0"/>
              <a:t>On average, each American has 2.6 credit cards</a:t>
            </a:r>
          </a:p>
          <a:p>
            <a:pPr marL="171450" indent="-171450">
              <a:buFont typeface="Arial" panose="020B0604020202020204" pitchFamily="34" charset="0"/>
              <a:buChar char="•"/>
            </a:pPr>
            <a:r>
              <a:rPr lang="en-US" dirty="0" smtClean="0"/>
              <a:t>A lot of Americans</a:t>
            </a:r>
            <a:r>
              <a:rPr lang="en-US" baseline="0" dirty="0" smtClean="0"/>
              <a:t> like to have back up credit cards in case something happens to their primary credit card</a:t>
            </a:r>
          </a:p>
          <a:p>
            <a:pPr marL="571500" lvl="1" indent="-171450">
              <a:buFont typeface="Arial" panose="020B0604020202020204" pitchFamily="34" charset="0"/>
              <a:buChar char="•"/>
            </a:pPr>
            <a:r>
              <a:rPr lang="en-US" baseline="0" dirty="0" smtClean="0"/>
              <a:t>Not a bad idea</a:t>
            </a:r>
          </a:p>
          <a:p>
            <a:pPr marL="171450" lvl="0" indent="-171450">
              <a:buFont typeface="Arial" panose="020B0604020202020204" pitchFamily="34" charset="0"/>
              <a:buChar char="•"/>
            </a:pPr>
            <a:r>
              <a:rPr lang="en-US" baseline="0" dirty="0" smtClean="0"/>
              <a:t>A lot of Americans also sign up for credit cards to get initial deals such as a discount on their purchase or cash back and may not use their card frequently.</a:t>
            </a:r>
          </a:p>
          <a:p>
            <a:pPr marL="171450" lvl="0" indent="-171450">
              <a:buFont typeface="Arial" panose="020B0604020202020204" pitchFamily="34" charset="0"/>
              <a:buChar char="•"/>
            </a:pPr>
            <a:r>
              <a:rPr lang="en-US" baseline="0" dirty="0" smtClean="0"/>
              <a:t>There are those who actively use more than one card.</a:t>
            </a:r>
          </a:p>
          <a:p>
            <a:pPr marL="571500" lvl="1" indent="-171450">
              <a:buFont typeface="Arial" panose="020B0604020202020204" pitchFamily="34" charset="0"/>
              <a:buChar char="•"/>
            </a:pPr>
            <a:r>
              <a:rPr lang="en-US" baseline="0" dirty="0" smtClean="0"/>
              <a:t>They may not want to put one large bill on a single card.</a:t>
            </a:r>
          </a:p>
          <a:p>
            <a:pPr marL="171450" lvl="0" indent="-171450">
              <a:buFont typeface="Arial" panose="020B0604020202020204" pitchFamily="34" charset="0"/>
              <a:buChar char="•"/>
            </a:pPr>
            <a:r>
              <a:rPr lang="en-US" baseline="0" dirty="0" smtClean="0"/>
              <a:t>The average U.S. credit card debt is $5,164 per person, </a:t>
            </a:r>
            <a:r>
              <a:rPr lang="en-US" baseline="0" smtClean="0"/>
              <a:t>which </a:t>
            </a:r>
            <a:endParaRPr lang="en-US" dirty="0"/>
          </a:p>
        </p:txBody>
      </p:sp>
    </p:spTree>
    <p:extLst>
      <p:ext uri="{BB962C8B-B14F-4D97-AF65-F5344CB8AC3E}">
        <p14:creationId xmlns:p14="http://schemas.microsoft.com/office/powerpoint/2010/main" val="4156298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Earn Rate – the amount of cash back, points, or miles you receive on every dollar spent on a credit card</a:t>
            </a:r>
          </a:p>
          <a:p>
            <a:r>
              <a:rPr lang="en-US" dirty="0" smtClean="0"/>
              <a:t>Find the right card that fits you</a:t>
            </a:r>
          </a:p>
          <a:p>
            <a:pPr lvl="1"/>
            <a:r>
              <a:rPr lang="en-US" dirty="0" smtClean="0"/>
              <a:t>Finding a card with the highest rewards, but with not much relevancy to your spending habits may not be best</a:t>
            </a:r>
          </a:p>
          <a:p>
            <a:pPr lvl="1"/>
            <a:r>
              <a:rPr lang="en-US" dirty="0" smtClean="0"/>
              <a:t>For example, if you get an airline rewards card and never fly, that will not be rewarding to you</a:t>
            </a:r>
          </a:p>
          <a:p>
            <a:r>
              <a:rPr lang="en-US" dirty="0" smtClean="0"/>
              <a:t>Best rewards may be broad rewards</a:t>
            </a:r>
          </a:p>
          <a:p>
            <a:pPr lvl="1"/>
            <a:r>
              <a:rPr lang="en-US" dirty="0" smtClean="0"/>
              <a:t>Rewards that can be redeemed for a variety of things</a:t>
            </a:r>
          </a:p>
          <a:p>
            <a:r>
              <a:rPr lang="en-US" dirty="0" smtClean="0"/>
              <a:t>Most average reward rate is 1% for every dollar spent</a:t>
            </a:r>
          </a:p>
          <a:p>
            <a:r>
              <a:rPr lang="en-US" dirty="0" smtClean="0"/>
              <a:t>Usually cards with the highest rewards have an annual fee</a:t>
            </a:r>
          </a:p>
          <a:p>
            <a:pPr lvl="1"/>
            <a:r>
              <a:rPr lang="en-US" dirty="0" smtClean="0"/>
              <a:t>Is it worth it? Will you benefit from this or be better off with a lower rewards rate credit card with no annual fee</a:t>
            </a:r>
          </a:p>
          <a:p>
            <a:r>
              <a:rPr lang="en-US" dirty="0" smtClean="0"/>
              <a:t>Some credit card rewards can be introductory and change through the course of time</a:t>
            </a:r>
          </a:p>
          <a:p>
            <a:endParaRPr lang="en-US" dirty="0"/>
          </a:p>
        </p:txBody>
      </p:sp>
    </p:spTree>
    <p:extLst>
      <p:ext uri="{BB962C8B-B14F-4D97-AF65-F5344CB8AC3E}">
        <p14:creationId xmlns:p14="http://schemas.microsoft.com/office/powerpoint/2010/main" val="1138261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Go through</a:t>
            </a:r>
            <a:r>
              <a:rPr lang="en-US" baseline="0" dirty="0" smtClean="0"/>
              <a:t> the chart, pretty detailed</a:t>
            </a:r>
          </a:p>
          <a:p>
            <a:r>
              <a:rPr lang="en-US" baseline="0" dirty="0" smtClean="0"/>
              <a:t>Some take </a:t>
            </a:r>
            <a:r>
              <a:rPr lang="en-US" baseline="0" dirty="0" err="1" smtClean="0"/>
              <a:t>aways</a:t>
            </a:r>
            <a:r>
              <a:rPr lang="en-US" baseline="0" dirty="0" smtClean="0"/>
              <a:t>:</a:t>
            </a:r>
          </a:p>
          <a:p>
            <a:r>
              <a:rPr lang="en-US" dirty="0" smtClean="0"/>
              <a:t>Chase Freedom</a:t>
            </a:r>
            <a:r>
              <a:rPr lang="en-US" baseline="0" dirty="0" smtClean="0"/>
              <a:t> has the highest APR among rewards cards currently</a:t>
            </a:r>
            <a:endParaRPr lang="en-US" dirty="0"/>
          </a:p>
        </p:txBody>
      </p:sp>
    </p:spTree>
    <p:extLst>
      <p:ext uri="{BB962C8B-B14F-4D97-AF65-F5344CB8AC3E}">
        <p14:creationId xmlns:p14="http://schemas.microsoft.com/office/powerpoint/2010/main" val="518627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938213" y="400050"/>
            <a:ext cx="4981575" cy="37369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972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38213" y="400050"/>
            <a:ext cx="4981575" cy="3736975"/>
          </a:xfrm>
        </p:spPr>
      </p:sp>
      <p:sp>
        <p:nvSpPr>
          <p:cNvPr id="5" name="Notes Placeholder 4"/>
          <p:cNvSpPr>
            <a:spLocks noGrp="1"/>
          </p:cNvSpPr>
          <p:nvPr>
            <p:ph type="body" idx="1"/>
          </p:nvPr>
        </p:nvSpPr>
        <p:spPr/>
        <p:txBody>
          <a:bodyPr/>
          <a:lstStyle/>
          <a:p>
            <a:r>
              <a:rPr lang="en-US" dirty="0" smtClean="0"/>
              <a:t>A</a:t>
            </a:r>
            <a:r>
              <a:rPr lang="en-US" baseline="0" dirty="0" smtClean="0"/>
              <a:t> credit score is just a number between 300 and 850 that indicates their ability to repay a loan based on past actions.</a:t>
            </a:r>
            <a:endParaRPr lang="en-US" dirty="0"/>
          </a:p>
        </p:txBody>
      </p:sp>
    </p:spTree>
    <p:extLst>
      <p:ext uri="{BB962C8B-B14F-4D97-AF65-F5344CB8AC3E}">
        <p14:creationId xmlns:p14="http://schemas.microsoft.com/office/powerpoint/2010/main" val="412502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A few</a:t>
            </a:r>
            <a:r>
              <a:rPr lang="en-US" baseline="0" dirty="0" smtClean="0"/>
              <a:t> highlights:</a:t>
            </a:r>
          </a:p>
          <a:p>
            <a:endParaRPr lang="en-US" baseline="0" dirty="0" smtClean="0"/>
          </a:p>
          <a:p>
            <a:r>
              <a:rPr lang="en-US" baseline="0" dirty="0" smtClean="0"/>
              <a:t>To increase your credit score</a:t>
            </a:r>
          </a:p>
          <a:p>
            <a:pPr marL="171450" indent="-171450">
              <a:buFont typeface="Arial" panose="020B0604020202020204" pitchFamily="34" charset="0"/>
              <a:buChar char="•"/>
            </a:pPr>
            <a:r>
              <a:rPr lang="en-US" baseline="0" dirty="0" smtClean="0"/>
              <a:t>Pay off at least the minimum on all bills and loans</a:t>
            </a:r>
          </a:p>
          <a:p>
            <a:pPr marL="171450" indent="-171450">
              <a:buFont typeface="Arial" panose="020B0604020202020204" pitchFamily="34" charset="0"/>
              <a:buChar char="•"/>
            </a:pPr>
            <a:r>
              <a:rPr lang="en-US" baseline="0" dirty="0" smtClean="0"/>
              <a:t>Keep diverse forms of credit</a:t>
            </a:r>
          </a:p>
          <a:p>
            <a:pPr marL="571500" lvl="1" indent="-171450">
              <a:buFont typeface="Arial" panose="020B0604020202020204" pitchFamily="34" charset="0"/>
              <a:buChar char="•"/>
            </a:pPr>
            <a:r>
              <a:rPr lang="en-US" baseline="0" dirty="0" smtClean="0"/>
              <a:t>Loans</a:t>
            </a:r>
          </a:p>
          <a:p>
            <a:pPr marL="571500" lvl="1" indent="-171450">
              <a:buFont typeface="Arial" panose="020B0604020202020204" pitchFamily="34" charset="0"/>
              <a:buChar char="•"/>
            </a:pPr>
            <a:r>
              <a:rPr lang="en-US" baseline="0" dirty="0" smtClean="0"/>
              <a:t>Credit </a:t>
            </a:r>
            <a:r>
              <a:rPr lang="en-US" baseline="0" dirty="0" err="1" smtClean="0"/>
              <a:t>cardsssss</a:t>
            </a:r>
            <a:r>
              <a:rPr lang="en-US" baseline="0" dirty="0" smtClean="0"/>
              <a:t> (plural)</a:t>
            </a:r>
          </a:p>
          <a:p>
            <a:pPr marL="571500" lvl="1" indent="-171450">
              <a:buFont typeface="Arial" panose="020B0604020202020204" pitchFamily="34" charset="0"/>
              <a:buChar char="•"/>
            </a:pPr>
            <a:r>
              <a:rPr lang="en-US" baseline="0" dirty="0" smtClean="0"/>
              <a:t>Mortgages</a:t>
            </a:r>
          </a:p>
          <a:p>
            <a:pPr marL="571500" lvl="1" indent="-171450">
              <a:buFont typeface="Arial" panose="020B0604020202020204" pitchFamily="34" charset="0"/>
              <a:buChar char="•"/>
            </a:pPr>
            <a:r>
              <a:rPr lang="en-US" baseline="0" dirty="0" smtClean="0"/>
              <a:t>Any way to prove you can pay off debt</a:t>
            </a:r>
          </a:p>
          <a:p>
            <a:pPr marL="171450" lvl="0" indent="-171450">
              <a:buFont typeface="Arial" panose="020B0604020202020204" pitchFamily="34" charset="0"/>
              <a:buChar char="•"/>
            </a:pPr>
            <a:r>
              <a:rPr lang="en-US" baseline="0" dirty="0" smtClean="0"/>
              <a:t>Don’t open and close accounts rapidly</a:t>
            </a:r>
          </a:p>
          <a:p>
            <a:pPr marL="171450" lvl="0" indent="-171450">
              <a:buFont typeface="Arial" panose="020B0604020202020204" pitchFamily="34" charset="0"/>
              <a:buChar char="•"/>
            </a:pPr>
            <a:r>
              <a:rPr lang="en-US" baseline="0" dirty="0" smtClean="0"/>
              <a:t>Avoid getting into debt</a:t>
            </a:r>
          </a:p>
          <a:p>
            <a:pPr marL="171450" lvl="0"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How to decrease your credit score</a:t>
            </a:r>
          </a:p>
          <a:p>
            <a:pPr marL="171450" lvl="0" indent="-171450">
              <a:buFont typeface="Arial" panose="020B0604020202020204" pitchFamily="34" charset="0"/>
              <a:buChar char="•"/>
            </a:pPr>
            <a:r>
              <a:rPr lang="en-US" baseline="0" dirty="0" smtClean="0"/>
              <a:t>Having late payments or no payments at all</a:t>
            </a:r>
          </a:p>
          <a:p>
            <a:pPr marL="171450" lvl="0" indent="-171450">
              <a:buFont typeface="Arial" panose="020B0604020202020204" pitchFamily="34" charset="0"/>
              <a:buChar char="•"/>
            </a:pPr>
            <a:r>
              <a:rPr lang="en-US" baseline="0" dirty="0" smtClean="0"/>
              <a:t>Opening and closing new accounts constantly</a:t>
            </a:r>
          </a:p>
          <a:p>
            <a:pPr marL="171450" lvl="0" indent="-171450">
              <a:buFont typeface="Arial" panose="020B0604020202020204" pitchFamily="34" charset="0"/>
              <a:buChar char="•"/>
            </a:pPr>
            <a:r>
              <a:rPr lang="en-US" baseline="0" dirty="0" smtClean="0"/>
              <a:t>Opening a ton of accounts</a:t>
            </a:r>
          </a:p>
          <a:p>
            <a:pPr marL="171450" lvl="0" indent="-171450">
              <a:buFont typeface="Arial" panose="020B0604020202020204" pitchFamily="34" charset="0"/>
              <a:buChar char="•"/>
            </a:pPr>
            <a:r>
              <a:rPr lang="en-US" baseline="0" dirty="0" smtClean="0"/>
              <a:t>Getting into debt and maxing out cards, bankruptcy, foreclosing, etc.</a:t>
            </a:r>
          </a:p>
        </p:txBody>
      </p:sp>
    </p:spTree>
    <p:extLst>
      <p:ext uri="{BB962C8B-B14F-4D97-AF65-F5344CB8AC3E}">
        <p14:creationId xmlns:p14="http://schemas.microsoft.com/office/powerpoint/2010/main" val="135303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000" dirty="0" smtClean="0"/>
              <a:t>Take deposits from account holders</a:t>
            </a:r>
          </a:p>
          <a:p>
            <a:pPr marL="285750" indent="-285750">
              <a:buFont typeface="Arial" panose="020B0604020202020204" pitchFamily="34" charset="0"/>
              <a:buChar char="•"/>
            </a:pPr>
            <a:r>
              <a:rPr lang="en-US" sz="1000" dirty="0" smtClean="0"/>
              <a:t>Invest this money by loaning it out. </a:t>
            </a:r>
          </a:p>
          <a:p>
            <a:pPr marL="285750" indent="-285750">
              <a:buFont typeface="Arial" panose="020B0604020202020204" pitchFamily="34" charset="0"/>
              <a:buChar char="•"/>
            </a:pPr>
            <a:r>
              <a:rPr lang="en-US" sz="1000" dirty="0" smtClean="0"/>
              <a:t>The bank generates a small interest rate, usually ranging .06-1.2%, for the depositor’s benefit. </a:t>
            </a:r>
          </a:p>
          <a:p>
            <a:pPr marL="285750" indent="-285750">
              <a:buFont typeface="Arial" panose="020B0604020202020204" pitchFamily="34" charset="0"/>
              <a:buChar char="•"/>
            </a:pPr>
            <a:r>
              <a:rPr lang="en-US" sz="1000" dirty="0" smtClean="0"/>
              <a:t>The bank uses the depositors’ money to offer loans, charging the borrowers interest.</a:t>
            </a:r>
          </a:p>
          <a:p>
            <a:pPr marL="285750" indent="-285750">
              <a:buFont typeface="Arial" panose="020B0604020202020204" pitchFamily="34" charset="0"/>
              <a:buChar char="•"/>
            </a:pPr>
            <a:r>
              <a:rPr lang="en-US" sz="1000" dirty="0" smtClean="0"/>
              <a:t>The interest rates for loans are larger than the interest rates given to depositors, so the bank is able to make a profit.</a:t>
            </a:r>
          </a:p>
          <a:p>
            <a:endParaRPr lang="en-US" dirty="0"/>
          </a:p>
        </p:txBody>
      </p:sp>
    </p:spTree>
    <p:extLst>
      <p:ext uri="{BB962C8B-B14F-4D97-AF65-F5344CB8AC3E}">
        <p14:creationId xmlns:p14="http://schemas.microsoft.com/office/powerpoint/2010/main" val="157667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You</a:t>
            </a:r>
            <a:r>
              <a:rPr lang="en-US" baseline="0" dirty="0" smtClean="0"/>
              <a:t> need to pay off at least the very minimum payment of your credit card bill if you do not want to face extra fees or make your credit score go down.</a:t>
            </a:r>
          </a:p>
          <a:p>
            <a:r>
              <a:rPr lang="en-US" baseline="0" dirty="0" smtClean="0"/>
              <a:t>If you make regular payments on your credit card, your score will go up over time!</a:t>
            </a:r>
          </a:p>
          <a:p>
            <a:endParaRPr lang="en-US" baseline="0" dirty="0" smtClean="0"/>
          </a:p>
          <a:p>
            <a:r>
              <a:rPr lang="en-US" baseline="0" dirty="0" smtClean="0"/>
              <a:t>Then you have credit card limits. A credit card limit is the maximum line of credit you have available to charge to that card.</a:t>
            </a:r>
          </a:p>
          <a:p>
            <a:r>
              <a:rPr lang="en-US" baseline="0" dirty="0" smtClean="0"/>
              <a:t>This limit is determined by your credit score and varies per person.</a:t>
            </a:r>
            <a:endParaRPr lang="en-US" dirty="0"/>
          </a:p>
        </p:txBody>
      </p:sp>
    </p:spTree>
    <p:extLst>
      <p:ext uri="{BB962C8B-B14F-4D97-AF65-F5344CB8AC3E}">
        <p14:creationId xmlns:p14="http://schemas.microsoft.com/office/powerpoint/2010/main" val="265021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sz="2400" dirty="0" smtClean="0"/>
              <a:t>What if you don’t make payments?</a:t>
            </a:r>
          </a:p>
          <a:p>
            <a:pPr lvl="1"/>
            <a:r>
              <a:rPr lang="en-US" sz="2400" dirty="0" smtClean="0"/>
              <a:t>You’ll incur late fees and/or interest determined by the annual percentage rate (APR) for your credit card</a:t>
            </a:r>
          </a:p>
          <a:p>
            <a:pPr lvl="1"/>
            <a:r>
              <a:rPr lang="en-US" sz="2400" dirty="0" smtClean="0"/>
              <a:t>If you still don’t pay your bill within one billing cycle (30 days), your credit card issuer can report you to the </a:t>
            </a:r>
            <a:r>
              <a:rPr lang="en-US" sz="2400" i="0" dirty="0" smtClean="0"/>
              <a:t>credit bureaus, which affects your credit score</a:t>
            </a:r>
          </a:p>
          <a:p>
            <a:pPr lvl="1"/>
            <a:r>
              <a:rPr lang="en-US" sz="2400" i="0" dirty="0" smtClean="0"/>
              <a:t>If you still do not pay your bill (90+ days), the issuer will report the debt as a loss or charge-off</a:t>
            </a:r>
            <a:r>
              <a:rPr lang="en-US" sz="2400" dirty="0" smtClean="0"/>
              <a:t>. This will impact your credit score worse than before</a:t>
            </a:r>
          </a:p>
          <a:p>
            <a:pPr lvl="1"/>
            <a:r>
              <a:rPr lang="en-US" sz="2400" i="0" dirty="0" smtClean="0"/>
              <a:t>You could receive a 1099-C form from the IRS and have to pay taxes on the debt</a:t>
            </a:r>
          </a:p>
          <a:p>
            <a:pPr lvl="1"/>
            <a:r>
              <a:rPr lang="en-US" sz="2400" i="0" dirty="0" smtClean="0"/>
              <a:t>The creditor also has the option to take legal action against you</a:t>
            </a:r>
          </a:p>
          <a:p>
            <a:pPr lvl="1"/>
            <a:r>
              <a:rPr lang="en-US" sz="2400" i="0" dirty="0" smtClean="0"/>
              <a:t>Moral of the story: pay your credit card bills!</a:t>
            </a:r>
          </a:p>
          <a:p>
            <a:endParaRPr lang="en-US" dirty="0"/>
          </a:p>
        </p:txBody>
      </p:sp>
    </p:spTree>
    <p:extLst>
      <p:ext uri="{BB962C8B-B14F-4D97-AF65-F5344CB8AC3E}">
        <p14:creationId xmlns:p14="http://schemas.microsoft.com/office/powerpoint/2010/main" val="105618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600" dirty="0" smtClean="0"/>
              <a:t>Pros:</a:t>
            </a:r>
          </a:p>
          <a:p>
            <a:pPr marL="285750" indent="-285750">
              <a:lnSpc>
                <a:spcPct val="150000"/>
              </a:lnSpc>
              <a:buFont typeface="Arial" panose="020B0604020202020204" pitchFamily="34" charset="0"/>
              <a:buChar char="•"/>
            </a:pPr>
            <a:r>
              <a:rPr lang="en-US" sz="1600" dirty="0" smtClean="0"/>
              <a:t>You don’t have to pay your debt immediately</a:t>
            </a:r>
          </a:p>
          <a:p>
            <a:pPr marL="285750" indent="-285750">
              <a:lnSpc>
                <a:spcPct val="150000"/>
              </a:lnSpc>
              <a:buFont typeface="Arial" panose="020B0604020202020204" pitchFamily="34" charset="0"/>
              <a:buChar char="•"/>
            </a:pPr>
            <a:r>
              <a:rPr lang="en-US" sz="1600" dirty="0" smtClean="0"/>
              <a:t>Free rewards</a:t>
            </a:r>
          </a:p>
          <a:p>
            <a:pPr marL="742950" lvl="1" indent="-285750">
              <a:lnSpc>
                <a:spcPct val="150000"/>
              </a:lnSpc>
              <a:buFont typeface="Arial" panose="020B0604020202020204" pitchFamily="34" charset="0"/>
              <a:buChar char="•"/>
            </a:pPr>
            <a:r>
              <a:rPr lang="en-US" sz="1600" dirty="0" smtClean="0"/>
              <a:t>Can be cash back, prizes, vouchers, etc.</a:t>
            </a:r>
          </a:p>
          <a:p>
            <a:pPr marL="285750" indent="-285750">
              <a:lnSpc>
                <a:spcPct val="150000"/>
              </a:lnSpc>
              <a:buFont typeface="Arial" panose="020B0604020202020204" pitchFamily="34" charset="0"/>
              <a:buChar char="•"/>
            </a:pPr>
            <a:r>
              <a:rPr lang="en-US" sz="1600" dirty="0" smtClean="0"/>
              <a:t>Builds your credit for a higher credit score</a:t>
            </a:r>
          </a:p>
          <a:p>
            <a:pPr marL="742950" lvl="1" indent="-285750">
              <a:lnSpc>
                <a:spcPct val="150000"/>
              </a:lnSpc>
              <a:buFont typeface="Arial" panose="020B0604020202020204" pitchFamily="34" charset="0"/>
              <a:buChar char="•"/>
            </a:pPr>
            <a:r>
              <a:rPr lang="en-US" sz="1600" dirty="0" smtClean="0"/>
              <a:t>Easier to get loans, mortgages, higher credit limit</a:t>
            </a:r>
          </a:p>
          <a:p>
            <a:pPr marL="285750" indent="-285750">
              <a:lnSpc>
                <a:spcPct val="150000"/>
              </a:lnSpc>
              <a:buFont typeface="Arial" panose="020B0604020202020204" pitchFamily="34" charset="0"/>
              <a:buChar char="•"/>
            </a:pPr>
            <a:r>
              <a:rPr lang="en-US" sz="1600" dirty="0" smtClean="0"/>
              <a:t>Most credit card companies have 0 liability</a:t>
            </a:r>
          </a:p>
          <a:p>
            <a:pPr marL="742950" lvl="1" indent="-285750">
              <a:lnSpc>
                <a:spcPct val="150000"/>
              </a:lnSpc>
              <a:buFont typeface="Arial" panose="020B0604020202020204" pitchFamily="34" charset="0"/>
              <a:buChar char="•"/>
            </a:pPr>
            <a:r>
              <a:rPr lang="en-US" sz="1600" dirty="0" smtClean="0"/>
              <a:t>You’re not responsible for fraud or spending that was not yours</a:t>
            </a:r>
          </a:p>
          <a:p>
            <a:pPr marL="285750" indent="-285750">
              <a:lnSpc>
                <a:spcPct val="150000"/>
              </a:lnSpc>
              <a:buFont typeface="Arial" panose="020B0604020202020204" pitchFamily="34" charset="0"/>
              <a:buChar char="•"/>
            </a:pPr>
            <a:r>
              <a:rPr lang="en-US" sz="1600" dirty="0" smtClean="0"/>
              <a:t>You can use a credit card virtually anywhere</a:t>
            </a:r>
          </a:p>
          <a:p>
            <a:pPr marL="742950" lvl="1" indent="-285750">
              <a:lnSpc>
                <a:spcPct val="150000"/>
              </a:lnSpc>
              <a:buFont typeface="Arial" panose="020B0604020202020204" pitchFamily="34" charset="0"/>
              <a:buChar char="•"/>
            </a:pPr>
            <a:r>
              <a:rPr lang="en-US" sz="1600" dirty="0" smtClean="0"/>
              <a:t>In person, online, globally, it doesn’t matter!</a:t>
            </a:r>
          </a:p>
          <a:p>
            <a:pPr marL="285750" indent="-285750">
              <a:lnSpc>
                <a:spcPct val="150000"/>
              </a:lnSpc>
              <a:buFont typeface="Arial" panose="020B0604020202020204" pitchFamily="34" charset="0"/>
              <a:buChar char="•"/>
            </a:pPr>
            <a:r>
              <a:rPr lang="en-US" sz="1600" dirty="0" smtClean="0"/>
              <a:t>Good to have in case of an emergency where you can’t pay the full amount at the moment</a:t>
            </a:r>
          </a:p>
          <a:p>
            <a:pPr marL="285750" indent="-285750">
              <a:lnSpc>
                <a:spcPct val="150000"/>
              </a:lnSpc>
              <a:buFont typeface="Arial" panose="020B0604020202020204" pitchFamily="34" charset="0"/>
              <a:buChar char="•"/>
            </a:pPr>
            <a:r>
              <a:rPr lang="en-US" sz="1600" dirty="0" smtClean="0"/>
              <a:t>Convenient to have</a:t>
            </a:r>
          </a:p>
          <a:p>
            <a:endParaRPr lang="en-US" dirty="0" smtClean="0"/>
          </a:p>
          <a:p>
            <a:r>
              <a:rPr lang="en-US" dirty="0" smtClean="0"/>
              <a:t>Cons:</a:t>
            </a:r>
          </a:p>
          <a:p>
            <a:pPr marL="285750" indent="-285750">
              <a:lnSpc>
                <a:spcPct val="150000"/>
              </a:lnSpc>
              <a:buFont typeface="Arial" panose="020B0604020202020204" pitchFamily="34" charset="0"/>
              <a:buChar char="•"/>
            </a:pPr>
            <a:r>
              <a:rPr lang="en-US" sz="1600" dirty="0" smtClean="0"/>
              <a:t>If you do not pay your bill, at least the minimum payment, there are consequences (as shown in last slide)</a:t>
            </a:r>
          </a:p>
          <a:p>
            <a:pPr marL="285750" indent="-285750">
              <a:lnSpc>
                <a:spcPct val="150000"/>
              </a:lnSpc>
              <a:buFont typeface="Arial" panose="020B0604020202020204" pitchFamily="34" charset="0"/>
              <a:buChar char="•"/>
            </a:pPr>
            <a:r>
              <a:rPr lang="en-US" sz="1600" dirty="0" smtClean="0"/>
              <a:t>You need to keep track of how much you spend</a:t>
            </a:r>
          </a:p>
          <a:p>
            <a:pPr marL="742950" lvl="1" indent="-285750">
              <a:lnSpc>
                <a:spcPct val="150000"/>
              </a:lnSpc>
              <a:buFont typeface="Arial" panose="020B0604020202020204" pitchFamily="34" charset="0"/>
              <a:buChar char="•"/>
            </a:pPr>
            <a:r>
              <a:rPr lang="en-US" sz="1600" dirty="0" smtClean="0"/>
              <a:t>You can spend more than you can afford and get into debt</a:t>
            </a: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smtClean="0"/>
              <a:t>The money doesn’t come immediately out of your account, s</a:t>
            </a:r>
            <a:r>
              <a:rPr lang="en-US" sz="1600" dirty="0" smtClean="0">
                <a:solidFill>
                  <a:schemeClr val="bg2"/>
                </a:solidFill>
              </a:rPr>
              <a:t>o it’s easy to spend more than intended</a:t>
            </a:r>
            <a:endParaRPr lang="en-US" sz="1600" dirty="0" smtClean="0"/>
          </a:p>
          <a:p>
            <a:pPr marL="285750" indent="-285750">
              <a:lnSpc>
                <a:spcPct val="150000"/>
              </a:lnSpc>
              <a:buFont typeface="Arial" panose="020B0604020202020204" pitchFamily="34" charset="0"/>
              <a:buChar char="•"/>
            </a:pPr>
            <a:r>
              <a:rPr lang="en-US" sz="1600" dirty="0" smtClean="0"/>
              <a:t>Possibility of credit card fraud and liability, depending on the issuer’s policy</a:t>
            </a:r>
          </a:p>
          <a:p>
            <a:pPr marL="285750" indent="-285750">
              <a:lnSpc>
                <a:spcPct val="150000"/>
              </a:lnSpc>
              <a:buFont typeface="Arial" panose="020B0604020202020204" pitchFamily="34" charset="0"/>
              <a:buChar char="•"/>
            </a:pPr>
            <a:r>
              <a:rPr lang="en-US" sz="1600" dirty="0" smtClean="0"/>
              <a:t>Possible hidden fees</a:t>
            </a:r>
          </a:p>
          <a:p>
            <a:pPr marL="285750" indent="-285750">
              <a:lnSpc>
                <a:spcPct val="150000"/>
              </a:lnSpc>
              <a:buFont typeface="Arial" panose="020B0604020202020204" pitchFamily="34" charset="0"/>
              <a:buChar char="•"/>
            </a:pPr>
            <a:endParaRPr lang="en-US" sz="1600" dirty="0" smtClean="0"/>
          </a:p>
          <a:p>
            <a:endParaRPr lang="en-US" dirty="0" smtClean="0"/>
          </a:p>
          <a:p>
            <a:endParaRPr lang="en-US" dirty="0"/>
          </a:p>
        </p:txBody>
      </p:sp>
    </p:spTree>
    <p:extLst>
      <p:ext uri="{BB962C8B-B14F-4D97-AF65-F5344CB8AC3E}">
        <p14:creationId xmlns:p14="http://schemas.microsoft.com/office/powerpoint/2010/main" val="97307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400050"/>
            <a:ext cx="4981575" cy="3736975"/>
          </a:xfrm>
        </p:spPr>
      </p:sp>
      <p:sp>
        <p:nvSpPr>
          <p:cNvPr id="3" name="Notes Placeholder 2"/>
          <p:cNvSpPr>
            <a:spLocks noGrp="1"/>
          </p:cNvSpPr>
          <p:nvPr>
            <p:ph type="body" idx="1"/>
          </p:nvPr>
        </p:nvSpPr>
        <p:spPr/>
        <p:txBody>
          <a:bodyPr/>
          <a:lstStyle/>
          <a:p>
            <a:r>
              <a:rPr lang="en-US" dirty="0" smtClean="0"/>
              <a:t>Five types of credit</a:t>
            </a:r>
            <a:r>
              <a:rPr lang="en-US" baseline="0" dirty="0" smtClean="0"/>
              <a:t> cards I will cover today which are:</a:t>
            </a:r>
          </a:p>
          <a:p>
            <a:pPr marL="171450" indent="-171450">
              <a:buFont typeface="Arial" panose="020B0604020202020204" pitchFamily="34" charset="0"/>
              <a:buChar char="•"/>
            </a:pPr>
            <a:r>
              <a:rPr lang="en-US" baseline="0" dirty="0" smtClean="0"/>
              <a:t>Standard, also known as “plain vanilla”</a:t>
            </a:r>
          </a:p>
          <a:p>
            <a:pPr marL="171450" indent="-171450">
              <a:buFont typeface="Arial" panose="020B0604020202020204" pitchFamily="34" charset="0"/>
              <a:buChar char="•"/>
            </a:pPr>
            <a:r>
              <a:rPr lang="en-US" baseline="0" dirty="0" smtClean="0"/>
              <a:t>Premium</a:t>
            </a:r>
          </a:p>
          <a:p>
            <a:pPr marL="171450" indent="-171450">
              <a:buFont typeface="Arial" panose="020B0604020202020204" pitchFamily="34" charset="0"/>
              <a:buChar char="•"/>
            </a:pPr>
            <a:r>
              <a:rPr lang="en-US" baseline="0" dirty="0" smtClean="0"/>
              <a:t>Generic Travel Rewards</a:t>
            </a:r>
          </a:p>
          <a:p>
            <a:pPr marL="171450" indent="-171450">
              <a:buFont typeface="Arial" panose="020B0604020202020204" pitchFamily="34" charset="0"/>
              <a:buChar char="•"/>
            </a:pPr>
            <a:r>
              <a:rPr lang="en-US" baseline="0" dirty="0" smtClean="0"/>
              <a:t>Co-Branded Rewards</a:t>
            </a:r>
          </a:p>
          <a:p>
            <a:pPr marL="171450" indent="-171450">
              <a:buFont typeface="Arial" panose="020B0604020202020204" pitchFamily="34" charset="0"/>
              <a:buChar char="•"/>
            </a:pPr>
            <a:r>
              <a:rPr lang="en-US" baseline="0" dirty="0" smtClean="0"/>
              <a:t>Cash back</a:t>
            </a:r>
          </a:p>
        </p:txBody>
      </p:sp>
    </p:spTree>
    <p:extLst>
      <p:ext uri="{BB962C8B-B14F-4D97-AF65-F5344CB8AC3E}">
        <p14:creationId xmlns:p14="http://schemas.microsoft.com/office/powerpoint/2010/main" val="2869992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28600" y="3437052"/>
            <a:ext cx="4343400" cy="366254"/>
          </a:xfrm>
        </p:spPr>
        <p:txBody>
          <a:bodyPr wrap="square" anchor="b">
            <a:spAutoFit/>
          </a:bodyPr>
          <a:lstStyle>
            <a:lvl1pPr>
              <a:defRPr/>
            </a:lvl1pPr>
          </a:lstStyle>
          <a:p>
            <a:r>
              <a:rPr lang="en-US" dirty="0" smtClean="0"/>
              <a:t>Click to edit title</a:t>
            </a:r>
            <a:endParaRPr lang="en-US" dirty="0"/>
          </a:p>
        </p:txBody>
      </p:sp>
      <p:sp>
        <p:nvSpPr>
          <p:cNvPr id="4" name="Text Placeholder 3"/>
          <p:cNvSpPr>
            <a:spLocks noGrp="1"/>
          </p:cNvSpPr>
          <p:nvPr>
            <p:ph type="body" sz="quarter" idx="12" hasCustomPrompt="1"/>
          </p:nvPr>
        </p:nvSpPr>
        <p:spPr bwMode="gray">
          <a:xfrm>
            <a:off x="228600" y="4019550"/>
            <a:ext cx="4343400" cy="249299"/>
          </a:xfrm>
        </p:spPr>
        <p:txBody>
          <a:bodyPr/>
          <a:lstStyle>
            <a:lvl1pPr marL="0" indent="0">
              <a:buNone/>
              <a:defRPr sz="1800" b="1">
                <a:solidFill>
                  <a:schemeClr val="accent5"/>
                </a:solidFill>
              </a:defRPr>
            </a:lvl1pPr>
            <a:lvl2pPr marL="0" indent="0">
              <a:buNone/>
              <a:defRPr b="1">
                <a:solidFill>
                  <a:schemeClr val="accent5"/>
                </a:solidFill>
              </a:defRPr>
            </a:lvl2pPr>
            <a:lvl3pPr marL="0" indent="0">
              <a:buNone/>
              <a:defRPr b="1">
                <a:solidFill>
                  <a:schemeClr val="accent5"/>
                </a:solidFill>
              </a:defRPr>
            </a:lvl3pPr>
            <a:lvl4pPr marL="0" indent="0">
              <a:buNone/>
              <a:defRPr b="1">
                <a:solidFill>
                  <a:schemeClr val="accent5"/>
                </a:solidFill>
              </a:defRPr>
            </a:lvl4pPr>
            <a:lvl5pPr marL="0" indent="0">
              <a:buNone/>
              <a:defRPr b="1">
                <a:solidFill>
                  <a:schemeClr val="accent5"/>
                </a:solidFill>
              </a:defRPr>
            </a:lvl5pPr>
          </a:lstStyle>
          <a:p>
            <a:pPr lvl="0"/>
            <a:r>
              <a:rPr lang="en-US" dirty="0" smtClean="0"/>
              <a:t>Click to </a:t>
            </a:r>
            <a:r>
              <a:rPr lang="en-US" smtClean="0"/>
              <a:t>edit subhead</a:t>
            </a:r>
            <a:endParaRPr lang="en-US" dirty="0" smtClean="0"/>
          </a:p>
        </p:txBody>
      </p:sp>
      <p:grpSp>
        <p:nvGrpSpPr>
          <p:cNvPr id="20" name="Group 19"/>
          <p:cNvGrpSpPr/>
          <p:nvPr userDrawn="1"/>
        </p:nvGrpSpPr>
        <p:grpSpPr bwMode="gray">
          <a:xfrm>
            <a:off x="4892459" y="1876591"/>
            <a:ext cx="4249966" cy="696494"/>
            <a:chOff x="8900258" y="2764711"/>
            <a:chExt cx="2063436" cy="454637"/>
          </a:xfrm>
        </p:grpSpPr>
        <p:sp>
          <p:nvSpPr>
            <p:cNvPr id="35" name="Rectangle 21"/>
            <p:cNvSpPr>
              <a:spLocks noChangeArrowheads="1"/>
            </p:cNvSpPr>
            <p:nvPr/>
          </p:nvSpPr>
          <p:spPr bwMode="gray">
            <a:xfrm>
              <a:off x="9925902" y="2920622"/>
              <a:ext cx="1037792" cy="298726"/>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dirty="0">
                <a:solidFill>
                  <a:srgbClr val="5C5C5C"/>
                </a:solidFill>
              </a:endParaRPr>
            </a:p>
          </p:txBody>
        </p:sp>
        <p:sp>
          <p:nvSpPr>
            <p:cNvPr id="36" name="Rectangle 21"/>
            <p:cNvSpPr>
              <a:spLocks noChangeArrowheads="1"/>
            </p:cNvSpPr>
            <p:nvPr/>
          </p:nvSpPr>
          <p:spPr bwMode="gray">
            <a:xfrm>
              <a:off x="8900258" y="2764711"/>
              <a:ext cx="1814113" cy="300628"/>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37" name="Rectangle 36"/>
            <p:cNvSpPr>
              <a:spLocks noChangeArrowheads="1"/>
            </p:cNvSpPr>
            <p:nvPr/>
          </p:nvSpPr>
          <p:spPr bwMode="gray">
            <a:xfrm>
              <a:off x="9925902" y="2917848"/>
              <a:ext cx="788461" cy="147489"/>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dirty="0">
                <a:solidFill>
                  <a:srgbClr val="5C5C5C"/>
                </a:solidFill>
              </a:endParaRPr>
            </a:p>
          </p:txBody>
        </p:sp>
      </p:grpSp>
      <p:sp>
        <p:nvSpPr>
          <p:cNvPr id="5" name="Text Placeholder 4"/>
          <p:cNvSpPr>
            <a:spLocks noGrp="1"/>
          </p:cNvSpPr>
          <p:nvPr>
            <p:ph type="body" sz="quarter" idx="13" hasCustomPrompt="1"/>
          </p:nvPr>
        </p:nvSpPr>
        <p:spPr>
          <a:xfrm>
            <a:off x="228600" y="4299878"/>
            <a:ext cx="4343400" cy="249299"/>
          </a:xfrm>
        </p:spPr>
        <p:txBody>
          <a:bodyPr/>
          <a:lstStyle>
            <a:lvl1pPr marL="0" indent="0">
              <a:buNone/>
              <a:defRPr sz="1800"/>
            </a:lvl1pPr>
            <a:lvl2pPr marL="230187" indent="0">
              <a:buNone/>
              <a:defRPr/>
            </a:lvl2pPr>
            <a:lvl3pPr marL="483743" indent="0">
              <a:buNone/>
              <a:defRPr/>
            </a:lvl3pPr>
            <a:lvl4pPr marL="687387" indent="0">
              <a:buNone/>
              <a:defRPr/>
            </a:lvl4pPr>
            <a:lvl5pPr marL="922655" indent="0">
              <a:buNone/>
              <a:defRPr/>
            </a:lvl5pPr>
          </a:lstStyle>
          <a:p>
            <a:pPr lvl="0"/>
            <a:r>
              <a:rPr lang="en-US" dirty="0" smtClean="0"/>
              <a:t>Click to edit text</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7158" y="3251171"/>
            <a:ext cx="1479800" cy="480936"/>
          </a:xfrm>
          <a:prstGeom prst="rect">
            <a:avLst/>
          </a:prstGeom>
        </p:spPr>
      </p:pic>
    </p:spTree>
    <p:extLst>
      <p:ext uri="{BB962C8B-B14F-4D97-AF65-F5344CB8AC3E}">
        <p14:creationId xmlns:p14="http://schemas.microsoft.com/office/powerpoint/2010/main" val="14358355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ine Title, Subhead and Bullets">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smtClean="0"/>
              <a:t>Click to edit title</a:t>
            </a:r>
            <a:endParaRPr lang="en-US" dirty="0"/>
          </a:p>
        </p:txBody>
      </p:sp>
      <p:sp>
        <p:nvSpPr>
          <p:cNvPr id="9" name="Content Placeholder 2"/>
          <p:cNvSpPr>
            <a:spLocks noGrp="1"/>
          </p:cNvSpPr>
          <p:nvPr>
            <p:ph idx="1" hasCustomPrompt="1"/>
          </p:nvPr>
        </p:nvSpPr>
        <p:spPr>
          <a:xfrm>
            <a:off x="228600" y="1527048"/>
            <a:ext cx="8686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a:t>
            </a:r>
            <a:r>
              <a:rPr lang="en-US" smtClean="0"/>
              <a:t>edit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0" hasCustomPrompt="1"/>
          </p:nvPr>
        </p:nvSpPr>
        <p:spPr>
          <a:xfrm>
            <a:off x="228600" y="1042416"/>
            <a:ext cx="8686800" cy="276999"/>
          </a:xfrm>
        </p:spPr>
        <p:txBody>
          <a:bodyPr/>
          <a:lstStyle>
            <a:lvl1pPr marL="0" indent="0">
              <a:buNone/>
              <a:defRPr b="1">
                <a:solidFill>
                  <a:schemeClr val="accent5"/>
                </a:solidFill>
              </a:defRPr>
            </a:lvl1pPr>
          </a:lstStyle>
          <a:p>
            <a:r>
              <a:rPr lang="en-US" smtClean="0"/>
              <a:t>Click to edit subhead</a:t>
            </a:r>
            <a:endParaRPr lang="en-US"/>
          </a:p>
        </p:txBody>
      </p:sp>
    </p:spTree>
    <p:extLst>
      <p:ext uri="{BB962C8B-B14F-4D97-AF65-F5344CB8AC3E}">
        <p14:creationId xmlns:p14="http://schemas.microsoft.com/office/powerpoint/2010/main" val="42215805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head and Two Columns">
    <p:spTree>
      <p:nvGrpSpPr>
        <p:cNvPr id="1" name=""/>
        <p:cNvGrpSpPr/>
        <p:nvPr/>
      </p:nvGrpSpPr>
      <p:grpSpPr>
        <a:xfrm>
          <a:off x="0" y="0"/>
          <a:ext cx="0" cy="0"/>
          <a:chOff x="0" y="0"/>
          <a:chExt cx="0" cy="0"/>
        </a:xfrm>
      </p:grpSpPr>
      <p:sp>
        <p:nvSpPr>
          <p:cNvPr id="22" name="Content Placeholder 5"/>
          <p:cNvSpPr>
            <a:spLocks noGrp="1"/>
          </p:cNvSpPr>
          <p:nvPr>
            <p:ph sz="quarter" idx="4" hasCustomPrompt="1"/>
          </p:nvPr>
        </p:nvSpPr>
        <p:spPr>
          <a:xfrm>
            <a:off x="4800600" y="1527048"/>
            <a:ext cx="4114800" cy="1423980"/>
          </a:xfrm>
        </p:spPr>
        <p:txBody>
          <a:bodyPr anchor="t" anchorCtr="0">
            <a:spAutoFit/>
          </a:bodyPr>
          <a:lstStyle>
            <a:lvl2pPr>
              <a:defRPr lang="en-US" sz="1800" kern="1200" dirty="0" smtClean="0">
                <a:solidFill>
                  <a:schemeClr val="bg2"/>
                </a:solidFill>
                <a:latin typeface="+mn-lt"/>
                <a:ea typeface="+mn-ea"/>
                <a:cs typeface="+mn-cs"/>
              </a:defRPr>
            </a:lvl2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bwMode="gray">
          <a:xfrm>
            <a:off x="228600" y="243840"/>
            <a:ext cx="8686800" cy="366254"/>
          </a:xfrm>
        </p:spPr>
        <p:txBody>
          <a:bodyPr/>
          <a:lstStyle/>
          <a:p>
            <a:r>
              <a:rPr lang="en-US" dirty="0" smtClean="0"/>
              <a:t>Click to edit title</a:t>
            </a:r>
            <a:endParaRPr lang="en-US" dirty="0"/>
          </a:p>
        </p:txBody>
      </p:sp>
      <p:sp>
        <p:nvSpPr>
          <p:cNvPr id="20" name="Content Placeholder 3"/>
          <p:cNvSpPr>
            <a:spLocks noGrp="1"/>
          </p:cNvSpPr>
          <p:nvPr>
            <p:ph sz="half" idx="2" hasCustomPrompt="1"/>
          </p:nvPr>
        </p:nvSpPr>
        <p:spPr>
          <a:xfrm>
            <a:off x="228600" y="1527048"/>
            <a:ext cx="4114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2"/>
          <p:cNvSpPr>
            <a:spLocks noGrp="1"/>
          </p:cNvSpPr>
          <p:nvPr>
            <p:ph type="body" idx="1" hasCustomPrompt="1"/>
          </p:nvPr>
        </p:nvSpPr>
        <p:spPr>
          <a:xfrm>
            <a:off x="228600" y="1042416"/>
            <a:ext cx="4114800" cy="276999"/>
          </a:xfrm>
        </p:spPr>
        <p:txBody>
          <a:bodyPr anchor="t" anchorCtr="0"/>
          <a:lstStyle>
            <a:lvl1pPr marL="0" indent="0">
              <a:buFont typeface="Arial" panose="020B0604020202020204" pitchFamily="34" charse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subhead</a:t>
            </a:r>
          </a:p>
        </p:txBody>
      </p:sp>
      <p:sp>
        <p:nvSpPr>
          <p:cNvPr id="10" name="Text Placeholder 4"/>
          <p:cNvSpPr>
            <a:spLocks noGrp="1"/>
          </p:cNvSpPr>
          <p:nvPr>
            <p:ph type="body" sz="quarter" idx="3" hasCustomPrompt="1"/>
          </p:nvPr>
        </p:nvSpPr>
        <p:spPr>
          <a:xfrm>
            <a:off x="4800600" y="1042416"/>
            <a:ext cx="4114800" cy="276999"/>
          </a:xfrm>
        </p:spPr>
        <p:txBody>
          <a:bodyPr anchor="t" anchorCtr="0"/>
          <a:lstStyle>
            <a:lvl1pPr marL="0" indent="0">
              <a:buFont typeface="Arial" panose="020B0604020202020204" pitchFamily="34" charse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subhead</a:t>
            </a:r>
          </a:p>
        </p:txBody>
      </p:sp>
    </p:spTree>
    <p:extLst>
      <p:ext uri="{BB962C8B-B14F-4D97-AF65-F5344CB8AC3E}">
        <p14:creationId xmlns:p14="http://schemas.microsoft.com/office/powerpoint/2010/main" val="13109354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28600" y="243840"/>
            <a:ext cx="8686800" cy="366254"/>
          </a:xfrm>
        </p:spPr>
        <p:txBody>
          <a:bodyPr/>
          <a:lstStyle/>
          <a:p>
            <a:r>
              <a:rPr lang="en-US" dirty="0" smtClean="0"/>
              <a:t>Click to edit title</a:t>
            </a:r>
            <a:endParaRPr lang="en-US" dirty="0"/>
          </a:p>
        </p:txBody>
      </p:sp>
      <p:sp>
        <p:nvSpPr>
          <p:cNvPr id="7" name="Content Placeholder 2"/>
          <p:cNvSpPr>
            <a:spLocks noGrp="1"/>
          </p:cNvSpPr>
          <p:nvPr>
            <p:ph sz="half" idx="1" hasCustomPrompt="1"/>
          </p:nvPr>
        </p:nvSpPr>
        <p:spPr>
          <a:xfrm>
            <a:off x="228600" y="1188720"/>
            <a:ext cx="4114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2" hasCustomPrompt="1"/>
          </p:nvPr>
        </p:nvSpPr>
        <p:spPr>
          <a:xfrm>
            <a:off x="4800600" y="1188720"/>
            <a:ext cx="4114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a:t>
            </a:r>
            <a:r>
              <a:rPr lang="en-US" smtClean="0"/>
              <a:t>edit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1879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ullets and Right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smtClean="0"/>
              <a:t>Click to edit title</a:t>
            </a:r>
            <a:endParaRPr lang="en-US" dirty="0"/>
          </a:p>
        </p:txBody>
      </p:sp>
      <p:sp>
        <p:nvSpPr>
          <p:cNvPr id="7" name="Picture Placeholder 4"/>
          <p:cNvSpPr>
            <a:spLocks noGrp="1"/>
          </p:cNvSpPr>
          <p:nvPr>
            <p:ph type="pic" sz="quarter" idx="12" hasCustomPrompt="1"/>
          </p:nvPr>
        </p:nvSpPr>
        <p:spPr>
          <a:xfrm>
            <a:off x="4572000" y="1188720"/>
            <a:ext cx="4572000" cy="5138365"/>
          </a:xfrm>
          <a:solidFill>
            <a:schemeClr val="bg1">
              <a:lumMod val="85000"/>
            </a:schemeClr>
          </a:solidFill>
        </p:spPr>
        <p:txBody>
          <a:bodyPr lIns="91440" tIns="91440" rIns="91440" bIns="91440">
            <a:noAutofit/>
          </a:bodyPr>
          <a:lstStyle>
            <a:lvl1pPr marL="0" indent="0">
              <a:buNone/>
              <a:defRPr sz="1600"/>
            </a:lvl1pPr>
          </a:lstStyle>
          <a:p>
            <a:r>
              <a:rPr lang="en-US" dirty="0" smtClean="0"/>
              <a:t>Click center icon to insert photo</a:t>
            </a:r>
            <a:endParaRPr lang="en-US" dirty="0"/>
          </a:p>
        </p:txBody>
      </p:sp>
      <p:sp>
        <p:nvSpPr>
          <p:cNvPr id="10" name="Content Placeholder 2"/>
          <p:cNvSpPr>
            <a:spLocks noGrp="1"/>
          </p:cNvSpPr>
          <p:nvPr>
            <p:ph sz="half" idx="1" hasCustomPrompt="1"/>
          </p:nvPr>
        </p:nvSpPr>
        <p:spPr>
          <a:xfrm>
            <a:off x="228600" y="1188720"/>
            <a:ext cx="4114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13591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44" userDrawn="1">
          <p15:clr>
            <a:srgbClr val="FBAE40"/>
          </p15:clr>
        </p15:guide>
        <p15:guide id="2" pos="5616" userDrawn="1">
          <p15:clr>
            <a:srgbClr val="FBAE40"/>
          </p15:clr>
        </p15:guide>
        <p15:guide id="3" orient="horz" pos="39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Bullets and Two Right Photos">
    <p:spTree>
      <p:nvGrpSpPr>
        <p:cNvPr id="1" name=""/>
        <p:cNvGrpSpPr/>
        <p:nvPr/>
      </p:nvGrpSpPr>
      <p:grpSpPr>
        <a:xfrm>
          <a:off x="0" y="0"/>
          <a:ext cx="0" cy="0"/>
          <a:chOff x="0" y="0"/>
          <a:chExt cx="0" cy="0"/>
        </a:xfrm>
      </p:grpSpPr>
      <p:sp>
        <p:nvSpPr>
          <p:cNvPr id="16" name="Picture Placeholder 4"/>
          <p:cNvSpPr>
            <a:spLocks noGrp="1"/>
          </p:cNvSpPr>
          <p:nvPr>
            <p:ph type="pic" sz="quarter" idx="14" hasCustomPrompt="1"/>
          </p:nvPr>
        </p:nvSpPr>
        <p:spPr>
          <a:xfrm>
            <a:off x="4572000" y="-1"/>
            <a:ext cx="4572000" cy="3072384"/>
          </a:xfrm>
          <a:solidFill>
            <a:schemeClr val="bg1">
              <a:lumMod val="85000"/>
            </a:schemeClr>
          </a:solidFill>
        </p:spPr>
        <p:txBody>
          <a:bodyPr vert="horz" lIns="91440" tIns="91440" rIns="91440" bIns="91440" rtlCol="0">
            <a:noAutofit/>
          </a:bodyPr>
          <a:lstStyle>
            <a:lvl1pPr marL="201168" indent="-201168">
              <a:buNone/>
              <a:defRPr lang="en-US" sz="1600"/>
            </a:lvl1pPr>
          </a:lstStyle>
          <a:p>
            <a:pPr marL="0" lvl="0" indent="0"/>
            <a:r>
              <a:rPr lang="en-US" dirty="0" smtClean="0"/>
              <a:t>Click center icon to insert photo</a:t>
            </a:r>
            <a:endParaRPr lang="en-US" dirty="0"/>
          </a:p>
        </p:txBody>
      </p:sp>
      <p:sp>
        <p:nvSpPr>
          <p:cNvPr id="2" name="Title 1"/>
          <p:cNvSpPr>
            <a:spLocks noGrp="1"/>
          </p:cNvSpPr>
          <p:nvPr>
            <p:ph type="title" hasCustomPrompt="1"/>
          </p:nvPr>
        </p:nvSpPr>
        <p:spPr bwMode="gray">
          <a:xfrm>
            <a:off x="228600" y="243840"/>
            <a:ext cx="4110228" cy="366254"/>
          </a:xfrm>
        </p:spPr>
        <p:txBody>
          <a:bodyPr/>
          <a:lstStyle/>
          <a:p>
            <a:r>
              <a:rPr lang="en-US" dirty="0" smtClean="0"/>
              <a:t>Click to edit title</a:t>
            </a:r>
            <a:endParaRPr lang="en-US" dirty="0"/>
          </a:p>
        </p:txBody>
      </p:sp>
      <p:sp>
        <p:nvSpPr>
          <p:cNvPr id="8" name="Picture Placeholder 4"/>
          <p:cNvSpPr>
            <a:spLocks noGrp="1"/>
          </p:cNvSpPr>
          <p:nvPr>
            <p:ph type="pic" sz="quarter" idx="15" hasCustomPrompt="1"/>
          </p:nvPr>
        </p:nvSpPr>
        <p:spPr>
          <a:xfrm>
            <a:off x="4572000" y="3254701"/>
            <a:ext cx="4572000" cy="3072384"/>
          </a:xfrm>
          <a:solidFill>
            <a:schemeClr val="bg1">
              <a:lumMod val="85000"/>
            </a:schemeClr>
          </a:solidFill>
        </p:spPr>
        <p:txBody>
          <a:bodyPr vert="horz" lIns="91440" tIns="91440" rIns="91440" bIns="91440" rtlCol="0">
            <a:noAutofit/>
          </a:bodyPr>
          <a:lstStyle>
            <a:lvl1pPr marL="201168" indent="-201168">
              <a:buNone/>
              <a:defRPr lang="en-US" sz="1600"/>
            </a:lvl1pPr>
          </a:lstStyle>
          <a:p>
            <a:pPr marL="0" lvl="0" indent="0"/>
            <a:r>
              <a:rPr lang="en-US" dirty="0" smtClean="0"/>
              <a:t>Click center icon to insert photo</a:t>
            </a:r>
            <a:endParaRPr lang="en-US" dirty="0"/>
          </a:p>
        </p:txBody>
      </p:sp>
      <p:sp>
        <p:nvSpPr>
          <p:cNvPr id="6" name="Content Placeholder 2"/>
          <p:cNvSpPr>
            <a:spLocks noGrp="1"/>
          </p:cNvSpPr>
          <p:nvPr>
            <p:ph sz="half" idx="1" hasCustomPrompt="1"/>
          </p:nvPr>
        </p:nvSpPr>
        <p:spPr>
          <a:xfrm>
            <a:off x="228600" y="1188720"/>
            <a:ext cx="4114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10177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44">
          <p15:clr>
            <a:srgbClr val="FBAE40"/>
          </p15:clr>
        </p15:guide>
        <p15:guide id="2" pos="5623">
          <p15:clr>
            <a:srgbClr val="FBAE40"/>
          </p15:clr>
        </p15:guide>
        <p15:guide id="3" orient="horz" pos="39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Bullets and Large Right Photo">
    <p:spTree>
      <p:nvGrpSpPr>
        <p:cNvPr id="1" name=""/>
        <p:cNvGrpSpPr/>
        <p:nvPr/>
      </p:nvGrpSpPr>
      <p:grpSpPr>
        <a:xfrm>
          <a:off x="0" y="0"/>
          <a:ext cx="0" cy="0"/>
          <a:chOff x="0" y="0"/>
          <a:chExt cx="0" cy="0"/>
        </a:xfrm>
      </p:grpSpPr>
      <p:sp>
        <p:nvSpPr>
          <p:cNvPr id="7" name="Picture Placeholder 4"/>
          <p:cNvSpPr>
            <a:spLocks noGrp="1"/>
          </p:cNvSpPr>
          <p:nvPr>
            <p:ph type="pic" sz="quarter" idx="12" hasCustomPrompt="1"/>
          </p:nvPr>
        </p:nvSpPr>
        <p:spPr>
          <a:xfrm>
            <a:off x="4572000" y="1"/>
            <a:ext cx="4572000" cy="6327084"/>
          </a:xfrm>
          <a:solidFill>
            <a:schemeClr val="bg1">
              <a:lumMod val="85000"/>
            </a:schemeClr>
          </a:solidFill>
        </p:spPr>
        <p:txBody>
          <a:bodyPr lIns="91440" tIns="91440" rIns="91440" bIns="91440">
            <a:noAutofit/>
          </a:bodyPr>
          <a:lstStyle>
            <a:lvl1pPr marL="0" indent="0">
              <a:buNone/>
              <a:defRPr sz="1600"/>
            </a:lvl1pPr>
          </a:lstStyle>
          <a:p>
            <a:r>
              <a:rPr lang="en-US" dirty="0" smtClean="0"/>
              <a:t>Click center icon to insert photo</a:t>
            </a:r>
            <a:endParaRPr lang="en-US" dirty="0"/>
          </a:p>
        </p:txBody>
      </p:sp>
      <p:sp>
        <p:nvSpPr>
          <p:cNvPr id="2" name="Title 1"/>
          <p:cNvSpPr>
            <a:spLocks noGrp="1"/>
          </p:cNvSpPr>
          <p:nvPr>
            <p:ph type="title" hasCustomPrompt="1"/>
          </p:nvPr>
        </p:nvSpPr>
        <p:spPr bwMode="gray">
          <a:xfrm>
            <a:off x="228600" y="243840"/>
            <a:ext cx="4110228" cy="366254"/>
          </a:xfrm>
        </p:spPr>
        <p:txBody>
          <a:bodyPr/>
          <a:lstStyle/>
          <a:p>
            <a:r>
              <a:rPr lang="en-US" dirty="0" smtClean="0"/>
              <a:t>Click to edit title</a:t>
            </a:r>
            <a:endParaRPr lang="en-US" dirty="0"/>
          </a:p>
        </p:txBody>
      </p:sp>
      <p:sp>
        <p:nvSpPr>
          <p:cNvPr id="6" name="Content Placeholder 2"/>
          <p:cNvSpPr>
            <a:spLocks noGrp="1"/>
          </p:cNvSpPr>
          <p:nvPr>
            <p:ph sz="half" idx="1" hasCustomPrompt="1"/>
          </p:nvPr>
        </p:nvSpPr>
        <p:spPr>
          <a:xfrm>
            <a:off x="228600" y="1188720"/>
            <a:ext cx="4114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94357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44">
          <p15:clr>
            <a:srgbClr val="FBAE40"/>
          </p15:clr>
        </p15:guide>
        <p15:guide id="2" pos="5616">
          <p15:clr>
            <a:srgbClr val="FBAE40"/>
          </p15:clr>
        </p15:guide>
        <p15:guide id="3" orient="horz" pos="3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Bullets and Narrow Left Photo">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509830" y="243840"/>
            <a:ext cx="6400800" cy="366254"/>
          </a:xfrm>
        </p:spPr>
        <p:txBody>
          <a:bodyPr/>
          <a:lstStyle/>
          <a:p>
            <a:r>
              <a:rPr lang="en-US" dirty="0" smtClean="0"/>
              <a:t>Click to edit title</a:t>
            </a:r>
            <a:endParaRPr lang="en-US" dirty="0"/>
          </a:p>
        </p:txBody>
      </p:sp>
      <p:sp>
        <p:nvSpPr>
          <p:cNvPr id="6" name="Picture Placeholder 4"/>
          <p:cNvSpPr>
            <a:spLocks noGrp="1"/>
          </p:cNvSpPr>
          <p:nvPr>
            <p:ph type="pic" sz="quarter" idx="17" hasCustomPrompt="1"/>
          </p:nvPr>
        </p:nvSpPr>
        <p:spPr>
          <a:xfrm>
            <a:off x="0" y="0"/>
            <a:ext cx="2285999" cy="6327085"/>
          </a:xfrm>
          <a:solidFill>
            <a:schemeClr val="bg1">
              <a:lumMod val="85000"/>
            </a:schemeClr>
          </a:solidFill>
        </p:spPr>
        <p:txBody>
          <a:bodyPr vert="horz" lIns="91440" tIns="91440" rIns="91440" bIns="91440" rtlCol="0">
            <a:noAutofit/>
          </a:bodyPr>
          <a:lstStyle>
            <a:lvl1pPr marL="0" indent="0">
              <a:buNone/>
              <a:defRPr lang="en-US" sz="1600"/>
            </a:lvl1pPr>
          </a:lstStyle>
          <a:p>
            <a:r>
              <a:rPr lang="en-US" dirty="0" smtClean="0"/>
              <a:t>Click center icon to insert photo</a:t>
            </a:r>
            <a:endParaRPr lang="en-US" dirty="0"/>
          </a:p>
        </p:txBody>
      </p:sp>
      <p:sp>
        <p:nvSpPr>
          <p:cNvPr id="10" name="Content Placeholder 2"/>
          <p:cNvSpPr>
            <a:spLocks noGrp="1"/>
          </p:cNvSpPr>
          <p:nvPr>
            <p:ph idx="1" hasCustomPrompt="1"/>
          </p:nvPr>
        </p:nvSpPr>
        <p:spPr>
          <a:xfrm>
            <a:off x="2509830" y="1527048"/>
            <a:ext cx="6400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ubtitle 2"/>
          <p:cNvSpPr>
            <a:spLocks noGrp="1"/>
          </p:cNvSpPr>
          <p:nvPr>
            <p:ph type="subTitle" idx="18" hasCustomPrompt="1"/>
          </p:nvPr>
        </p:nvSpPr>
        <p:spPr>
          <a:xfrm>
            <a:off x="2514600" y="1042416"/>
            <a:ext cx="6400800" cy="276999"/>
          </a:xfrm>
        </p:spPr>
        <p:txBody>
          <a:bodyPr/>
          <a:lstStyle>
            <a:lvl1pPr marL="0" indent="0" algn="l">
              <a:buNone/>
              <a:defRPr sz="2000" b="1">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subhead</a:t>
            </a:r>
            <a:endParaRPr lang="en-US"/>
          </a:p>
        </p:txBody>
      </p:sp>
    </p:spTree>
    <p:extLst>
      <p:ext uri="{BB962C8B-B14F-4D97-AF65-F5344CB8AC3E}">
        <p14:creationId xmlns:p14="http://schemas.microsoft.com/office/powerpoint/2010/main" val="44912034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head, Bullets and Large Left Photo">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572000" cy="6327085"/>
          </a:xfrm>
          <a:solidFill>
            <a:schemeClr val="bg1">
              <a:lumMod val="85000"/>
            </a:schemeClr>
          </a:solidFill>
        </p:spPr>
        <p:txBody>
          <a:bodyPr vert="horz" lIns="91440" tIns="91440" rIns="91440" bIns="91440" rtlCol="0">
            <a:noAutofit/>
          </a:bodyPr>
          <a:lstStyle>
            <a:lvl1pPr marL="0" indent="0">
              <a:buNone/>
              <a:defRPr lang="en-US" sz="1600"/>
            </a:lvl1pPr>
          </a:lstStyle>
          <a:p>
            <a:r>
              <a:rPr lang="en-US" dirty="0" smtClean="0"/>
              <a:t>Click center icon to insert photo</a:t>
            </a:r>
            <a:endParaRPr lang="en-US" dirty="0"/>
          </a:p>
        </p:txBody>
      </p:sp>
      <p:sp>
        <p:nvSpPr>
          <p:cNvPr id="2" name="Title 1"/>
          <p:cNvSpPr>
            <a:spLocks noGrp="1"/>
          </p:cNvSpPr>
          <p:nvPr>
            <p:ph type="title" hasCustomPrompt="1"/>
          </p:nvPr>
        </p:nvSpPr>
        <p:spPr bwMode="gray">
          <a:xfrm>
            <a:off x="4800600" y="243840"/>
            <a:ext cx="4114800" cy="366254"/>
          </a:xfrm>
        </p:spPr>
        <p:txBody>
          <a:bodyPr/>
          <a:lstStyle/>
          <a:p>
            <a:r>
              <a:rPr lang="en-US" dirty="0" smtClean="0"/>
              <a:t>Click to edit title</a:t>
            </a:r>
            <a:endParaRPr lang="en-US" dirty="0"/>
          </a:p>
        </p:txBody>
      </p:sp>
      <p:sp>
        <p:nvSpPr>
          <p:cNvPr id="10" name="Content Placeholder 2"/>
          <p:cNvSpPr>
            <a:spLocks noGrp="1"/>
          </p:cNvSpPr>
          <p:nvPr>
            <p:ph idx="1" hasCustomPrompt="1"/>
          </p:nvPr>
        </p:nvSpPr>
        <p:spPr>
          <a:xfrm>
            <a:off x="4800600" y="1527048"/>
            <a:ext cx="4114800" cy="1396280"/>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ubtitle 2"/>
          <p:cNvSpPr>
            <a:spLocks noGrp="1"/>
          </p:cNvSpPr>
          <p:nvPr>
            <p:ph type="subTitle" idx="18" hasCustomPrompt="1"/>
          </p:nvPr>
        </p:nvSpPr>
        <p:spPr>
          <a:xfrm>
            <a:off x="4800600" y="1042416"/>
            <a:ext cx="4114800" cy="276999"/>
          </a:xfrm>
        </p:spPr>
        <p:txBody>
          <a:bodyPr/>
          <a:lstStyle>
            <a:lvl1pPr marL="0" indent="0" algn="l">
              <a:buNone/>
              <a:defRPr sz="2000" b="1">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subhead</a:t>
            </a:r>
            <a:endParaRPr lang="en-US"/>
          </a:p>
        </p:txBody>
      </p:sp>
    </p:spTree>
    <p:extLst>
      <p:ext uri="{BB962C8B-B14F-4D97-AF65-F5344CB8AC3E}">
        <p14:creationId xmlns:p14="http://schemas.microsoft.com/office/powerpoint/2010/main" val="21992168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562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8" name="Picture Placeholder 4"/>
          <p:cNvSpPr>
            <a:spLocks noGrp="1"/>
          </p:cNvSpPr>
          <p:nvPr>
            <p:ph type="pic" sz="quarter" idx="12" hasCustomPrompt="1"/>
          </p:nvPr>
        </p:nvSpPr>
        <p:spPr>
          <a:xfrm>
            <a:off x="0" y="0"/>
            <a:ext cx="4572000" cy="6327085"/>
          </a:xfrm>
          <a:solidFill>
            <a:schemeClr val="bg1">
              <a:lumMod val="85000"/>
            </a:schemeClr>
          </a:solidFill>
        </p:spPr>
        <p:txBody>
          <a:bodyPr lIns="91440" tIns="91440" rIns="91440" bIns="91440">
            <a:noAutofit/>
          </a:bodyPr>
          <a:lstStyle>
            <a:lvl1pPr marL="0" indent="0">
              <a:buNone/>
              <a:defRPr sz="1600"/>
            </a:lvl1pPr>
          </a:lstStyle>
          <a:p>
            <a:r>
              <a:rPr lang="en-US" dirty="0" smtClean="0"/>
              <a:t>Click center icon to insert photo</a:t>
            </a:r>
            <a:endParaRPr lang="en-US" dirty="0"/>
          </a:p>
        </p:txBody>
      </p:sp>
      <p:sp>
        <p:nvSpPr>
          <p:cNvPr id="2" name="Title 1"/>
          <p:cNvSpPr>
            <a:spLocks noGrp="1"/>
          </p:cNvSpPr>
          <p:nvPr>
            <p:ph type="ctrTitle" hasCustomPrompt="1"/>
          </p:nvPr>
        </p:nvSpPr>
        <p:spPr bwMode="black">
          <a:xfrm>
            <a:off x="4800600" y="3222760"/>
            <a:ext cx="4114800" cy="418576"/>
          </a:xfrm>
        </p:spPr>
        <p:txBody>
          <a:bodyPr anchor="ctr"/>
          <a:lstStyle>
            <a:lvl1pPr algn="l">
              <a:spcBef>
                <a:spcPts val="1000"/>
              </a:spcBef>
              <a:defRPr sz="3200">
                <a:solidFill>
                  <a:schemeClr val="bg2"/>
                </a:solidFill>
              </a:defRPr>
            </a:lvl1pPr>
          </a:lstStyle>
          <a:p>
            <a:r>
              <a:rPr lang="en-US" dirty="0" smtClean="0"/>
              <a:t>Click to edit title</a:t>
            </a:r>
            <a:endParaRPr lang="en-US" dirty="0"/>
          </a:p>
        </p:txBody>
      </p:sp>
    </p:spTree>
    <p:extLst>
      <p:ext uri="{BB962C8B-B14F-4D97-AF65-F5344CB8AC3E}">
        <p14:creationId xmlns:p14="http://schemas.microsoft.com/office/powerpoint/2010/main" val="30836628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Quot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28600" y="3081528"/>
            <a:ext cx="8686800" cy="523220"/>
          </a:xfrm>
        </p:spPr>
        <p:txBody>
          <a:bodyPr anchor="ctr"/>
          <a:lstStyle>
            <a:lvl1pPr algn="l">
              <a:spcBef>
                <a:spcPts val="1000"/>
              </a:spcBef>
              <a:defRPr sz="40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8113902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and Photo">
    <p:spTree>
      <p:nvGrpSpPr>
        <p:cNvPr id="1" name=""/>
        <p:cNvGrpSpPr/>
        <p:nvPr/>
      </p:nvGrpSpPr>
      <p:grpSpPr>
        <a:xfrm>
          <a:off x="0" y="0"/>
          <a:ext cx="0" cy="0"/>
          <a:chOff x="0" y="0"/>
          <a:chExt cx="0" cy="0"/>
        </a:xfrm>
      </p:grpSpPr>
      <p:sp>
        <p:nvSpPr>
          <p:cNvPr id="5" name="Picture Placeholder 4"/>
          <p:cNvSpPr>
            <a:spLocks noGrp="1"/>
          </p:cNvSpPr>
          <p:nvPr>
            <p:ph type="pic" sz="quarter" idx="14" hasCustomPrompt="1"/>
          </p:nvPr>
        </p:nvSpPr>
        <p:spPr>
          <a:xfrm>
            <a:off x="-2" y="3251171"/>
            <a:ext cx="6858001" cy="3075914"/>
          </a:xfrm>
          <a:solidFill>
            <a:schemeClr val="bg1">
              <a:lumMod val="85000"/>
            </a:schemeClr>
          </a:solidFill>
        </p:spPr>
        <p:txBody>
          <a:bodyPr lIns="91440" tIns="91440" rIns="91440" bIns="9144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center icon to insert photo</a:t>
            </a:r>
            <a:endParaRPr lang="en-US" dirty="0"/>
          </a:p>
        </p:txBody>
      </p:sp>
      <p:sp>
        <p:nvSpPr>
          <p:cNvPr id="4" name="Text Placeholder 3"/>
          <p:cNvSpPr>
            <a:spLocks noGrp="1"/>
          </p:cNvSpPr>
          <p:nvPr>
            <p:ph type="body" sz="quarter" idx="13" hasCustomPrompt="1"/>
          </p:nvPr>
        </p:nvSpPr>
        <p:spPr>
          <a:xfrm>
            <a:off x="228599" y="1856174"/>
            <a:ext cx="6629400" cy="249299"/>
          </a:xfrm>
        </p:spPr>
        <p:txBody>
          <a:bodyPr wrap="square">
            <a:spAutoFit/>
          </a:bodyPr>
          <a:lstStyle>
            <a:lvl1pPr marL="0" indent="0" algn="r">
              <a:buNone/>
              <a:defRPr sz="1800"/>
            </a:lvl1pPr>
            <a:lvl2pPr marL="230187" indent="0">
              <a:buNone/>
              <a:defRPr/>
            </a:lvl2pPr>
            <a:lvl3pPr marL="483743" indent="0">
              <a:buNone/>
              <a:defRPr/>
            </a:lvl3pPr>
            <a:lvl4pPr marL="687387" indent="0">
              <a:buNone/>
              <a:defRPr/>
            </a:lvl4pPr>
            <a:lvl5pPr marL="922655" indent="0">
              <a:buNone/>
              <a:defRPr/>
            </a:lvl5pPr>
          </a:lstStyle>
          <a:p>
            <a:pPr lvl="0"/>
            <a:r>
              <a:rPr lang="en-US" dirty="0" smtClean="0"/>
              <a:t>Click to edit text </a:t>
            </a:r>
          </a:p>
        </p:txBody>
      </p:sp>
      <p:sp>
        <p:nvSpPr>
          <p:cNvPr id="2" name="Title 1"/>
          <p:cNvSpPr>
            <a:spLocks noGrp="1"/>
          </p:cNvSpPr>
          <p:nvPr>
            <p:ph type="ctrTitle" hasCustomPrompt="1"/>
          </p:nvPr>
        </p:nvSpPr>
        <p:spPr bwMode="gray">
          <a:xfrm>
            <a:off x="228600" y="1023785"/>
            <a:ext cx="6629400" cy="366254"/>
          </a:xfrm>
        </p:spPr>
        <p:txBody>
          <a:bodyPr wrap="square" anchor="b">
            <a:spAutoFit/>
          </a:bodyPr>
          <a:lstStyle>
            <a:lvl1pPr algn="r">
              <a:defRPr/>
            </a:lvl1pPr>
          </a:lstStyle>
          <a:p>
            <a:r>
              <a:rPr lang="en-US" dirty="0" smtClean="0"/>
              <a:t>Click to edit title</a:t>
            </a:r>
            <a:endParaRPr lang="en-US" dirty="0"/>
          </a:p>
        </p:txBody>
      </p:sp>
      <p:sp>
        <p:nvSpPr>
          <p:cNvPr id="24" name="Rectangle 3"/>
          <p:cNvSpPr>
            <a:spLocks noGrp="1" noChangeArrowheads="1"/>
          </p:cNvSpPr>
          <p:nvPr>
            <p:ph type="subTitle" sz="quarter" idx="1" hasCustomPrompt="1"/>
          </p:nvPr>
        </p:nvSpPr>
        <p:spPr bwMode="gray">
          <a:xfrm>
            <a:off x="228599" y="1572601"/>
            <a:ext cx="6629400" cy="249299"/>
          </a:xfrm>
          <a:prstGeom prst="rect">
            <a:avLst/>
          </a:prstGeom>
          <a:effectLst/>
        </p:spPr>
        <p:txBody>
          <a:bodyPr wrap="square">
            <a:spAutoFit/>
          </a:bodyPr>
          <a:lstStyle>
            <a:lvl1pPr marL="0" indent="0" algn="r">
              <a:lnSpc>
                <a:spcPct val="90000"/>
              </a:lnSpc>
              <a:spcBef>
                <a:spcPts val="1300"/>
              </a:spcBef>
              <a:spcAft>
                <a:spcPts val="0"/>
              </a:spcAft>
              <a:buFont typeface="Arial" charset="0"/>
              <a:buNone/>
              <a:defRPr sz="1800" b="1">
                <a:solidFill>
                  <a:schemeClr val="accent5"/>
                </a:solidFill>
              </a:defRPr>
            </a:lvl1pPr>
          </a:lstStyle>
          <a:p>
            <a:r>
              <a:rPr lang="en-US" dirty="0" smtClean="0"/>
              <a:t>Click to </a:t>
            </a:r>
            <a:r>
              <a:rPr lang="en-US" smtClean="0"/>
              <a:t>edit subhead</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7158" y="3251171"/>
            <a:ext cx="1479800" cy="480936"/>
          </a:xfrm>
          <a:prstGeom prst="rect">
            <a:avLst/>
          </a:prstGeom>
        </p:spPr>
      </p:pic>
    </p:spTree>
    <p:extLst>
      <p:ext uri="{BB962C8B-B14F-4D97-AF65-F5344CB8AC3E}">
        <p14:creationId xmlns:p14="http://schemas.microsoft.com/office/powerpoint/2010/main" val="12382707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Quote Slide and Photo">
    <p:spTree>
      <p:nvGrpSpPr>
        <p:cNvPr id="1" name=""/>
        <p:cNvGrpSpPr/>
        <p:nvPr/>
      </p:nvGrpSpPr>
      <p:grpSpPr>
        <a:xfrm>
          <a:off x="0" y="0"/>
          <a:ext cx="0" cy="0"/>
          <a:chOff x="0" y="0"/>
          <a:chExt cx="0" cy="0"/>
        </a:xfrm>
      </p:grpSpPr>
      <p:sp>
        <p:nvSpPr>
          <p:cNvPr id="7" name="Picture Placeholder 4"/>
          <p:cNvSpPr>
            <a:spLocks noGrp="1"/>
          </p:cNvSpPr>
          <p:nvPr>
            <p:ph type="pic" sz="quarter" idx="12" hasCustomPrompt="1"/>
          </p:nvPr>
        </p:nvSpPr>
        <p:spPr>
          <a:xfrm>
            <a:off x="6858000" y="1829096"/>
            <a:ext cx="2286000" cy="4497989"/>
          </a:xfrm>
          <a:solidFill>
            <a:schemeClr val="bg1">
              <a:lumMod val="85000"/>
            </a:schemeClr>
          </a:solidFill>
        </p:spPr>
        <p:txBody>
          <a:bodyPr lIns="91440" tIns="91440" rIns="91440" bIns="91440">
            <a:noAutofit/>
          </a:bodyPr>
          <a:lstStyle>
            <a:lvl1pPr marL="0" indent="0">
              <a:buNone/>
              <a:defRPr sz="1600"/>
            </a:lvl1pPr>
          </a:lstStyle>
          <a:p>
            <a:r>
              <a:rPr lang="en-US" dirty="0" smtClean="0"/>
              <a:t>Click center icon to insert photo</a:t>
            </a:r>
            <a:endParaRPr lang="en-US" dirty="0"/>
          </a:p>
        </p:txBody>
      </p:sp>
      <p:sp>
        <p:nvSpPr>
          <p:cNvPr id="2" name="Title 1"/>
          <p:cNvSpPr>
            <a:spLocks noGrp="1"/>
          </p:cNvSpPr>
          <p:nvPr>
            <p:ph type="ctrTitle" hasCustomPrompt="1"/>
          </p:nvPr>
        </p:nvSpPr>
        <p:spPr bwMode="gray">
          <a:xfrm>
            <a:off x="228600" y="3081528"/>
            <a:ext cx="6400800" cy="523220"/>
          </a:xfrm>
        </p:spPr>
        <p:txBody>
          <a:bodyPr anchor="ctr"/>
          <a:lstStyle>
            <a:lvl1pPr algn="l">
              <a:spcBef>
                <a:spcPts val="1000"/>
              </a:spcBef>
              <a:defRPr sz="4000">
                <a:solidFill>
                  <a:schemeClr val="tx2"/>
                </a:solidFill>
              </a:defRPr>
            </a:lvl1pPr>
          </a:lstStyle>
          <a:p>
            <a:r>
              <a:rPr lang="en-US" dirty="0" smtClean="0"/>
              <a:t>Click to edit title</a:t>
            </a:r>
            <a:endParaRPr lang="en-US" dirty="0"/>
          </a:p>
        </p:txBody>
      </p:sp>
      <p:grpSp>
        <p:nvGrpSpPr>
          <p:cNvPr id="8" name="Group 7"/>
          <p:cNvGrpSpPr/>
          <p:nvPr userDrawn="1"/>
        </p:nvGrpSpPr>
        <p:grpSpPr>
          <a:xfrm>
            <a:off x="4572000" y="1076439"/>
            <a:ext cx="4572000" cy="752361"/>
            <a:chOff x="4572000" y="1000238"/>
            <a:chExt cx="4572000" cy="829031"/>
          </a:xfrm>
        </p:grpSpPr>
        <p:sp>
          <p:nvSpPr>
            <p:cNvPr id="9" name="Rectangle 21"/>
            <p:cNvSpPr>
              <a:spLocks noChangeArrowheads="1"/>
            </p:cNvSpPr>
            <p:nvPr/>
          </p:nvSpPr>
          <p:spPr bwMode="gray">
            <a:xfrm>
              <a:off x="6629400" y="1284542"/>
              <a:ext cx="2514600" cy="544727"/>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dirty="0">
                <a:solidFill>
                  <a:srgbClr val="5C5C5C"/>
                </a:solidFill>
              </a:endParaRPr>
            </a:p>
          </p:txBody>
        </p:sp>
        <p:sp>
          <p:nvSpPr>
            <p:cNvPr id="10" name="Rectangle 21"/>
            <p:cNvSpPr>
              <a:spLocks noChangeArrowheads="1"/>
            </p:cNvSpPr>
            <p:nvPr/>
          </p:nvSpPr>
          <p:spPr bwMode="gray">
            <a:xfrm>
              <a:off x="4572000" y="1000238"/>
              <a:ext cx="3960743" cy="548195"/>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11" name="Rectangle 10"/>
            <p:cNvSpPr>
              <a:spLocks noChangeArrowheads="1"/>
            </p:cNvSpPr>
            <p:nvPr/>
          </p:nvSpPr>
          <p:spPr bwMode="gray">
            <a:xfrm>
              <a:off x="6629399" y="1279483"/>
              <a:ext cx="1903343" cy="268946"/>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dirty="0">
                <a:solidFill>
                  <a:srgbClr val="5C5C5C"/>
                </a:solidFill>
              </a:endParaRPr>
            </a:p>
          </p:txBody>
        </p:sp>
      </p:grpSp>
    </p:spTree>
    <p:extLst>
      <p:ext uri="{BB962C8B-B14F-4D97-AF65-F5344CB8AC3E}">
        <p14:creationId xmlns:p14="http://schemas.microsoft.com/office/powerpoint/2010/main" val="41597450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ld Quot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3081528"/>
            <a:ext cx="8686800" cy="523220"/>
          </a:xfrm>
        </p:spPr>
        <p:txBody>
          <a:bodyPr anchor="ctr"/>
          <a:lstStyle>
            <a:lvl1pPr algn="l">
              <a:spcBef>
                <a:spcPts val="1000"/>
              </a:spcBef>
              <a:defRPr sz="4000">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376572811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Gradient Quote Slide">
    <p:spTree>
      <p:nvGrpSpPr>
        <p:cNvPr id="1" name=""/>
        <p:cNvGrpSpPr/>
        <p:nvPr/>
      </p:nvGrpSpPr>
      <p:grpSpPr>
        <a:xfrm>
          <a:off x="0" y="0"/>
          <a:ext cx="0" cy="0"/>
          <a:chOff x="0" y="0"/>
          <a:chExt cx="0" cy="0"/>
        </a:xfrm>
      </p:grpSpPr>
      <p:sp>
        <p:nvSpPr>
          <p:cNvPr id="5" name="Rectangle 4"/>
          <p:cNvSpPr/>
          <p:nvPr userDrawn="1"/>
        </p:nvSpPr>
        <p:spPr bwMode="white">
          <a:xfrm>
            <a:off x="8001000" y="6070600"/>
            <a:ext cx="11430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Rectangle 2"/>
          <p:cNvSpPr/>
          <p:nvPr userDrawn="1"/>
        </p:nvSpPr>
        <p:spPr bwMode="ltGray">
          <a:xfrm>
            <a:off x="0" y="-1"/>
            <a:ext cx="9144000" cy="4724401"/>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2" name="Title 1"/>
          <p:cNvSpPr>
            <a:spLocks noGrp="1"/>
          </p:cNvSpPr>
          <p:nvPr>
            <p:ph type="ctrTitle" hasCustomPrompt="1"/>
          </p:nvPr>
        </p:nvSpPr>
        <p:spPr bwMode="black">
          <a:xfrm>
            <a:off x="228600" y="2121408"/>
            <a:ext cx="8686800" cy="523220"/>
          </a:xfrm>
        </p:spPr>
        <p:txBody>
          <a:bodyPr anchor="ctr"/>
          <a:lstStyle>
            <a:lvl1pPr algn="l">
              <a:spcBef>
                <a:spcPts val="1000"/>
              </a:spcBef>
              <a:defRPr sz="4000">
                <a:solidFill>
                  <a:schemeClr val="bg1"/>
                </a:solidFill>
              </a:defRPr>
            </a:lvl1pPr>
          </a:lstStyle>
          <a:p>
            <a:r>
              <a:rPr lang="en-US" dirty="0" smtClean="0"/>
              <a:t>Click to edit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048" y="5870448"/>
            <a:ext cx="1479800" cy="480936"/>
          </a:xfrm>
          <a:prstGeom prst="rect">
            <a:avLst/>
          </a:prstGeom>
        </p:spPr>
      </p:pic>
    </p:spTree>
    <p:extLst>
      <p:ext uri="{BB962C8B-B14F-4D97-AF65-F5344CB8AC3E}">
        <p14:creationId xmlns:p14="http://schemas.microsoft.com/office/powerpoint/2010/main" val="33531513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old Gradient Quote Slide">
    <p:spTree>
      <p:nvGrpSpPr>
        <p:cNvPr id="1" name=""/>
        <p:cNvGrpSpPr/>
        <p:nvPr/>
      </p:nvGrpSpPr>
      <p:grpSpPr>
        <a:xfrm>
          <a:off x="0" y="0"/>
          <a:ext cx="0" cy="0"/>
          <a:chOff x="0" y="0"/>
          <a:chExt cx="0" cy="0"/>
        </a:xfrm>
      </p:grpSpPr>
      <p:sp>
        <p:nvSpPr>
          <p:cNvPr id="6" name="Rectangle 5"/>
          <p:cNvSpPr/>
          <p:nvPr userDrawn="1"/>
        </p:nvSpPr>
        <p:spPr bwMode="gray">
          <a:xfrm>
            <a:off x="0" y="-1"/>
            <a:ext cx="9144000" cy="4724401"/>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dirty="0">
              <a:solidFill>
                <a:srgbClr val="5C5C5C"/>
              </a:solidFill>
            </a:endParaRPr>
          </a:p>
        </p:txBody>
      </p:sp>
      <p:sp>
        <p:nvSpPr>
          <p:cNvPr id="5" name="Rectangle 4"/>
          <p:cNvSpPr/>
          <p:nvPr userDrawn="1"/>
        </p:nvSpPr>
        <p:spPr bwMode="white">
          <a:xfrm>
            <a:off x="8001000" y="6070600"/>
            <a:ext cx="11430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black">
          <a:xfrm>
            <a:off x="228600" y="2121408"/>
            <a:ext cx="8686800" cy="523220"/>
          </a:xfrm>
        </p:spPr>
        <p:txBody>
          <a:bodyPr anchor="ctr"/>
          <a:lstStyle>
            <a:lvl1pPr algn="l">
              <a:spcBef>
                <a:spcPts val="1000"/>
              </a:spcBef>
              <a:defRPr sz="4000">
                <a:solidFill>
                  <a:schemeClr val="tx2"/>
                </a:solidFill>
              </a:defRPr>
            </a:lvl1pPr>
          </a:lstStyle>
          <a:p>
            <a:r>
              <a:rPr lang="en-US" dirty="0" smtClean="0"/>
              <a:t>Click to edit title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048" y="5870448"/>
            <a:ext cx="1479800" cy="480936"/>
          </a:xfrm>
          <a:prstGeom prst="rect">
            <a:avLst/>
          </a:prstGeom>
        </p:spPr>
      </p:pic>
    </p:spTree>
    <p:extLst>
      <p:ext uri="{BB962C8B-B14F-4D97-AF65-F5344CB8AC3E}">
        <p14:creationId xmlns:p14="http://schemas.microsoft.com/office/powerpoint/2010/main" val="28762164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 Quote Full Slide">
    <p:spTree>
      <p:nvGrpSpPr>
        <p:cNvPr id="1" name=""/>
        <p:cNvGrpSpPr/>
        <p:nvPr/>
      </p:nvGrpSpPr>
      <p:grpSpPr>
        <a:xfrm>
          <a:off x="0" y="0"/>
          <a:ext cx="0" cy="0"/>
          <a:chOff x="0" y="0"/>
          <a:chExt cx="0" cy="0"/>
        </a:xfrm>
      </p:grpSpPr>
      <p:sp>
        <p:nvSpPr>
          <p:cNvPr id="8" name="Rectangle 7"/>
          <p:cNvSpPr/>
          <p:nvPr userDrawn="1"/>
        </p:nvSpPr>
        <p:spPr bwMode="white">
          <a:xfrm>
            <a:off x="0" y="0"/>
            <a:ext cx="9147290" cy="6426991"/>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pPr lvl="0"/>
            <a:endParaRPr lang="en-US" dirty="0" smtClean="0">
              <a:solidFill>
                <a:srgbClr val="5C5C5C"/>
              </a:solidFill>
              <a:latin typeface="Segoe UI"/>
            </a:endParaRPr>
          </a:p>
        </p:txBody>
      </p:sp>
      <p:sp>
        <p:nvSpPr>
          <p:cNvPr id="12" name="Title 1"/>
          <p:cNvSpPr>
            <a:spLocks noGrp="1"/>
          </p:cNvSpPr>
          <p:nvPr>
            <p:ph type="ctrTitle" hasCustomPrompt="1"/>
          </p:nvPr>
        </p:nvSpPr>
        <p:spPr bwMode="black">
          <a:xfrm>
            <a:off x="228600" y="3158157"/>
            <a:ext cx="8686800" cy="575542"/>
          </a:xfrm>
        </p:spPr>
        <p:txBody>
          <a:bodyPr anchor="ctr"/>
          <a:lstStyle>
            <a:lvl1pPr algn="l">
              <a:spcBef>
                <a:spcPts val="1000"/>
              </a:spcBef>
              <a:defRPr sz="4400">
                <a:solidFill>
                  <a:schemeClr val="bg1"/>
                </a:solidFill>
              </a:defRPr>
            </a:lvl1pPr>
          </a:lstStyle>
          <a:p>
            <a:r>
              <a:rPr lang="en-US" dirty="0" smtClean="0"/>
              <a:t>Click to edit title</a:t>
            </a:r>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548"/>
          <a:stretch/>
        </p:blipFill>
        <p:spPr>
          <a:xfrm>
            <a:off x="8300994" y="250521"/>
            <a:ext cx="730712" cy="232908"/>
          </a:xfrm>
          <a:prstGeom prst="rect">
            <a:avLst/>
          </a:prstGeom>
        </p:spPr>
      </p:pic>
    </p:spTree>
    <p:extLst>
      <p:ext uri="{BB962C8B-B14F-4D97-AF65-F5344CB8AC3E}">
        <p14:creationId xmlns:p14="http://schemas.microsoft.com/office/powerpoint/2010/main" val="373877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old Quote Full Slide">
    <p:spTree>
      <p:nvGrpSpPr>
        <p:cNvPr id="1" name=""/>
        <p:cNvGrpSpPr/>
        <p:nvPr/>
      </p:nvGrpSpPr>
      <p:grpSpPr>
        <a:xfrm>
          <a:off x="0" y="0"/>
          <a:ext cx="0" cy="0"/>
          <a:chOff x="0" y="0"/>
          <a:chExt cx="0" cy="0"/>
        </a:xfrm>
      </p:grpSpPr>
      <p:sp>
        <p:nvSpPr>
          <p:cNvPr id="10" name="Rectangle 9"/>
          <p:cNvSpPr/>
          <p:nvPr userDrawn="1"/>
        </p:nvSpPr>
        <p:spPr bwMode="white">
          <a:xfrm flipV="1">
            <a:off x="0" y="0"/>
            <a:ext cx="9144000" cy="6426991"/>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pPr lvl="0"/>
            <a:endParaRPr lang="en-US" dirty="0">
              <a:solidFill>
                <a:srgbClr val="5C5C5C"/>
              </a:solidFill>
              <a:latin typeface="Segoe UI"/>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994" y="250521"/>
            <a:ext cx="731521" cy="237744"/>
          </a:xfrm>
          <a:prstGeom prst="rect">
            <a:avLst/>
          </a:prstGeom>
        </p:spPr>
      </p:pic>
      <p:sp>
        <p:nvSpPr>
          <p:cNvPr id="11" name="Title 1"/>
          <p:cNvSpPr>
            <a:spLocks noGrp="1"/>
          </p:cNvSpPr>
          <p:nvPr>
            <p:ph type="ctrTitle" hasCustomPrompt="1"/>
          </p:nvPr>
        </p:nvSpPr>
        <p:spPr bwMode="black">
          <a:xfrm>
            <a:off x="228600" y="3158157"/>
            <a:ext cx="8686800" cy="575542"/>
          </a:xfrm>
        </p:spPr>
        <p:txBody>
          <a:bodyPr anchor="ctr"/>
          <a:lstStyle>
            <a:lvl1pPr algn="l">
              <a:spcBef>
                <a:spcPts val="1000"/>
              </a:spcBef>
              <a:defRPr sz="44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34500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or Section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sz="quarter" hasCustomPrompt="1"/>
          </p:nvPr>
        </p:nvSpPr>
        <p:spPr bwMode="gray">
          <a:xfrm>
            <a:off x="228600" y="3438144"/>
            <a:ext cx="4572000" cy="366254"/>
          </a:xfrm>
          <a:effectLst/>
        </p:spPr>
        <p:txBody>
          <a:bodyPr wrap="square" anchor="b">
            <a:spAutoFit/>
          </a:bodyPr>
          <a:lstStyle>
            <a:lvl1pPr>
              <a:lnSpc>
                <a:spcPct val="85000"/>
              </a:lnSpc>
              <a:spcBef>
                <a:spcPts val="1000"/>
              </a:spcBef>
              <a:defRPr sz="2800" b="0">
                <a:solidFill>
                  <a:schemeClr val="tx2"/>
                </a:solidFill>
              </a:defRPr>
            </a:lvl1pPr>
          </a:lstStyle>
          <a:p>
            <a:r>
              <a:rPr lang="en-US" dirty="0" smtClean="0"/>
              <a:t>Click to edit title</a:t>
            </a:r>
            <a:endParaRPr lang="en-US" dirty="0"/>
          </a:p>
        </p:txBody>
      </p:sp>
      <p:grpSp>
        <p:nvGrpSpPr>
          <p:cNvPr id="19" name="Group 18"/>
          <p:cNvGrpSpPr/>
          <p:nvPr userDrawn="1"/>
        </p:nvGrpSpPr>
        <p:grpSpPr bwMode="gray">
          <a:xfrm>
            <a:off x="4892459" y="1876591"/>
            <a:ext cx="4249966" cy="696494"/>
            <a:chOff x="8900258" y="2764711"/>
            <a:chExt cx="2063436" cy="454637"/>
          </a:xfrm>
        </p:grpSpPr>
        <p:sp>
          <p:nvSpPr>
            <p:cNvPr id="31" name="Rectangle 21"/>
            <p:cNvSpPr>
              <a:spLocks noChangeArrowheads="1"/>
            </p:cNvSpPr>
            <p:nvPr/>
          </p:nvSpPr>
          <p:spPr bwMode="gray">
            <a:xfrm>
              <a:off x="9925902" y="2920622"/>
              <a:ext cx="1037792" cy="298726"/>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dirty="0">
                <a:solidFill>
                  <a:srgbClr val="5C5C5C"/>
                </a:solidFill>
              </a:endParaRPr>
            </a:p>
          </p:txBody>
        </p:sp>
        <p:sp>
          <p:nvSpPr>
            <p:cNvPr id="32" name="Rectangle 21"/>
            <p:cNvSpPr>
              <a:spLocks noChangeArrowheads="1"/>
            </p:cNvSpPr>
            <p:nvPr/>
          </p:nvSpPr>
          <p:spPr bwMode="gray">
            <a:xfrm>
              <a:off x="8900258" y="2764711"/>
              <a:ext cx="1814113" cy="300628"/>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33" name="Rectangle 32"/>
            <p:cNvSpPr>
              <a:spLocks noChangeArrowheads="1"/>
            </p:cNvSpPr>
            <p:nvPr/>
          </p:nvSpPr>
          <p:spPr bwMode="gray">
            <a:xfrm>
              <a:off x="9925902" y="2917848"/>
              <a:ext cx="788461" cy="147489"/>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dirty="0">
                <a:solidFill>
                  <a:srgbClr val="5C5C5C"/>
                </a:solidFill>
              </a:endParaRPr>
            </a:p>
          </p:txBody>
        </p:sp>
      </p:gr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67158" y="3251171"/>
            <a:ext cx="1479800" cy="480936"/>
          </a:xfrm>
          <a:prstGeom prst="rect">
            <a:avLst/>
          </a:prstGeom>
        </p:spPr>
      </p:pic>
    </p:spTree>
    <p:extLst>
      <p:ext uri="{BB962C8B-B14F-4D97-AF65-F5344CB8AC3E}">
        <p14:creationId xmlns:p14="http://schemas.microsoft.com/office/powerpoint/2010/main" val="429079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52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Slide - No Background Element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20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nd Large Photo">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0" y="0"/>
            <a:ext cx="9144000" cy="4711700"/>
          </a:xfrm>
          <a:solidFill>
            <a:schemeClr val="bg1">
              <a:lumMod val="85000"/>
            </a:schemeClr>
          </a:solidFill>
        </p:spPr>
        <p:txBody>
          <a:bodyPr vert="horz" lIns="91440" tIns="91440" rIns="91440" bIns="91440" rtlCol="0">
            <a:noAutofit/>
          </a:bodyPr>
          <a:lstStyle>
            <a:lvl1pPr marL="0" indent="0">
              <a:buNone/>
              <a:defRPr lang="en-US"/>
            </a:lvl1pPr>
          </a:lstStyle>
          <a:p>
            <a:r>
              <a:rPr lang="en-US" dirty="0" smtClean="0"/>
              <a:t>Click center icon to insert photo</a:t>
            </a:r>
            <a:endParaRPr lang="en-US" dirty="0"/>
          </a:p>
        </p:txBody>
      </p:sp>
      <p:sp>
        <p:nvSpPr>
          <p:cNvPr id="2" name="Title 1"/>
          <p:cNvSpPr>
            <a:spLocks noGrp="1"/>
          </p:cNvSpPr>
          <p:nvPr>
            <p:ph type="ctrTitle" hasCustomPrompt="1"/>
          </p:nvPr>
        </p:nvSpPr>
        <p:spPr bwMode="gray">
          <a:xfrm>
            <a:off x="228600" y="5402590"/>
            <a:ext cx="6400800" cy="261610"/>
          </a:xfrm>
        </p:spPr>
        <p:txBody>
          <a:bodyPr anchor="b"/>
          <a:lstStyle>
            <a:lvl1pPr algn="l">
              <a:spcBef>
                <a:spcPts val="1200"/>
              </a:spcBef>
              <a:defRPr sz="2000"/>
            </a:lvl1pPr>
          </a:lstStyle>
          <a:p>
            <a:r>
              <a:rPr lang="en-US" dirty="0" smtClean="0"/>
              <a:t>Click to edit title</a:t>
            </a:r>
            <a:endParaRPr lang="en-US" dirty="0"/>
          </a:p>
        </p:txBody>
      </p:sp>
      <p:sp>
        <p:nvSpPr>
          <p:cNvPr id="24" name="Rectangle 3"/>
          <p:cNvSpPr>
            <a:spLocks noGrp="1" noChangeArrowheads="1"/>
          </p:cNvSpPr>
          <p:nvPr>
            <p:ph type="subTitle" sz="quarter" idx="1" hasCustomPrompt="1"/>
          </p:nvPr>
        </p:nvSpPr>
        <p:spPr bwMode="gray">
          <a:xfrm>
            <a:off x="228600" y="5803901"/>
            <a:ext cx="6400800" cy="193899"/>
          </a:xfrm>
          <a:prstGeom prst="rect">
            <a:avLst/>
          </a:prstGeom>
          <a:effectLst/>
        </p:spPr>
        <p:txBody>
          <a:bodyPr wrap="square">
            <a:noAutofit/>
          </a:bodyPr>
          <a:lstStyle>
            <a:lvl1pPr marL="0" indent="0" algn="l">
              <a:lnSpc>
                <a:spcPct val="90000"/>
              </a:lnSpc>
              <a:spcBef>
                <a:spcPts val="0"/>
              </a:spcBef>
              <a:spcAft>
                <a:spcPts val="0"/>
              </a:spcAft>
              <a:buFont typeface="Arial" charset="0"/>
              <a:buNone/>
              <a:defRPr sz="1400" b="1">
                <a:solidFill>
                  <a:schemeClr val="accent5"/>
                </a:solidFill>
              </a:defRPr>
            </a:lvl1pPr>
          </a:lstStyle>
          <a:p>
            <a:r>
              <a:rPr lang="en-US" dirty="0" smtClean="0"/>
              <a:t>Click to </a:t>
            </a:r>
            <a:r>
              <a:rPr lang="en-US" smtClean="0"/>
              <a:t>edit subhead</a:t>
            </a:r>
            <a:endParaRPr lang="en-US" dirty="0"/>
          </a:p>
        </p:txBody>
      </p:sp>
      <p:sp>
        <p:nvSpPr>
          <p:cNvPr id="11" name="Text Placeholder 4"/>
          <p:cNvSpPr>
            <a:spLocks noGrp="1"/>
          </p:cNvSpPr>
          <p:nvPr>
            <p:ph type="body" sz="quarter" idx="13" hasCustomPrompt="1"/>
          </p:nvPr>
        </p:nvSpPr>
        <p:spPr>
          <a:xfrm>
            <a:off x="228600" y="6016690"/>
            <a:ext cx="6400800" cy="193899"/>
          </a:xfrm>
        </p:spPr>
        <p:txBody>
          <a:bodyPr/>
          <a:lstStyle>
            <a:lvl1pPr marL="0" indent="0">
              <a:buNone/>
              <a:defRPr sz="1400"/>
            </a:lvl1pPr>
            <a:lvl2pPr marL="230187" indent="0">
              <a:buNone/>
              <a:defRPr/>
            </a:lvl2pPr>
            <a:lvl3pPr marL="483743" indent="0">
              <a:buNone/>
              <a:defRPr/>
            </a:lvl3pPr>
            <a:lvl4pPr marL="687387" indent="0">
              <a:buNone/>
              <a:defRPr/>
            </a:lvl4pPr>
            <a:lvl5pPr marL="922655" indent="0">
              <a:buNone/>
              <a:defRPr/>
            </a:lvl5pPr>
          </a:lstStyle>
          <a:p>
            <a:pPr lvl="0"/>
            <a:r>
              <a:rPr lang="en-US" dirty="0" smtClean="0"/>
              <a:t>Click to edit text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048" y="5870448"/>
            <a:ext cx="1479800" cy="480936"/>
          </a:xfrm>
          <a:prstGeom prst="rect">
            <a:avLst/>
          </a:prstGeom>
        </p:spPr>
      </p:pic>
    </p:spTree>
    <p:extLst>
      <p:ext uri="{BB962C8B-B14F-4D97-AF65-F5344CB8AC3E}">
        <p14:creationId xmlns:p14="http://schemas.microsoft.com/office/powerpoint/2010/main" val="16243113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28600" y="1188720"/>
            <a:ext cx="4572000" cy="1396280"/>
          </a:xfrm>
        </p:spPr>
        <p:txBody>
          <a:body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bwMode="gray">
          <a:xfrm>
            <a:off x="228600" y="243840"/>
            <a:ext cx="4572000" cy="366254"/>
          </a:xfrm>
        </p:spPr>
        <p:txBody>
          <a:bodyPr anchor="t"/>
          <a:lstStyle>
            <a:lvl1pPr>
              <a:defRPr/>
            </a:lvl1pPr>
          </a:lstStyle>
          <a:p>
            <a:r>
              <a:rPr lang="en-US" dirty="0" smtClean="0"/>
              <a:t>Click to edit title</a:t>
            </a:r>
            <a:endParaRPr lang="en-US" dirty="0"/>
          </a:p>
        </p:txBody>
      </p:sp>
      <p:grpSp>
        <p:nvGrpSpPr>
          <p:cNvPr id="12" name="Group 11"/>
          <p:cNvGrpSpPr/>
          <p:nvPr userDrawn="1"/>
        </p:nvGrpSpPr>
        <p:grpSpPr>
          <a:xfrm>
            <a:off x="5013526" y="2109084"/>
            <a:ext cx="4135960" cy="2664039"/>
            <a:chOff x="5013526" y="1318509"/>
            <a:chExt cx="4135960" cy="2664039"/>
          </a:xfrm>
        </p:grpSpPr>
        <p:sp>
          <p:nvSpPr>
            <p:cNvPr id="13" name="Rectangle 21"/>
            <p:cNvSpPr>
              <a:spLocks noChangeArrowheads="1"/>
            </p:cNvSpPr>
            <p:nvPr/>
          </p:nvSpPr>
          <p:spPr bwMode="gray">
            <a:xfrm>
              <a:off x="5013526" y="2432533"/>
              <a:ext cx="1500403" cy="44213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22" name="Rectangle 21"/>
            <p:cNvSpPr>
              <a:spLocks noChangeArrowheads="1"/>
            </p:cNvSpPr>
            <p:nvPr/>
          </p:nvSpPr>
          <p:spPr bwMode="gray">
            <a:xfrm>
              <a:off x="6172200" y="1318509"/>
              <a:ext cx="2547518" cy="44213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23" name="Rectangle 22"/>
            <p:cNvSpPr/>
            <p:nvPr/>
          </p:nvSpPr>
          <p:spPr bwMode="gray">
            <a:xfrm>
              <a:off x="7871155" y="1546283"/>
              <a:ext cx="1278331" cy="442130"/>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dirty="0">
                <a:solidFill>
                  <a:srgbClr val="5C5C5C"/>
                </a:solidFill>
              </a:endParaRPr>
            </a:p>
          </p:txBody>
        </p:sp>
        <p:sp>
          <p:nvSpPr>
            <p:cNvPr id="24" name="Rectangle 21"/>
            <p:cNvSpPr>
              <a:spLocks noChangeArrowheads="1"/>
            </p:cNvSpPr>
            <p:nvPr/>
          </p:nvSpPr>
          <p:spPr bwMode="gray">
            <a:xfrm>
              <a:off x="7871155" y="1546284"/>
              <a:ext cx="848563" cy="214356"/>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dirty="0">
                <a:solidFill>
                  <a:srgbClr val="5C5C5C"/>
                </a:solidFill>
              </a:endParaRPr>
            </a:p>
          </p:txBody>
        </p:sp>
        <p:sp>
          <p:nvSpPr>
            <p:cNvPr id="25" name="Rectangle 21"/>
            <p:cNvSpPr>
              <a:spLocks noChangeArrowheads="1"/>
            </p:cNvSpPr>
            <p:nvPr/>
          </p:nvSpPr>
          <p:spPr bwMode="gray">
            <a:xfrm>
              <a:off x="5920002" y="3540418"/>
              <a:ext cx="1953591" cy="442130"/>
            </a:xfrm>
            <a:prstGeom prst="rect">
              <a:avLst/>
            </a:prstGeom>
            <a:gradFill flip="none" rotWithShape="1">
              <a:gsLst>
                <a:gs pos="0">
                  <a:srgbClr val="FA9B00"/>
                </a:gs>
                <a:gs pos="100000">
                  <a:srgbClr val="F4CA12"/>
                </a:gs>
              </a:gsLst>
              <a:lin ang="0" scaled="1"/>
              <a:tileRect/>
            </a:gradFill>
            <a:ln w="9525">
              <a:noFill/>
              <a:miter lim="800000"/>
              <a:headEnd/>
              <a:tailEnd/>
            </a:ln>
          </p:spPr>
          <p:txBody>
            <a:bodyPr>
              <a:noAutofit/>
            </a:bodyPr>
            <a:lstStyle/>
            <a:p>
              <a:endParaRPr lang="en-US" dirty="0">
                <a:solidFill>
                  <a:srgbClr val="5C5C5C"/>
                </a:solidFill>
              </a:endParaRPr>
            </a:p>
          </p:txBody>
        </p:sp>
        <p:sp>
          <p:nvSpPr>
            <p:cNvPr id="26" name="Rectangle 25"/>
            <p:cNvSpPr/>
            <p:nvPr/>
          </p:nvSpPr>
          <p:spPr bwMode="gray">
            <a:xfrm>
              <a:off x="6882385" y="3319352"/>
              <a:ext cx="1837333" cy="442130"/>
            </a:xfrm>
            <a:prstGeom prst="rect">
              <a:avLst/>
            </a:prstGeom>
            <a:gradFill>
              <a:gsLst>
                <a:gs pos="0">
                  <a:srgbClr val="1A1E5A"/>
                </a:gs>
                <a:gs pos="99000">
                  <a:srgbClr val="122D98"/>
                </a:gs>
              </a:gsLst>
              <a:lin ang="0" scaled="0"/>
            </a:gradFill>
            <a:ln w="9525">
              <a:noFill/>
              <a:miter lim="800000"/>
              <a:headEnd/>
              <a:tailEnd/>
            </a:ln>
          </p:spPr>
          <p:txBody>
            <a:bodyPr anchor="ctr" anchorCtr="0">
              <a:noAutofit/>
            </a:bodyPr>
            <a:lstStyle/>
            <a:p>
              <a:endParaRPr lang="en-US" dirty="0">
                <a:solidFill>
                  <a:srgbClr val="5C5C5C"/>
                </a:solidFill>
              </a:endParaRPr>
            </a:p>
          </p:txBody>
        </p:sp>
        <p:sp>
          <p:nvSpPr>
            <p:cNvPr id="27" name="Rectangle 21"/>
            <p:cNvSpPr>
              <a:spLocks noChangeArrowheads="1"/>
            </p:cNvSpPr>
            <p:nvPr/>
          </p:nvSpPr>
          <p:spPr bwMode="gray">
            <a:xfrm>
              <a:off x="6882385" y="3547127"/>
              <a:ext cx="991209" cy="214356"/>
            </a:xfrm>
            <a:prstGeom prst="rect">
              <a:avLst/>
            </a:prstGeom>
            <a:gradFill flip="none" rotWithShape="1">
              <a:gsLst>
                <a:gs pos="0">
                  <a:srgbClr val="F26800"/>
                </a:gs>
                <a:gs pos="100000">
                  <a:srgbClr val="FA9800"/>
                </a:gs>
              </a:gsLst>
              <a:lin ang="0" scaled="1"/>
              <a:tileRect/>
            </a:gradFill>
            <a:ln w="9525">
              <a:noFill/>
              <a:miter lim="800000"/>
              <a:headEnd/>
              <a:tailEnd/>
            </a:ln>
          </p:spPr>
          <p:txBody>
            <a:bodyPr>
              <a:noAutofit/>
            </a:bodyPr>
            <a:lstStyle/>
            <a:p>
              <a:endParaRPr lang="en-US" dirty="0">
                <a:solidFill>
                  <a:srgbClr val="5C5C5C"/>
                </a:solidFill>
              </a:endParaRPr>
            </a:p>
          </p:txBody>
        </p:sp>
      </p:grpSp>
    </p:spTree>
    <p:extLst>
      <p:ext uri="{BB962C8B-B14F-4D97-AF65-F5344CB8AC3E}">
        <p14:creationId xmlns:p14="http://schemas.microsoft.com/office/powerpoint/2010/main" val="557722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and Special Quote">
    <p:spTree>
      <p:nvGrpSpPr>
        <p:cNvPr id="1" name=""/>
        <p:cNvGrpSpPr/>
        <p:nvPr/>
      </p:nvGrpSpPr>
      <p:grpSpPr>
        <a:xfrm>
          <a:off x="0" y="0"/>
          <a:ext cx="0" cy="0"/>
          <a:chOff x="0" y="0"/>
          <a:chExt cx="0" cy="0"/>
        </a:xfrm>
      </p:grpSpPr>
      <p:sp>
        <p:nvSpPr>
          <p:cNvPr id="19" name="Rectangle 18"/>
          <p:cNvSpPr/>
          <p:nvPr userDrawn="1"/>
        </p:nvSpPr>
        <p:spPr bwMode="white">
          <a:xfrm>
            <a:off x="8199783" y="6375952"/>
            <a:ext cx="944217" cy="482048"/>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smtClean="0">
              <a:ln>
                <a:noFill/>
              </a:ln>
              <a:solidFill>
                <a:schemeClr val="bg1"/>
              </a:solidFill>
              <a:effectLst/>
              <a:latin typeface="+mn-lt"/>
            </a:endParaRPr>
          </a:p>
        </p:txBody>
      </p:sp>
      <p:sp>
        <p:nvSpPr>
          <p:cNvPr id="8" name="Picture Placeholder 7"/>
          <p:cNvSpPr>
            <a:spLocks noGrp="1"/>
          </p:cNvSpPr>
          <p:nvPr>
            <p:ph type="pic" sz="quarter" idx="10" hasCustomPrompt="1"/>
          </p:nvPr>
        </p:nvSpPr>
        <p:spPr>
          <a:xfrm>
            <a:off x="0" y="0"/>
            <a:ext cx="6858000" cy="6327085"/>
          </a:xfrm>
          <a:solidFill>
            <a:schemeClr val="bg1">
              <a:lumMod val="85000"/>
            </a:schemeClr>
          </a:solidFill>
        </p:spPr>
        <p:txBody>
          <a:bodyPr vert="horz" lIns="91440" tIns="91440" rIns="91440" bIns="91440" rtlCol="0">
            <a:noAutofit/>
          </a:bodyPr>
          <a:lstStyle>
            <a:lvl1pPr marL="0" indent="0">
              <a:buNone/>
              <a:defRPr lang="en-US"/>
            </a:lvl1pPr>
          </a:lstStyle>
          <a:p>
            <a:r>
              <a:rPr lang="en-US" dirty="0" smtClean="0"/>
              <a:t>Click center icon to insert photo</a:t>
            </a:r>
            <a:endParaRPr lang="en-US" dirty="0"/>
          </a:p>
        </p:txBody>
      </p:sp>
      <p:sp>
        <p:nvSpPr>
          <p:cNvPr id="2" name="Title 1"/>
          <p:cNvSpPr>
            <a:spLocks noGrp="1"/>
          </p:cNvSpPr>
          <p:nvPr>
            <p:ph type="ctrTitle" hasCustomPrompt="1"/>
          </p:nvPr>
        </p:nvSpPr>
        <p:spPr bwMode="white">
          <a:xfrm>
            <a:off x="228599" y="3418054"/>
            <a:ext cx="6400800" cy="418576"/>
          </a:xfrm>
        </p:spPr>
        <p:txBody>
          <a:bodyPr anchor="ctr"/>
          <a:lstStyle>
            <a:lvl1pPr algn="l">
              <a:spcBef>
                <a:spcPts val="1200"/>
              </a:spcBef>
              <a:defRPr sz="3200">
                <a:solidFill>
                  <a:schemeClr val="bg1"/>
                </a:solidFill>
              </a:defRPr>
            </a:lvl1pPr>
          </a:lstStyle>
          <a:p>
            <a:r>
              <a:rPr lang="en-US" dirty="0" smtClean="0"/>
              <a:t>Click to edit title</a:t>
            </a:r>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048" y="5870448"/>
            <a:ext cx="1479800" cy="480936"/>
          </a:xfrm>
          <a:prstGeom prst="rect">
            <a:avLst/>
          </a:prstGeom>
        </p:spPr>
      </p:pic>
    </p:spTree>
    <p:extLst>
      <p:ext uri="{BB962C8B-B14F-4D97-AF65-F5344CB8AC3E}">
        <p14:creationId xmlns:p14="http://schemas.microsoft.com/office/powerpoint/2010/main" val="2696788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28600" y="243840"/>
            <a:ext cx="8686801" cy="366254"/>
          </a:xfrm>
        </p:spPr>
        <p:txBody>
          <a:bodyPr/>
          <a:lstStyle/>
          <a:p>
            <a:r>
              <a:rPr lang="en-US" dirty="0" smtClean="0"/>
              <a:t>Click to edit title</a:t>
            </a:r>
            <a:endParaRPr lang="en-US" dirty="0"/>
          </a:p>
        </p:txBody>
      </p:sp>
    </p:spTree>
    <p:extLst>
      <p:ext uri="{BB962C8B-B14F-4D97-AF65-F5344CB8AC3E}">
        <p14:creationId xmlns:p14="http://schemas.microsoft.com/office/powerpoint/2010/main" val="28614247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228600" y="685800"/>
            <a:ext cx="8686800" cy="276999"/>
          </a:xfrm>
        </p:spPr>
        <p:txBody>
          <a:bodyPr/>
          <a:lstStyle>
            <a:lvl1pPr marL="0" indent="0">
              <a:buNone/>
              <a:defRPr sz="2000" b="1">
                <a:solidFill>
                  <a:schemeClr val="accent5"/>
                </a:solidFill>
              </a:defRPr>
            </a:lvl1pPr>
            <a:lvl2pPr marL="230187" indent="0">
              <a:buNone/>
              <a:defRPr/>
            </a:lvl2pPr>
            <a:lvl3pPr marL="483743" indent="0">
              <a:buNone/>
              <a:defRPr/>
            </a:lvl3pPr>
            <a:lvl4pPr marL="687387" indent="0">
              <a:buNone/>
              <a:defRPr/>
            </a:lvl4pPr>
            <a:lvl5pPr marL="922655" indent="0">
              <a:buNone/>
              <a:defRPr/>
            </a:lvl5pPr>
          </a:lstStyle>
          <a:p>
            <a:pPr lvl="0"/>
            <a:r>
              <a:rPr lang="en-US" dirty="0" smtClean="0"/>
              <a:t>Click to </a:t>
            </a:r>
            <a:r>
              <a:rPr lang="en-US" smtClean="0"/>
              <a:t>edit subhead</a:t>
            </a:r>
            <a:endParaRPr lang="en-US" dirty="0" smtClean="0"/>
          </a:p>
        </p:txBody>
      </p:sp>
      <p:sp>
        <p:nvSpPr>
          <p:cNvPr id="2" name="Title 1"/>
          <p:cNvSpPr>
            <a:spLocks noGrp="1"/>
          </p:cNvSpPr>
          <p:nvPr>
            <p:ph type="title" hasCustomPrompt="1"/>
          </p:nvPr>
        </p:nvSpPr>
        <p:spPr bwMode="gray">
          <a:xfrm>
            <a:off x="228600" y="243840"/>
            <a:ext cx="8686800" cy="366254"/>
          </a:xfrm>
        </p:spPr>
        <p:txBody>
          <a:bodyPr/>
          <a:lstStyle/>
          <a:p>
            <a:r>
              <a:rPr lang="en-US" dirty="0" smtClean="0"/>
              <a:t>Click to edit title</a:t>
            </a:r>
            <a:endParaRPr lang="en-US" dirty="0"/>
          </a:p>
        </p:txBody>
      </p:sp>
    </p:spTree>
    <p:extLst>
      <p:ext uri="{BB962C8B-B14F-4D97-AF65-F5344CB8AC3E}">
        <p14:creationId xmlns:p14="http://schemas.microsoft.com/office/powerpoint/2010/main" val="18385609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28600" y="243840"/>
            <a:ext cx="8686800" cy="366254"/>
          </a:xfrm>
        </p:spPr>
        <p:txBody>
          <a:bodyPr/>
          <a:lstStyle/>
          <a:p>
            <a:r>
              <a:rPr lang="en-US" dirty="0" smtClean="0"/>
              <a:t>Click to edit title</a:t>
            </a:r>
            <a:endParaRPr lang="en-US" dirty="0"/>
          </a:p>
        </p:txBody>
      </p:sp>
      <p:sp>
        <p:nvSpPr>
          <p:cNvPr id="7" name="Content Placeholder 2"/>
          <p:cNvSpPr>
            <a:spLocks noGrp="1"/>
          </p:cNvSpPr>
          <p:nvPr>
            <p:ph idx="1" hasCustomPrompt="1"/>
          </p:nvPr>
        </p:nvSpPr>
        <p:spPr>
          <a:xfrm>
            <a:off x="228600" y="1188720"/>
            <a:ext cx="8686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a:t>
            </a:r>
            <a:r>
              <a:rPr lang="en-US" smtClean="0"/>
              <a:t>edit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41345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head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228600" y="243840"/>
            <a:ext cx="8686800" cy="366254"/>
          </a:xfrm>
        </p:spPr>
        <p:txBody>
          <a:bodyPr/>
          <a:lstStyle>
            <a:lvl1pPr>
              <a:defRPr/>
            </a:lvl1pPr>
          </a:lstStyle>
          <a:p>
            <a:r>
              <a:rPr lang="en-US" dirty="0" smtClean="0"/>
              <a:t>Click to </a:t>
            </a:r>
            <a:r>
              <a:rPr lang="en-US" smtClean="0"/>
              <a:t>edit title</a:t>
            </a:r>
            <a:endParaRPr lang="en-US" dirty="0"/>
          </a:p>
        </p:txBody>
      </p:sp>
      <p:sp>
        <p:nvSpPr>
          <p:cNvPr id="8" name="Content Placeholder 2"/>
          <p:cNvSpPr>
            <a:spLocks noGrp="1"/>
          </p:cNvSpPr>
          <p:nvPr>
            <p:ph idx="1" hasCustomPrompt="1"/>
          </p:nvPr>
        </p:nvSpPr>
        <p:spPr>
          <a:xfrm>
            <a:off x="228600" y="1188720"/>
            <a:ext cx="8686800" cy="1396280"/>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ubtitle 2"/>
          <p:cNvSpPr>
            <a:spLocks noGrp="1"/>
          </p:cNvSpPr>
          <p:nvPr>
            <p:ph type="subTitle" idx="10" hasCustomPrompt="1"/>
          </p:nvPr>
        </p:nvSpPr>
        <p:spPr>
          <a:xfrm>
            <a:off x="228600" y="685800"/>
            <a:ext cx="8686800" cy="276999"/>
          </a:xfrm>
        </p:spPr>
        <p:txBody>
          <a:bodyPr/>
          <a:lstStyle>
            <a:lvl1pPr marL="0" indent="0" algn="l">
              <a:buNone/>
              <a:defRPr sz="2000" b="1">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subhead</a:t>
            </a:r>
            <a:endParaRPr lang="en-US"/>
          </a:p>
        </p:txBody>
      </p:sp>
    </p:spTree>
    <p:extLst>
      <p:ext uri="{BB962C8B-B14F-4D97-AF65-F5344CB8AC3E}">
        <p14:creationId xmlns:p14="http://schemas.microsoft.com/office/powerpoint/2010/main" val="33635468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43840"/>
            <a:ext cx="8686800" cy="366254"/>
          </a:xfrm>
          <a:prstGeom prst="rect">
            <a:avLst/>
          </a:prstGeom>
        </p:spPr>
        <p:txBody>
          <a:bodyPr vert="horz" wrap="square" lIns="0" tIns="0" rIns="0" bIns="0" rtlCol="0" anchor="t">
            <a:spAutoFit/>
          </a:bodyPr>
          <a:lstStyle/>
          <a:p>
            <a:r>
              <a:rPr lang="en-US" dirty="0" smtClean="0"/>
              <a:t>Click to edit title</a:t>
            </a:r>
            <a:endParaRPr lang="en-US" dirty="0"/>
          </a:p>
        </p:txBody>
      </p:sp>
      <p:sp>
        <p:nvSpPr>
          <p:cNvPr id="3" name="Text Placeholder 2"/>
          <p:cNvSpPr>
            <a:spLocks noGrp="1"/>
          </p:cNvSpPr>
          <p:nvPr>
            <p:ph type="body" idx="1"/>
          </p:nvPr>
        </p:nvSpPr>
        <p:spPr>
          <a:xfrm>
            <a:off x="228600" y="1188720"/>
            <a:ext cx="8686800" cy="1396280"/>
          </a:xfrm>
          <a:prstGeom prst="rect">
            <a:avLst/>
          </a:prstGeom>
        </p:spPr>
        <p:txBody>
          <a:bodyPr vert="horz" wrap="square" lIns="0" tIns="0" rIns="0" bIns="0" rtlCol="0">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ChangeArrowheads="1"/>
          </p:cNvSpPr>
          <p:nvPr/>
        </p:nvSpPr>
        <p:spPr bwMode="black">
          <a:xfrm>
            <a:off x="4237774" y="6616703"/>
            <a:ext cx="668453" cy="107722"/>
          </a:xfrm>
          <a:prstGeom prst="rect">
            <a:avLst/>
          </a:prstGeom>
          <a:noFill/>
          <a:ln w="12700">
            <a:noFill/>
            <a:miter lim="800000"/>
            <a:headEnd/>
            <a:tailEnd/>
          </a:ln>
          <a:effectLst/>
        </p:spPr>
        <p:txBody>
          <a:bodyPr wrap="none" lIns="0" tIns="0" rIns="0" bIns="0">
            <a:spAutoFit/>
          </a:bodyPr>
          <a:lstStyle/>
          <a:p>
            <a:pPr algn="ctr"/>
            <a:r>
              <a:rPr lang="en-US" sz="700" dirty="0" smtClean="0">
                <a:solidFill>
                  <a:srgbClr val="5C5C5C"/>
                </a:solidFill>
                <a:latin typeface="+mn-lt"/>
              </a:rPr>
              <a:t>Visa Confidential</a:t>
            </a:r>
            <a:endParaRPr lang="en-US" sz="700" dirty="0">
              <a:solidFill>
                <a:srgbClr val="5C5C5C"/>
              </a:solidFill>
              <a:latin typeface="+mn-lt"/>
            </a:endParaRPr>
          </a:p>
        </p:txBody>
      </p:sp>
      <p:sp>
        <p:nvSpPr>
          <p:cNvPr id="11" name="Rectangle 10"/>
          <p:cNvSpPr>
            <a:spLocks noChangeArrowheads="1"/>
          </p:cNvSpPr>
          <p:nvPr userDrawn="1"/>
        </p:nvSpPr>
        <p:spPr bwMode="black">
          <a:xfrm>
            <a:off x="386902" y="6616703"/>
            <a:ext cx="1484381" cy="107722"/>
          </a:xfrm>
          <a:prstGeom prst="rect">
            <a:avLst/>
          </a:prstGeom>
          <a:noFill/>
          <a:ln w="12700">
            <a:noFill/>
            <a:miter lim="800000"/>
            <a:headEnd/>
            <a:tailEnd/>
          </a:ln>
          <a:effectLst/>
        </p:spPr>
        <p:txBody>
          <a:bodyPr wrap="none" lIns="0" tIns="0" rIns="0" bIns="0">
            <a:spAutoFit/>
          </a:bodyPr>
          <a:lstStyle/>
          <a:p>
            <a:pPr eaLnBrk="1" hangingPunct="1"/>
            <a:r>
              <a:rPr lang="en-US" sz="700" dirty="0" smtClean="0">
                <a:solidFill>
                  <a:schemeClr val="bg2"/>
                </a:solidFill>
                <a:latin typeface="+mn-lt"/>
              </a:rPr>
              <a:t>|  Presentation Title  |  Month XX,</a:t>
            </a:r>
            <a:r>
              <a:rPr lang="en-US" sz="700" baseline="0" dirty="0" smtClean="0">
                <a:solidFill>
                  <a:schemeClr val="bg2"/>
                </a:solidFill>
                <a:latin typeface="+mn-lt"/>
              </a:rPr>
              <a:t> Year</a:t>
            </a:r>
            <a:endParaRPr lang="en-US" sz="700" dirty="0">
              <a:solidFill>
                <a:schemeClr val="bg2"/>
              </a:solidFill>
              <a:latin typeface="+mn-lt"/>
            </a:endParaRPr>
          </a:p>
        </p:txBody>
      </p:sp>
      <p:sp>
        <p:nvSpPr>
          <p:cNvPr id="12" name="TextBox 11"/>
          <p:cNvSpPr txBox="1"/>
          <p:nvPr userDrawn="1"/>
        </p:nvSpPr>
        <p:spPr>
          <a:xfrm>
            <a:off x="228600" y="6616703"/>
            <a:ext cx="110608" cy="107722"/>
          </a:xfrm>
          <a:prstGeom prst="rect">
            <a:avLst/>
          </a:prstGeom>
          <a:noFill/>
        </p:spPr>
        <p:txBody>
          <a:bodyPr wrap="none" lIns="0" tIns="0" rIns="0" bIns="0" rtlCol="0" anchor="ctr">
            <a:spAutoFit/>
          </a:bodyPr>
          <a:lstStyle/>
          <a:p>
            <a:pPr algn="l"/>
            <a:fld id="{8E9DF562-4D88-4A5A-AAF6-44DA0968931F}" type="slidenum">
              <a:rPr lang="en-US" sz="700" smtClean="0">
                <a:solidFill>
                  <a:schemeClr val="bg2"/>
                </a:solidFill>
                <a:latin typeface="+mn-lt"/>
              </a:rPr>
              <a:pPr algn="l"/>
              <a:t>‹#›</a:t>
            </a:fld>
            <a:endParaRPr lang="en-US" sz="700" dirty="0" smtClean="0">
              <a:solidFill>
                <a:schemeClr val="bg2"/>
              </a:solidFill>
              <a:latin typeface="+mn-lt"/>
            </a:endParaRPr>
          </a:p>
        </p:txBody>
      </p:sp>
      <p:pic>
        <p:nvPicPr>
          <p:cNvPr id="13" name="Picture 12"/>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8324208" y="6521978"/>
            <a:ext cx="676656" cy="219913"/>
          </a:xfrm>
          <a:prstGeom prst="rect">
            <a:avLst/>
          </a:prstGeom>
        </p:spPr>
      </p:pic>
    </p:spTree>
    <p:extLst>
      <p:ext uri="{BB962C8B-B14F-4D97-AF65-F5344CB8AC3E}">
        <p14:creationId xmlns:p14="http://schemas.microsoft.com/office/powerpoint/2010/main" val="3234923257"/>
      </p:ext>
    </p:extLst>
  </p:cSld>
  <p:clrMap bg1="lt1" tx1="dk1" bg2="lt2" tx2="dk2" accent1="accent1" accent2="accent2" accent3="accent3" accent4="accent4" accent5="accent5" accent6="accent6" hlink="hlink" folHlink="folHlink"/>
  <p:sldLayoutIdLst>
    <p:sldLayoutId id="2147483707" r:id="rId1"/>
    <p:sldLayoutId id="2147483709" r:id="rId2"/>
    <p:sldLayoutId id="2147483710" r:id="rId3"/>
    <p:sldLayoutId id="2147483708"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57" r:id="rId13"/>
    <p:sldLayoutId id="2147483758" r:id="rId14"/>
    <p:sldLayoutId id="2147483759" r:id="rId15"/>
    <p:sldLayoutId id="2147483762" r:id="rId16"/>
    <p:sldLayoutId id="2147483760" r:id="rId17"/>
    <p:sldLayoutId id="2147483720" r:id="rId18"/>
    <p:sldLayoutId id="2147483761" r:id="rId19"/>
    <p:sldLayoutId id="2147483721" r:id="rId20"/>
    <p:sldLayoutId id="2147483722" r:id="rId21"/>
    <p:sldLayoutId id="2147483723" r:id="rId22"/>
    <p:sldLayoutId id="2147483724" r:id="rId23"/>
    <p:sldLayoutId id="2147483755" r:id="rId24"/>
    <p:sldLayoutId id="2147483756" r:id="rId25"/>
    <p:sldLayoutId id="2147483725" r:id="rId26"/>
    <p:sldLayoutId id="2147483726" r:id="rId27"/>
    <p:sldLayoutId id="2147483727" r:id="rId28"/>
  </p:sldLayoutIdLst>
  <p:timing>
    <p:tnLst>
      <p:par>
        <p:cTn id="1" dur="indefinite" restart="never" nodeType="tmRoot"/>
      </p:par>
    </p:tnLst>
  </p:timing>
  <p:txStyles>
    <p:titleStyle>
      <a:lvl1pPr algn="l" defTabSz="914400" rtl="0" eaLnBrk="1" latinLnBrk="0" hangingPunct="1">
        <a:lnSpc>
          <a:spcPct val="85000"/>
        </a:lnSpc>
        <a:spcBef>
          <a:spcPct val="0"/>
        </a:spcBef>
        <a:buNone/>
        <a:defRPr sz="2800" kern="1200">
          <a:solidFill>
            <a:schemeClr val="tx2"/>
          </a:solidFill>
          <a:latin typeface="+mj-lt"/>
          <a:ea typeface="+mj-ea"/>
          <a:cs typeface="+mj-cs"/>
        </a:defRPr>
      </a:lvl1pPr>
    </p:titleStyle>
    <p:bodyStyle>
      <a:lvl1pPr marL="201168" indent="-201168" algn="l" defTabSz="914400" rtl="0" eaLnBrk="1" latinLnBrk="0" hangingPunct="1">
        <a:lnSpc>
          <a:spcPct val="90000"/>
        </a:lnSpc>
        <a:spcBef>
          <a:spcPts val="1000"/>
        </a:spcBef>
        <a:buFont typeface="Arial" panose="020B0604020202020204" pitchFamily="34" charset="0"/>
        <a:buChar char="•"/>
        <a:defRPr sz="2000" kern="1200">
          <a:solidFill>
            <a:schemeClr val="bg2"/>
          </a:solidFill>
          <a:latin typeface="+mn-lt"/>
          <a:ea typeface="+mn-ea"/>
          <a:cs typeface="+mn-cs"/>
        </a:defRPr>
      </a:lvl1pPr>
      <a:lvl2pPr marL="460375" indent="-230188" algn="l" defTabSz="914400" rtl="0" eaLnBrk="1" latinLnBrk="0" hangingPunct="1">
        <a:lnSpc>
          <a:spcPct val="90000"/>
        </a:lnSpc>
        <a:spcBef>
          <a:spcPts val="400"/>
        </a:spcBef>
        <a:buFont typeface="Arial" panose="020B0604020202020204" pitchFamily="34" charset="0"/>
        <a:buChar char="–"/>
        <a:defRPr sz="1800" kern="1200">
          <a:solidFill>
            <a:schemeClr val="bg2"/>
          </a:solidFill>
          <a:latin typeface="+mn-lt"/>
          <a:ea typeface="+mn-ea"/>
          <a:cs typeface="+mn-cs"/>
        </a:defRPr>
      </a:lvl2pPr>
      <a:lvl3pPr marL="658368" indent="-174625" algn="l" defTabSz="914400" rtl="0" eaLnBrk="1" latinLnBrk="0" hangingPunct="1">
        <a:lnSpc>
          <a:spcPct val="90000"/>
        </a:lnSpc>
        <a:spcBef>
          <a:spcPts val="400"/>
        </a:spcBef>
        <a:buFont typeface="Arial" panose="020B0604020202020204" pitchFamily="34" charset="0"/>
        <a:buChar char="•"/>
        <a:defRPr sz="1600" kern="1200">
          <a:solidFill>
            <a:schemeClr val="bg2"/>
          </a:solidFill>
          <a:latin typeface="+mn-lt"/>
          <a:ea typeface="+mn-ea"/>
          <a:cs typeface="+mn-cs"/>
        </a:defRPr>
      </a:lvl3pPr>
      <a:lvl4pPr marL="914400" indent="-227013" algn="l" defTabSz="914400" rtl="0" eaLnBrk="1" latinLnBrk="0" hangingPunct="1">
        <a:lnSpc>
          <a:spcPct val="90000"/>
        </a:lnSpc>
        <a:spcBef>
          <a:spcPts val="400"/>
        </a:spcBef>
        <a:buFont typeface="Arial" panose="020B0604020202020204" pitchFamily="34" charset="0"/>
        <a:buChar char="–"/>
        <a:defRPr sz="1600" kern="1200">
          <a:solidFill>
            <a:schemeClr val="bg2"/>
          </a:solidFill>
          <a:latin typeface="+mn-lt"/>
          <a:ea typeface="+mn-ea"/>
          <a:cs typeface="+mn-cs"/>
        </a:defRPr>
      </a:lvl4pPr>
      <a:lvl5pPr marL="1097280" indent="-174625" algn="l" defTabSz="914400" rtl="0" eaLnBrk="1" latinLnBrk="0" hangingPunct="1">
        <a:lnSpc>
          <a:spcPct val="90000"/>
        </a:lnSpc>
        <a:spcBef>
          <a:spcPts val="400"/>
        </a:spcBef>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437052"/>
            <a:ext cx="4343400" cy="366254"/>
          </a:xfrm>
        </p:spPr>
        <p:txBody>
          <a:bodyPr/>
          <a:lstStyle/>
          <a:p>
            <a:r>
              <a:rPr lang="en-US" dirty="0" smtClean="0"/>
              <a:t>Credit 101</a:t>
            </a:r>
            <a:endParaRPr lang="en-US" dirty="0"/>
          </a:p>
        </p:txBody>
      </p:sp>
      <p:sp>
        <p:nvSpPr>
          <p:cNvPr id="6" name="Subtitle 5"/>
          <p:cNvSpPr>
            <a:spLocks noGrp="1"/>
          </p:cNvSpPr>
          <p:nvPr>
            <p:ph type="body" sz="quarter" idx="12"/>
          </p:nvPr>
        </p:nvSpPr>
        <p:spPr>
          <a:xfrm>
            <a:off x="228599" y="4019550"/>
            <a:ext cx="5083233" cy="997196"/>
          </a:xfrm>
        </p:spPr>
        <p:txBody>
          <a:bodyPr/>
          <a:lstStyle/>
          <a:p>
            <a:r>
              <a:rPr lang="en-US" dirty="0" smtClean="0"/>
              <a:t>Disclaimer: This presentation is not intended to provide financial assistance or guidance. It should solely be used as an education tool.</a:t>
            </a:r>
            <a:endParaRPr lang="en-US" dirty="0"/>
          </a:p>
        </p:txBody>
      </p:sp>
    </p:spTree>
    <p:extLst>
      <p:ext uri="{BB962C8B-B14F-4D97-AF65-F5344CB8AC3E}">
        <p14:creationId xmlns:p14="http://schemas.microsoft.com/office/powerpoint/2010/main" val="91888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or “Plain-Vanilla” Credit Cards</a:t>
            </a:r>
            <a:endParaRPr lang="en-US" dirty="0"/>
          </a:p>
        </p:txBody>
      </p:sp>
      <p:sp>
        <p:nvSpPr>
          <p:cNvPr id="5" name="Content Placeholder 3"/>
          <p:cNvSpPr>
            <a:spLocks noGrp="1"/>
          </p:cNvSpPr>
          <p:nvPr>
            <p:ph type="body" sz="quarter" idx="4294967295"/>
          </p:nvPr>
        </p:nvSpPr>
        <p:spPr>
          <a:xfrm>
            <a:off x="290946" y="973674"/>
            <a:ext cx="8853054" cy="2961836"/>
          </a:xfrm>
          <a:prstGeom prst="rect">
            <a:avLst/>
          </a:prstGeom>
        </p:spPr>
        <p:txBody>
          <a:bodyPr/>
          <a:lstStyle/>
          <a:p>
            <a:r>
              <a:rPr lang="en-US" sz="1800" dirty="0" smtClean="0"/>
              <a:t>Basic credit card</a:t>
            </a:r>
          </a:p>
          <a:p>
            <a:r>
              <a:rPr lang="en-US" sz="1800" dirty="0" smtClean="0"/>
              <a:t>Absolutely no rewards or cashback</a:t>
            </a:r>
          </a:p>
          <a:p>
            <a:r>
              <a:rPr lang="en-US" sz="1800" dirty="0" smtClean="0"/>
              <a:t>Simplest type of card</a:t>
            </a:r>
          </a:p>
          <a:p>
            <a:pPr lvl="1"/>
            <a:r>
              <a:rPr lang="en-US" dirty="0" smtClean="0"/>
              <a:t>Spend and pay bills monthly</a:t>
            </a:r>
          </a:p>
          <a:p>
            <a:r>
              <a:rPr lang="en-US" sz="1800" dirty="0" smtClean="0"/>
              <a:t>May be a good credit card to begin with</a:t>
            </a:r>
          </a:p>
          <a:p>
            <a:r>
              <a:rPr lang="en-US" sz="1800" dirty="0" smtClean="0"/>
              <a:t>Examples Include:</a:t>
            </a:r>
          </a:p>
          <a:p>
            <a:pPr lvl="1"/>
            <a:r>
              <a:rPr lang="en-US" dirty="0" smtClean="0"/>
              <a:t>Standard MasterCard</a:t>
            </a:r>
          </a:p>
          <a:p>
            <a:pPr lvl="1"/>
            <a:r>
              <a:rPr lang="en-US" dirty="0" smtClean="0"/>
              <a:t>BOA’s Plain Vanilla Credit Card</a:t>
            </a:r>
          </a:p>
          <a:p>
            <a:pPr lvl="1"/>
            <a:r>
              <a:rPr lang="en-US" dirty="0" smtClean="0"/>
              <a:t>Chase Blueprint</a:t>
            </a:r>
          </a:p>
        </p:txBody>
      </p:sp>
      <p:pic>
        <p:nvPicPr>
          <p:cNvPr id="6" name="Picture 5"/>
          <p:cNvPicPr>
            <a:picLocks noChangeAspect="1"/>
          </p:cNvPicPr>
          <p:nvPr/>
        </p:nvPicPr>
        <p:blipFill>
          <a:blip r:embed="rId3"/>
          <a:stretch>
            <a:fillRect/>
          </a:stretch>
        </p:blipFill>
        <p:spPr>
          <a:xfrm>
            <a:off x="5132099" y="2667614"/>
            <a:ext cx="2854189" cy="2973114"/>
          </a:xfrm>
          <a:prstGeom prst="rect">
            <a:avLst/>
          </a:prstGeom>
        </p:spPr>
      </p:pic>
    </p:spTree>
    <p:extLst>
      <p:ext uri="{BB962C8B-B14F-4D97-AF65-F5344CB8AC3E}">
        <p14:creationId xmlns:p14="http://schemas.microsoft.com/office/powerpoint/2010/main" val="343370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Premium Credit Cards</a:t>
            </a:r>
            <a:endParaRPr lang="en-US" dirty="0"/>
          </a:p>
        </p:txBody>
      </p:sp>
      <p:sp>
        <p:nvSpPr>
          <p:cNvPr id="4" name="Content Placeholder 3"/>
          <p:cNvSpPr>
            <a:spLocks noGrp="1"/>
          </p:cNvSpPr>
          <p:nvPr>
            <p:ph type="body" sz="quarter" idx="4294967295"/>
          </p:nvPr>
        </p:nvSpPr>
        <p:spPr>
          <a:xfrm>
            <a:off x="290946" y="894161"/>
            <a:ext cx="8853054" cy="3596882"/>
          </a:xfrm>
          <a:prstGeom prst="rect">
            <a:avLst/>
          </a:prstGeom>
        </p:spPr>
        <p:txBody>
          <a:bodyPr/>
          <a:lstStyle/>
          <a:p>
            <a:r>
              <a:rPr lang="en-US" dirty="0" smtClean="0"/>
              <a:t>Offers exclusive</a:t>
            </a:r>
          </a:p>
          <a:p>
            <a:pPr lvl="1"/>
            <a:r>
              <a:rPr lang="en-US" dirty="0" smtClean="0"/>
              <a:t>benefits, </a:t>
            </a:r>
          </a:p>
          <a:p>
            <a:pPr lvl="1"/>
            <a:r>
              <a:rPr lang="en-US" dirty="0" smtClean="0"/>
              <a:t>priority access, </a:t>
            </a:r>
          </a:p>
          <a:p>
            <a:pPr lvl="1"/>
            <a:r>
              <a:rPr lang="en-US" dirty="0" smtClean="0"/>
              <a:t>and excellent service</a:t>
            </a:r>
          </a:p>
          <a:p>
            <a:r>
              <a:rPr lang="en-US" dirty="0" smtClean="0"/>
              <a:t>Usually for a fee</a:t>
            </a:r>
          </a:p>
          <a:p>
            <a:r>
              <a:rPr lang="en-US" dirty="0"/>
              <a:t>O</a:t>
            </a:r>
            <a:r>
              <a:rPr lang="en-US" dirty="0" smtClean="0"/>
              <a:t>riginally only for the extremely wealthy and considered very prestigious</a:t>
            </a:r>
          </a:p>
          <a:p>
            <a:r>
              <a:rPr lang="en-US" dirty="0" smtClean="0"/>
              <a:t>Examples include:</a:t>
            </a:r>
          </a:p>
          <a:p>
            <a:pPr lvl="1"/>
            <a:r>
              <a:rPr lang="en-US" dirty="0" smtClean="0"/>
              <a:t>American Express Platinum Card</a:t>
            </a:r>
          </a:p>
          <a:p>
            <a:pPr lvl="1"/>
            <a:r>
              <a:rPr lang="en-US" dirty="0" smtClean="0"/>
              <a:t>Citi Prestige Card</a:t>
            </a:r>
          </a:p>
          <a:p>
            <a:pPr lvl="1"/>
            <a:r>
              <a:rPr lang="en-US" dirty="0" smtClean="0"/>
              <a:t>Visa Black Card</a:t>
            </a:r>
          </a:p>
          <a:p>
            <a:pPr lvl="1"/>
            <a:r>
              <a:rPr lang="en-US" dirty="0" smtClean="0"/>
              <a:t>J.P. Morgan Select</a:t>
            </a:r>
          </a:p>
        </p:txBody>
      </p:sp>
      <p:pic>
        <p:nvPicPr>
          <p:cNvPr id="5" name="Picture 4"/>
          <p:cNvPicPr>
            <a:picLocks noChangeAspect="1"/>
          </p:cNvPicPr>
          <p:nvPr/>
        </p:nvPicPr>
        <p:blipFill>
          <a:blip r:embed="rId3"/>
          <a:stretch>
            <a:fillRect/>
          </a:stretch>
        </p:blipFill>
        <p:spPr>
          <a:xfrm>
            <a:off x="4637933" y="3231033"/>
            <a:ext cx="3362246" cy="2143432"/>
          </a:xfrm>
          <a:prstGeom prst="rect">
            <a:avLst/>
          </a:prstGeom>
        </p:spPr>
      </p:pic>
    </p:spTree>
    <p:extLst>
      <p:ext uri="{BB962C8B-B14F-4D97-AF65-F5344CB8AC3E}">
        <p14:creationId xmlns:p14="http://schemas.microsoft.com/office/powerpoint/2010/main" val="1866481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43840"/>
            <a:ext cx="8686800" cy="366254"/>
          </a:xfrm>
        </p:spPr>
        <p:txBody>
          <a:bodyPr/>
          <a:lstStyle/>
          <a:p>
            <a:r>
              <a:rPr lang="en-US" dirty="0" smtClean="0"/>
              <a:t>Generic Travel Rewards Credit Cards</a:t>
            </a:r>
            <a:endParaRPr lang="en-US" dirty="0"/>
          </a:p>
        </p:txBody>
      </p:sp>
      <p:sp>
        <p:nvSpPr>
          <p:cNvPr id="4" name="Content Placeholder 3"/>
          <p:cNvSpPr>
            <a:spLocks noGrp="1"/>
          </p:cNvSpPr>
          <p:nvPr>
            <p:ph type="body" sz="quarter" idx="4294967295"/>
          </p:nvPr>
        </p:nvSpPr>
        <p:spPr>
          <a:xfrm>
            <a:off x="290946" y="894161"/>
            <a:ext cx="8853054" cy="2891048"/>
          </a:xfrm>
          <a:prstGeom prst="rect">
            <a:avLst/>
          </a:prstGeom>
        </p:spPr>
        <p:txBody>
          <a:bodyPr/>
          <a:lstStyle/>
          <a:p>
            <a:r>
              <a:rPr lang="en-US" dirty="0"/>
              <a:t>E</a:t>
            </a:r>
            <a:r>
              <a:rPr lang="en-US" dirty="0" smtClean="0"/>
              <a:t>arn generic points/miles for travel expenses</a:t>
            </a:r>
          </a:p>
          <a:p>
            <a:pPr lvl="1"/>
            <a:r>
              <a:rPr lang="en-US" dirty="0"/>
              <a:t>Points accrued as purchases are placed on the </a:t>
            </a:r>
            <a:r>
              <a:rPr lang="en-US" dirty="0" smtClean="0"/>
              <a:t>card</a:t>
            </a:r>
            <a:endParaRPr lang="en-US" dirty="0"/>
          </a:p>
          <a:p>
            <a:r>
              <a:rPr lang="en-US" dirty="0" smtClean="0"/>
              <a:t>Can be more convenient than specific airline cards</a:t>
            </a:r>
          </a:p>
          <a:p>
            <a:pPr lvl="1"/>
            <a:r>
              <a:rPr lang="en-US" dirty="0" smtClean="0"/>
              <a:t>Use towards any airline</a:t>
            </a:r>
          </a:p>
          <a:p>
            <a:r>
              <a:rPr lang="en-US" dirty="0" smtClean="0"/>
              <a:t>Examples include:</a:t>
            </a:r>
          </a:p>
          <a:p>
            <a:pPr lvl="1"/>
            <a:r>
              <a:rPr lang="en-US" dirty="0" smtClean="0"/>
              <a:t>Capital One </a:t>
            </a:r>
            <a:r>
              <a:rPr lang="en-US" dirty="0" err="1" smtClean="0"/>
              <a:t>VentureOne</a:t>
            </a:r>
            <a:r>
              <a:rPr lang="en-US" dirty="0" smtClean="0"/>
              <a:t> Rewards Card</a:t>
            </a:r>
          </a:p>
          <a:p>
            <a:pPr lvl="1"/>
            <a:r>
              <a:rPr lang="en-US" dirty="0" smtClean="0"/>
              <a:t>Citi Prestige Card</a:t>
            </a:r>
          </a:p>
          <a:p>
            <a:pPr lvl="1"/>
            <a:r>
              <a:rPr lang="en-US" dirty="0" smtClean="0"/>
              <a:t>Barclaycard Arrival World MasterCard</a:t>
            </a:r>
          </a:p>
          <a:p>
            <a:pPr lvl="1"/>
            <a:r>
              <a:rPr lang="en-US" dirty="0" smtClean="0"/>
              <a:t>Chase Sapphire Preferred Card</a:t>
            </a:r>
          </a:p>
        </p:txBody>
      </p:sp>
      <p:pic>
        <p:nvPicPr>
          <p:cNvPr id="5" name="Picture 4"/>
          <p:cNvPicPr>
            <a:picLocks noChangeAspect="1"/>
          </p:cNvPicPr>
          <p:nvPr/>
        </p:nvPicPr>
        <p:blipFill>
          <a:blip r:embed="rId3"/>
          <a:stretch>
            <a:fillRect/>
          </a:stretch>
        </p:blipFill>
        <p:spPr>
          <a:xfrm>
            <a:off x="5128592" y="2597789"/>
            <a:ext cx="3166585" cy="1992310"/>
          </a:xfrm>
          <a:prstGeom prst="rect">
            <a:avLst/>
          </a:prstGeom>
        </p:spPr>
      </p:pic>
      <p:pic>
        <p:nvPicPr>
          <p:cNvPr id="6" name="Picture 5"/>
          <p:cNvPicPr>
            <a:picLocks noChangeAspect="1"/>
          </p:cNvPicPr>
          <p:nvPr/>
        </p:nvPicPr>
        <p:blipFill>
          <a:blip r:embed="rId4"/>
          <a:stretch>
            <a:fillRect/>
          </a:stretch>
        </p:blipFill>
        <p:spPr>
          <a:xfrm>
            <a:off x="759541" y="4179766"/>
            <a:ext cx="1722120" cy="1722120"/>
          </a:xfrm>
          <a:prstGeom prst="rect">
            <a:avLst/>
          </a:prstGeom>
        </p:spPr>
      </p:pic>
      <p:pic>
        <p:nvPicPr>
          <p:cNvPr id="7" name="Picture 6"/>
          <p:cNvPicPr>
            <a:picLocks noChangeAspect="1"/>
          </p:cNvPicPr>
          <p:nvPr/>
        </p:nvPicPr>
        <p:blipFill>
          <a:blip r:embed="rId5"/>
          <a:stretch>
            <a:fillRect/>
          </a:stretch>
        </p:blipFill>
        <p:spPr>
          <a:xfrm>
            <a:off x="2528052" y="4069276"/>
            <a:ext cx="1943100" cy="1943100"/>
          </a:xfrm>
          <a:prstGeom prst="rect">
            <a:avLst/>
          </a:prstGeom>
        </p:spPr>
      </p:pic>
    </p:spTree>
    <p:extLst>
      <p:ext uri="{BB962C8B-B14F-4D97-AF65-F5344CB8AC3E}">
        <p14:creationId xmlns:p14="http://schemas.microsoft.com/office/powerpoint/2010/main" val="1022393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715617"/>
            <a:ext cx="1520687" cy="276999"/>
          </a:xfrm>
        </p:spPr>
        <p:txBody>
          <a:bodyPr/>
          <a:lstStyle/>
          <a:p>
            <a:r>
              <a:rPr lang="en-US" dirty="0" smtClean="0"/>
              <a:t>Categories:</a:t>
            </a:r>
            <a:endParaRPr lang="en-US" dirty="0"/>
          </a:p>
        </p:txBody>
      </p:sp>
      <p:sp>
        <p:nvSpPr>
          <p:cNvPr id="3" name="Title 2"/>
          <p:cNvSpPr>
            <a:spLocks noGrp="1"/>
          </p:cNvSpPr>
          <p:nvPr>
            <p:ph type="title"/>
          </p:nvPr>
        </p:nvSpPr>
        <p:spPr/>
        <p:txBody>
          <a:bodyPr/>
          <a:lstStyle/>
          <a:p>
            <a:r>
              <a:rPr lang="en-US" dirty="0" smtClean="0"/>
              <a:t>Co-Branded Rewards Credit Cards</a:t>
            </a:r>
            <a:endParaRPr lang="en-US" dirty="0"/>
          </a:p>
        </p:txBody>
      </p:sp>
      <p:sp>
        <p:nvSpPr>
          <p:cNvPr id="4" name="Content Placeholder 3"/>
          <p:cNvSpPr txBox="1">
            <a:spLocks/>
          </p:cNvSpPr>
          <p:nvPr/>
        </p:nvSpPr>
        <p:spPr>
          <a:xfrm>
            <a:off x="811395" y="1450390"/>
            <a:ext cx="1534240" cy="553998"/>
          </a:xfrm>
          <a:prstGeom prst="rect">
            <a:avLst/>
          </a:prstGeom>
        </p:spPr>
        <p:txBody>
          <a:bodyPr vert="horz" wrap="square" lIns="0" tIns="0" rIns="0" bIns="0" rtlCol="0">
            <a:spAutoFit/>
          </a:bodyPr>
          <a:lstStyle>
            <a:lvl1pPr marL="201168" indent="-201168" algn="l" defTabSz="914400" rtl="0" eaLnBrk="1" latinLnBrk="0" hangingPunct="1">
              <a:lnSpc>
                <a:spcPct val="90000"/>
              </a:lnSpc>
              <a:spcBef>
                <a:spcPts val="1000"/>
              </a:spcBef>
              <a:buFont typeface="Arial" panose="020B0604020202020204" pitchFamily="34" charset="0"/>
              <a:buChar char="•"/>
              <a:defRPr lang="en-US" sz="2000" kern="1200" smtClean="0">
                <a:solidFill>
                  <a:schemeClr val="bg2"/>
                </a:solidFill>
                <a:latin typeface="+mn-lt"/>
                <a:ea typeface="+mn-ea"/>
                <a:cs typeface="+mn-cs"/>
              </a:defRPr>
            </a:lvl1pPr>
            <a:lvl2pPr marL="460375" indent="-230188" algn="l" defTabSz="914400" rtl="0" eaLnBrk="1" latinLnBrk="0" hangingPunct="1">
              <a:lnSpc>
                <a:spcPct val="90000"/>
              </a:lnSpc>
              <a:spcBef>
                <a:spcPts val="400"/>
              </a:spcBef>
              <a:buFont typeface="Arial" panose="020B0604020202020204" pitchFamily="34" charset="0"/>
              <a:buChar char="–"/>
              <a:defRPr lang="en-US" sz="1800" kern="1200" smtClean="0">
                <a:solidFill>
                  <a:schemeClr val="bg2"/>
                </a:solidFill>
                <a:latin typeface="+mn-lt"/>
                <a:ea typeface="+mn-ea"/>
                <a:cs typeface="+mn-cs"/>
              </a:defRPr>
            </a:lvl2pPr>
            <a:lvl3pPr marL="658368" indent="-174625"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3pPr>
            <a:lvl4pPr marL="914400" indent="-227013"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4pPr>
            <a:lvl5pPr marL="1097280" indent="-174625" algn="l" defTabSz="914400" rtl="0" eaLnBrk="1" latinLnBrk="0" hangingPunct="1">
              <a:lnSpc>
                <a:spcPct val="90000"/>
              </a:lnSpc>
              <a:spcBef>
                <a:spcPts val="400"/>
              </a:spcBef>
              <a:buFont typeface="Arial" panose="020B0604020202020204" pitchFamily="34" charset="0"/>
              <a:buChar char="•"/>
              <a:defRPr lang="en-US" sz="16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t>Hotel</a:t>
            </a:r>
            <a:endParaRPr lang="en-US" sz="4000" dirty="0"/>
          </a:p>
        </p:txBody>
      </p:sp>
      <p:sp>
        <p:nvSpPr>
          <p:cNvPr id="5" name="Content Placeholder 3"/>
          <p:cNvSpPr txBox="1">
            <a:spLocks/>
          </p:cNvSpPr>
          <p:nvPr/>
        </p:nvSpPr>
        <p:spPr>
          <a:xfrm>
            <a:off x="3647360" y="1450390"/>
            <a:ext cx="1534240" cy="553998"/>
          </a:xfrm>
          <a:prstGeom prst="rect">
            <a:avLst/>
          </a:prstGeom>
        </p:spPr>
        <p:txBody>
          <a:bodyPr vert="horz" wrap="square" lIns="0" tIns="0" rIns="0" bIns="0" rtlCol="0">
            <a:spAutoFit/>
          </a:bodyPr>
          <a:lstStyle>
            <a:lvl1pPr marL="201168" indent="-201168" algn="l" defTabSz="914400" rtl="0" eaLnBrk="1" latinLnBrk="0" hangingPunct="1">
              <a:lnSpc>
                <a:spcPct val="90000"/>
              </a:lnSpc>
              <a:spcBef>
                <a:spcPts val="1000"/>
              </a:spcBef>
              <a:buFont typeface="Arial" panose="020B0604020202020204" pitchFamily="34" charset="0"/>
              <a:buChar char="•"/>
              <a:defRPr lang="en-US" sz="2000" kern="1200" smtClean="0">
                <a:solidFill>
                  <a:schemeClr val="bg2"/>
                </a:solidFill>
                <a:latin typeface="+mn-lt"/>
                <a:ea typeface="+mn-ea"/>
                <a:cs typeface="+mn-cs"/>
              </a:defRPr>
            </a:lvl1pPr>
            <a:lvl2pPr marL="460375" indent="-230188" algn="l" defTabSz="914400" rtl="0" eaLnBrk="1" latinLnBrk="0" hangingPunct="1">
              <a:lnSpc>
                <a:spcPct val="90000"/>
              </a:lnSpc>
              <a:spcBef>
                <a:spcPts val="400"/>
              </a:spcBef>
              <a:buFont typeface="Arial" panose="020B0604020202020204" pitchFamily="34" charset="0"/>
              <a:buChar char="–"/>
              <a:defRPr lang="en-US" sz="1800" kern="1200" smtClean="0">
                <a:solidFill>
                  <a:schemeClr val="bg2"/>
                </a:solidFill>
                <a:latin typeface="+mn-lt"/>
                <a:ea typeface="+mn-ea"/>
                <a:cs typeface="+mn-cs"/>
              </a:defRPr>
            </a:lvl2pPr>
            <a:lvl3pPr marL="658368" indent="-174625"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3pPr>
            <a:lvl4pPr marL="914400" indent="-227013"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4pPr>
            <a:lvl5pPr marL="1097280" indent="-174625" algn="l" defTabSz="914400" rtl="0" eaLnBrk="1" latinLnBrk="0" hangingPunct="1">
              <a:lnSpc>
                <a:spcPct val="90000"/>
              </a:lnSpc>
              <a:spcBef>
                <a:spcPts val="400"/>
              </a:spcBef>
              <a:buFont typeface="Arial" panose="020B0604020202020204" pitchFamily="34" charset="0"/>
              <a:buChar char="•"/>
              <a:defRPr lang="en-US" sz="16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t>Airline</a:t>
            </a:r>
            <a:endParaRPr lang="en-US" sz="4000" dirty="0"/>
          </a:p>
        </p:txBody>
      </p:sp>
      <p:sp>
        <p:nvSpPr>
          <p:cNvPr id="6" name="Content Placeholder 3"/>
          <p:cNvSpPr txBox="1">
            <a:spLocks/>
          </p:cNvSpPr>
          <p:nvPr/>
        </p:nvSpPr>
        <p:spPr>
          <a:xfrm>
            <a:off x="6483325" y="1450390"/>
            <a:ext cx="1534240" cy="553998"/>
          </a:xfrm>
          <a:prstGeom prst="rect">
            <a:avLst/>
          </a:prstGeom>
        </p:spPr>
        <p:txBody>
          <a:bodyPr vert="horz" wrap="square" lIns="0" tIns="0" rIns="0" bIns="0" rtlCol="0">
            <a:spAutoFit/>
          </a:bodyPr>
          <a:lstStyle>
            <a:lvl1pPr marL="201168" indent="-201168" algn="l" defTabSz="914400" rtl="0" eaLnBrk="1" latinLnBrk="0" hangingPunct="1">
              <a:lnSpc>
                <a:spcPct val="90000"/>
              </a:lnSpc>
              <a:spcBef>
                <a:spcPts val="1000"/>
              </a:spcBef>
              <a:buFont typeface="Arial" panose="020B0604020202020204" pitchFamily="34" charset="0"/>
              <a:buChar char="•"/>
              <a:defRPr lang="en-US" sz="2000" kern="1200" smtClean="0">
                <a:solidFill>
                  <a:schemeClr val="bg2"/>
                </a:solidFill>
                <a:latin typeface="+mn-lt"/>
                <a:ea typeface="+mn-ea"/>
                <a:cs typeface="+mn-cs"/>
              </a:defRPr>
            </a:lvl1pPr>
            <a:lvl2pPr marL="460375" indent="-230188" algn="l" defTabSz="914400" rtl="0" eaLnBrk="1" latinLnBrk="0" hangingPunct="1">
              <a:lnSpc>
                <a:spcPct val="90000"/>
              </a:lnSpc>
              <a:spcBef>
                <a:spcPts val="400"/>
              </a:spcBef>
              <a:buFont typeface="Arial" panose="020B0604020202020204" pitchFamily="34" charset="0"/>
              <a:buChar char="–"/>
              <a:defRPr lang="en-US" sz="1800" kern="1200" smtClean="0">
                <a:solidFill>
                  <a:schemeClr val="bg2"/>
                </a:solidFill>
                <a:latin typeface="+mn-lt"/>
                <a:ea typeface="+mn-ea"/>
                <a:cs typeface="+mn-cs"/>
              </a:defRPr>
            </a:lvl2pPr>
            <a:lvl3pPr marL="658368" indent="-174625"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3pPr>
            <a:lvl4pPr marL="914400" indent="-227013"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4pPr>
            <a:lvl5pPr marL="1097280" indent="-174625" algn="l" defTabSz="914400" rtl="0" eaLnBrk="1" latinLnBrk="0" hangingPunct="1">
              <a:lnSpc>
                <a:spcPct val="90000"/>
              </a:lnSpc>
              <a:spcBef>
                <a:spcPts val="400"/>
              </a:spcBef>
              <a:buFont typeface="Arial" panose="020B0604020202020204" pitchFamily="34" charset="0"/>
              <a:buChar char="•"/>
              <a:defRPr lang="en-US" sz="16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t>Retail</a:t>
            </a:r>
            <a:endParaRPr lang="en-US" sz="4000" dirty="0"/>
          </a:p>
        </p:txBody>
      </p:sp>
      <p:pic>
        <p:nvPicPr>
          <p:cNvPr id="7" name="Picture 6"/>
          <p:cNvPicPr>
            <a:picLocks noChangeAspect="1"/>
          </p:cNvPicPr>
          <p:nvPr/>
        </p:nvPicPr>
        <p:blipFill>
          <a:blip r:embed="rId3"/>
          <a:stretch>
            <a:fillRect/>
          </a:stretch>
        </p:blipFill>
        <p:spPr>
          <a:xfrm>
            <a:off x="617141" y="2333612"/>
            <a:ext cx="2053929" cy="2486865"/>
          </a:xfrm>
          <a:prstGeom prst="rect">
            <a:avLst/>
          </a:prstGeom>
        </p:spPr>
      </p:pic>
      <p:pic>
        <p:nvPicPr>
          <p:cNvPr id="8" name="Picture 7"/>
          <p:cNvPicPr>
            <a:picLocks noChangeAspect="1"/>
          </p:cNvPicPr>
          <p:nvPr/>
        </p:nvPicPr>
        <p:blipFill>
          <a:blip r:embed="rId4"/>
          <a:stretch>
            <a:fillRect/>
          </a:stretch>
        </p:blipFill>
        <p:spPr>
          <a:xfrm>
            <a:off x="3151489" y="2633164"/>
            <a:ext cx="2517012" cy="1887759"/>
          </a:xfrm>
          <a:prstGeom prst="rect">
            <a:avLst/>
          </a:prstGeom>
        </p:spPr>
      </p:pic>
      <p:pic>
        <p:nvPicPr>
          <p:cNvPr id="9" name="Picture 8"/>
          <p:cNvPicPr>
            <a:picLocks noChangeAspect="1"/>
          </p:cNvPicPr>
          <p:nvPr/>
        </p:nvPicPr>
        <p:blipFill>
          <a:blip r:embed="rId5"/>
          <a:stretch>
            <a:fillRect/>
          </a:stretch>
        </p:blipFill>
        <p:spPr>
          <a:xfrm>
            <a:off x="6148920" y="2462287"/>
            <a:ext cx="2355118" cy="2229512"/>
          </a:xfrm>
          <a:prstGeom prst="rect">
            <a:avLst/>
          </a:prstGeom>
        </p:spPr>
      </p:pic>
    </p:spTree>
    <p:extLst>
      <p:ext uri="{BB962C8B-B14F-4D97-AF65-F5344CB8AC3E}">
        <p14:creationId xmlns:p14="http://schemas.microsoft.com/office/powerpoint/2010/main" val="1829753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Hotel Co-Branded Rewards Credit Cards</a:t>
            </a:r>
            <a:endParaRPr lang="en-US" dirty="0"/>
          </a:p>
        </p:txBody>
      </p:sp>
      <p:sp>
        <p:nvSpPr>
          <p:cNvPr id="4" name="Content Placeholder 3"/>
          <p:cNvSpPr>
            <a:spLocks noGrp="1"/>
          </p:cNvSpPr>
          <p:nvPr>
            <p:ph type="body" sz="quarter" idx="4294967295"/>
          </p:nvPr>
        </p:nvSpPr>
        <p:spPr>
          <a:xfrm>
            <a:off x="290946" y="894161"/>
            <a:ext cx="8853054" cy="4366324"/>
          </a:xfrm>
          <a:prstGeom prst="rect">
            <a:avLst/>
          </a:prstGeom>
        </p:spPr>
        <p:txBody>
          <a:bodyPr/>
          <a:lstStyle/>
          <a:p>
            <a:r>
              <a:rPr lang="en-US" dirty="0" smtClean="0"/>
              <a:t>Offer rewards, such as accrued points</a:t>
            </a:r>
          </a:p>
          <a:p>
            <a:pPr lvl="1"/>
            <a:r>
              <a:rPr lang="en-US" dirty="0" smtClean="0"/>
              <a:t>Points accrued as purchases are placed on the card</a:t>
            </a:r>
          </a:p>
          <a:p>
            <a:pPr lvl="1"/>
            <a:r>
              <a:rPr lang="en-US" dirty="0" smtClean="0"/>
              <a:t>Points are used towards hotel rate discounts or free nights</a:t>
            </a:r>
          </a:p>
          <a:p>
            <a:r>
              <a:rPr lang="en-US" dirty="0" smtClean="0"/>
              <a:t>Some cards also offer other benefits such as</a:t>
            </a:r>
          </a:p>
          <a:p>
            <a:pPr lvl="1"/>
            <a:r>
              <a:rPr lang="en-US" dirty="0" smtClean="0"/>
              <a:t>Cashback</a:t>
            </a:r>
          </a:p>
          <a:p>
            <a:pPr lvl="1"/>
            <a:r>
              <a:rPr lang="en-US" dirty="0" smtClean="0"/>
              <a:t>Deals</a:t>
            </a:r>
          </a:p>
          <a:p>
            <a:pPr lvl="2"/>
            <a:r>
              <a:rPr lang="en-US" dirty="0" smtClean="0"/>
              <a:t>For example, buy 3 nights, get 1 free</a:t>
            </a:r>
          </a:p>
          <a:p>
            <a:pPr lvl="1"/>
            <a:r>
              <a:rPr lang="en-US" dirty="0" smtClean="0"/>
              <a:t>Late check out times</a:t>
            </a:r>
          </a:p>
          <a:p>
            <a:pPr lvl="1"/>
            <a:r>
              <a:rPr lang="en-US" dirty="0" smtClean="0"/>
              <a:t>Sign up bonuses</a:t>
            </a:r>
          </a:p>
          <a:p>
            <a:r>
              <a:rPr lang="en-US" dirty="0" smtClean="0"/>
              <a:t>Examples include:</a:t>
            </a:r>
          </a:p>
          <a:p>
            <a:pPr lvl="1"/>
            <a:r>
              <a:rPr lang="en-US" dirty="0" smtClean="0"/>
              <a:t>Hilton </a:t>
            </a:r>
            <a:r>
              <a:rPr lang="en-US" dirty="0" err="1" smtClean="0"/>
              <a:t>Hhonors</a:t>
            </a:r>
            <a:r>
              <a:rPr lang="en-US" dirty="0" smtClean="0"/>
              <a:t> Card from American Express</a:t>
            </a:r>
          </a:p>
          <a:p>
            <a:pPr lvl="1"/>
            <a:r>
              <a:rPr lang="en-US" dirty="0" smtClean="0"/>
              <a:t>Marriott Rewards Card from Visa</a:t>
            </a:r>
          </a:p>
          <a:p>
            <a:pPr lvl="1"/>
            <a:r>
              <a:rPr lang="en-US" dirty="0" smtClean="0"/>
              <a:t>Starwood Preferred Guest Card from American Express</a:t>
            </a:r>
          </a:p>
          <a:p>
            <a:pPr lvl="1"/>
            <a:r>
              <a:rPr lang="en-US" dirty="0" smtClean="0"/>
              <a:t>Hyatt Credit Card from Visa</a:t>
            </a:r>
          </a:p>
        </p:txBody>
      </p:sp>
      <p:pic>
        <p:nvPicPr>
          <p:cNvPr id="5" name="Picture 4"/>
          <p:cNvPicPr>
            <a:picLocks noChangeAspect="1"/>
          </p:cNvPicPr>
          <p:nvPr/>
        </p:nvPicPr>
        <p:blipFill>
          <a:blip r:embed="rId3"/>
          <a:stretch>
            <a:fillRect/>
          </a:stretch>
        </p:blipFill>
        <p:spPr>
          <a:xfrm>
            <a:off x="5575852" y="2461832"/>
            <a:ext cx="3121454" cy="2008378"/>
          </a:xfrm>
          <a:prstGeom prst="rect">
            <a:avLst/>
          </a:prstGeom>
        </p:spPr>
      </p:pic>
    </p:spTree>
    <p:extLst>
      <p:ext uri="{BB962C8B-B14F-4D97-AF65-F5344CB8AC3E}">
        <p14:creationId xmlns:p14="http://schemas.microsoft.com/office/powerpoint/2010/main" val="3088745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Airline Co-Branded Rewards Credit Cards</a:t>
            </a:r>
            <a:endParaRPr lang="en-US" dirty="0"/>
          </a:p>
        </p:txBody>
      </p:sp>
      <p:sp>
        <p:nvSpPr>
          <p:cNvPr id="4" name="Content Placeholder 3"/>
          <p:cNvSpPr>
            <a:spLocks noGrp="1"/>
          </p:cNvSpPr>
          <p:nvPr>
            <p:ph type="body" sz="quarter" idx="4294967295"/>
          </p:nvPr>
        </p:nvSpPr>
        <p:spPr>
          <a:xfrm>
            <a:off x="290946" y="894161"/>
            <a:ext cx="8853054" cy="4799263"/>
          </a:xfrm>
          <a:prstGeom prst="rect">
            <a:avLst/>
          </a:prstGeom>
        </p:spPr>
        <p:txBody>
          <a:bodyPr/>
          <a:lstStyle/>
          <a:p>
            <a:r>
              <a:rPr lang="en-US" dirty="0" smtClean="0"/>
              <a:t>Accrue points to use towards flights</a:t>
            </a:r>
          </a:p>
          <a:p>
            <a:pPr lvl="1"/>
            <a:r>
              <a:rPr lang="en-US" dirty="0"/>
              <a:t>Points accrued as purchases are placed on the </a:t>
            </a:r>
            <a:r>
              <a:rPr lang="en-US" dirty="0" smtClean="0"/>
              <a:t>card</a:t>
            </a:r>
            <a:endParaRPr lang="en-US" b="1" dirty="0" smtClean="0"/>
          </a:p>
          <a:p>
            <a:r>
              <a:rPr lang="en-US" dirty="0" smtClean="0"/>
              <a:t>Earn free flights for the card specified airline</a:t>
            </a:r>
          </a:p>
          <a:p>
            <a:r>
              <a:rPr lang="en-US" dirty="0" smtClean="0"/>
              <a:t>Airline affiliated cards also offer at airport perks, such as:</a:t>
            </a:r>
          </a:p>
          <a:p>
            <a:pPr lvl="1"/>
            <a:r>
              <a:rPr lang="en-US" dirty="0" smtClean="0"/>
              <a:t>Free bag check fees</a:t>
            </a:r>
          </a:p>
          <a:p>
            <a:pPr lvl="1"/>
            <a:r>
              <a:rPr lang="en-US" dirty="0" smtClean="0"/>
              <a:t>Priority boarding</a:t>
            </a:r>
          </a:p>
          <a:p>
            <a:pPr lvl="1"/>
            <a:r>
              <a:rPr lang="en-US" dirty="0" smtClean="0"/>
              <a:t>Priority security</a:t>
            </a:r>
          </a:p>
          <a:p>
            <a:pPr lvl="1"/>
            <a:r>
              <a:rPr lang="en-US" dirty="0" smtClean="0"/>
              <a:t>In airport lounges</a:t>
            </a:r>
          </a:p>
          <a:p>
            <a:r>
              <a:rPr lang="en-US" dirty="0" smtClean="0"/>
              <a:t>Examples include:</a:t>
            </a:r>
          </a:p>
          <a:p>
            <a:pPr lvl="1"/>
            <a:r>
              <a:rPr lang="en-US" dirty="0" smtClean="0"/>
              <a:t>Citi/</a:t>
            </a:r>
            <a:r>
              <a:rPr lang="en-US" dirty="0" err="1" smtClean="0"/>
              <a:t>Aadvantage</a:t>
            </a:r>
            <a:r>
              <a:rPr lang="en-US" dirty="0" smtClean="0"/>
              <a:t> Platinum Select MasterCard</a:t>
            </a:r>
          </a:p>
          <a:p>
            <a:pPr lvl="1"/>
            <a:r>
              <a:rPr lang="en-US" dirty="0" smtClean="0"/>
              <a:t>Southwest Airlines Rapid Rewards Premier </a:t>
            </a:r>
          </a:p>
          <a:p>
            <a:pPr marL="230187" lvl="1" indent="0">
              <a:buNone/>
            </a:pPr>
            <a:r>
              <a:rPr lang="en-US" dirty="0" smtClean="0"/>
              <a:t>Credit Card</a:t>
            </a:r>
          </a:p>
          <a:p>
            <a:pPr lvl="1"/>
            <a:r>
              <a:rPr lang="en-US" dirty="0" smtClean="0"/>
              <a:t>Gold Delta </a:t>
            </a:r>
            <a:r>
              <a:rPr lang="en-US" dirty="0" err="1" smtClean="0"/>
              <a:t>SkyMiles</a:t>
            </a:r>
            <a:r>
              <a:rPr lang="en-US" dirty="0" smtClean="0"/>
              <a:t> Credit Card from American </a:t>
            </a:r>
          </a:p>
          <a:p>
            <a:pPr marL="230187" lvl="1" indent="0">
              <a:buNone/>
            </a:pPr>
            <a:r>
              <a:rPr lang="en-US" dirty="0" smtClean="0"/>
              <a:t>Express</a:t>
            </a:r>
          </a:p>
          <a:p>
            <a:pPr lvl="1"/>
            <a:r>
              <a:rPr lang="en-US" dirty="0" smtClean="0"/>
              <a:t>Alaska Airlines Visa Signature Card</a:t>
            </a:r>
          </a:p>
        </p:txBody>
      </p:sp>
      <p:pic>
        <p:nvPicPr>
          <p:cNvPr id="5" name="Picture 4"/>
          <p:cNvPicPr>
            <a:picLocks noChangeAspect="1"/>
          </p:cNvPicPr>
          <p:nvPr/>
        </p:nvPicPr>
        <p:blipFill>
          <a:blip r:embed="rId3"/>
          <a:stretch>
            <a:fillRect/>
          </a:stretch>
        </p:blipFill>
        <p:spPr>
          <a:xfrm>
            <a:off x="5605959" y="3262387"/>
            <a:ext cx="3005966" cy="1935779"/>
          </a:xfrm>
          <a:prstGeom prst="rect">
            <a:avLst/>
          </a:prstGeom>
        </p:spPr>
      </p:pic>
    </p:spTree>
    <p:extLst>
      <p:ext uri="{BB962C8B-B14F-4D97-AF65-F5344CB8AC3E}">
        <p14:creationId xmlns:p14="http://schemas.microsoft.com/office/powerpoint/2010/main" val="749552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Retail Co-Branded Rewards Credit Cards</a:t>
            </a:r>
            <a:endParaRPr lang="en-US" dirty="0"/>
          </a:p>
        </p:txBody>
      </p:sp>
      <p:sp>
        <p:nvSpPr>
          <p:cNvPr id="4" name="Content Placeholder 3"/>
          <p:cNvSpPr>
            <a:spLocks noGrp="1"/>
          </p:cNvSpPr>
          <p:nvPr>
            <p:ph type="body" sz="quarter" idx="4294967295"/>
          </p:nvPr>
        </p:nvSpPr>
        <p:spPr>
          <a:xfrm>
            <a:off x="290946" y="894161"/>
            <a:ext cx="8853054" cy="5129609"/>
          </a:xfrm>
          <a:prstGeom prst="rect">
            <a:avLst/>
          </a:prstGeom>
        </p:spPr>
        <p:txBody>
          <a:bodyPr/>
          <a:lstStyle/>
          <a:p>
            <a:r>
              <a:rPr lang="en-US" dirty="0" smtClean="0"/>
              <a:t>Retail credit cards are very popular</a:t>
            </a:r>
          </a:p>
          <a:p>
            <a:r>
              <a:rPr lang="en-US" dirty="0" smtClean="0"/>
              <a:t>Provide a variety of retail benefits, such as:</a:t>
            </a:r>
          </a:p>
          <a:p>
            <a:pPr lvl="1"/>
            <a:r>
              <a:rPr lang="en-US" dirty="0" smtClean="0"/>
              <a:t>Cashback</a:t>
            </a:r>
          </a:p>
          <a:p>
            <a:pPr lvl="1"/>
            <a:r>
              <a:rPr lang="en-US" dirty="0" smtClean="0"/>
              <a:t>Accrued points to be used for future purchases</a:t>
            </a:r>
          </a:p>
          <a:p>
            <a:pPr lvl="1"/>
            <a:r>
              <a:rPr lang="en-US" dirty="0" smtClean="0"/>
              <a:t>In store benefits</a:t>
            </a:r>
          </a:p>
          <a:p>
            <a:pPr lvl="2"/>
            <a:r>
              <a:rPr lang="en-US" dirty="0" smtClean="0"/>
              <a:t>Discounts</a:t>
            </a:r>
          </a:p>
          <a:p>
            <a:pPr lvl="2"/>
            <a:r>
              <a:rPr lang="en-US" dirty="0"/>
              <a:t>C</a:t>
            </a:r>
            <a:r>
              <a:rPr lang="en-US" dirty="0" smtClean="0"/>
              <a:t>oupons</a:t>
            </a:r>
          </a:p>
          <a:p>
            <a:pPr lvl="2"/>
            <a:r>
              <a:rPr lang="en-US" dirty="0"/>
              <a:t>P</a:t>
            </a:r>
            <a:r>
              <a:rPr lang="en-US" dirty="0" smtClean="0"/>
              <a:t>riority sales</a:t>
            </a:r>
          </a:p>
          <a:p>
            <a:pPr lvl="1"/>
            <a:r>
              <a:rPr lang="en-US" dirty="0" smtClean="0"/>
              <a:t>Sign up bonuses</a:t>
            </a:r>
          </a:p>
          <a:p>
            <a:pPr lvl="2"/>
            <a:r>
              <a:rPr lang="en-US" dirty="0" smtClean="0"/>
              <a:t>Total purchase discount</a:t>
            </a:r>
          </a:p>
          <a:p>
            <a:pPr lvl="2"/>
            <a:r>
              <a:rPr lang="en-US" dirty="0" smtClean="0"/>
              <a:t>Store voucher</a:t>
            </a:r>
          </a:p>
          <a:p>
            <a:r>
              <a:rPr lang="en-US" dirty="0" smtClean="0"/>
              <a:t>Examples include:</a:t>
            </a:r>
          </a:p>
          <a:p>
            <a:pPr lvl="1"/>
            <a:r>
              <a:rPr lang="en-US" dirty="0" smtClean="0"/>
              <a:t>Nordstrom Signature Visa Card</a:t>
            </a:r>
          </a:p>
          <a:p>
            <a:pPr lvl="1"/>
            <a:r>
              <a:rPr lang="en-US" dirty="0" smtClean="0"/>
              <a:t>Amazon.com Rewards Visa Card</a:t>
            </a:r>
          </a:p>
          <a:p>
            <a:pPr lvl="1"/>
            <a:r>
              <a:rPr lang="en-US" dirty="0" smtClean="0"/>
              <a:t>Toys R Us Rewards MasterCard</a:t>
            </a:r>
          </a:p>
          <a:p>
            <a:pPr lvl="1"/>
            <a:r>
              <a:rPr lang="en-US" dirty="0" smtClean="0"/>
              <a:t>Macy’s American Express Card</a:t>
            </a:r>
          </a:p>
          <a:p>
            <a:pPr lvl="2"/>
            <a:endParaRPr lang="en-US" dirty="0" smtClean="0"/>
          </a:p>
        </p:txBody>
      </p:sp>
      <p:pic>
        <p:nvPicPr>
          <p:cNvPr id="5" name="Picture 4"/>
          <p:cNvPicPr>
            <a:picLocks noChangeAspect="1"/>
          </p:cNvPicPr>
          <p:nvPr/>
        </p:nvPicPr>
        <p:blipFill>
          <a:blip r:embed="rId3"/>
          <a:stretch>
            <a:fillRect/>
          </a:stretch>
        </p:blipFill>
        <p:spPr>
          <a:xfrm>
            <a:off x="4717473" y="2892289"/>
            <a:ext cx="3441433" cy="2183986"/>
          </a:xfrm>
          <a:prstGeom prst="rect">
            <a:avLst/>
          </a:prstGeom>
        </p:spPr>
      </p:pic>
    </p:spTree>
    <p:extLst>
      <p:ext uri="{BB962C8B-B14F-4D97-AF65-F5344CB8AC3E}">
        <p14:creationId xmlns:p14="http://schemas.microsoft.com/office/powerpoint/2010/main" val="3986941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Cash Back Cards</a:t>
            </a:r>
            <a:endParaRPr lang="en-US" dirty="0"/>
          </a:p>
        </p:txBody>
      </p:sp>
      <p:sp>
        <p:nvSpPr>
          <p:cNvPr id="4" name="Content Placeholder 3"/>
          <p:cNvSpPr>
            <a:spLocks noGrp="1"/>
          </p:cNvSpPr>
          <p:nvPr>
            <p:ph type="body" sz="quarter" idx="4294967295"/>
          </p:nvPr>
        </p:nvSpPr>
        <p:spPr>
          <a:xfrm>
            <a:off x="290946" y="755013"/>
            <a:ext cx="8853054" cy="5374805"/>
          </a:xfrm>
          <a:prstGeom prst="rect">
            <a:avLst/>
          </a:prstGeom>
        </p:spPr>
        <p:txBody>
          <a:bodyPr/>
          <a:lstStyle/>
          <a:p>
            <a:r>
              <a:rPr lang="en-US" dirty="0" smtClean="0"/>
              <a:t>Rotating Categories</a:t>
            </a:r>
          </a:p>
          <a:p>
            <a:pPr lvl="1"/>
            <a:r>
              <a:rPr lang="en-US" dirty="0"/>
              <a:t>R</a:t>
            </a:r>
            <a:r>
              <a:rPr lang="en-US" dirty="0" smtClean="0"/>
              <a:t>eceive cash back on certain purchases</a:t>
            </a:r>
          </a:p>
          <a:p>
            <a:pPr lvl="1"/>
            <a:r>
              <a:rPr lang="en-US" dirty="0" smtClean="0"/>
              <a:t>Depending on the current offer</a:t>
            </a:r>
          </a:p>
          <a:p>
            <a:pPr lvl="1"/>
            <a:r>
              <a:rPr lang="en-US" dirty="0" smtClean="0"/>
              <a:t>Examples:</a:t>
            </a:r>
          </a:p>
          <a:p>
            <a:pPr lvl="2"/>
            <a:r>
              <a:rPr lang="en-US" dirty="0" smtClean="0"/>
              <a:t>Discover it</a:t>
            </a:r>
          </a:p>
          <a:p>
            <a:pPr lvl="2"/>
            <a:r>
              <a:rPr lang="en-US" dirty="0" smtClean="0"/>
              <a:t>Citi Dividend Platinum Select Visa Card</a:t>
            </a:r>
          </a:p>
          <a:p>
            <a:pPr lvl="2"/>
            <a:r>
              <a:rPr lang="en-US" dirty="0" smtClean="0"/>
              <a:t>U.S. Bank Cash+ Visa Signature Card</a:t>
            </a:r>
          </a:p>
          <a:p>
            <a:pPr lvl="2"/>
            <a:r>
              <a:rPr lang="en-US" dirty="0" smtClean="0"/>
              <a:t>Capital One Quicksilver Cash Rewards Credit Card</a:t>
            </a:r>
            <a:endParaRPr lang="en-US" dirty="0"/>
          </a:p>
          <a:p>
            <a:endParaRPr lang="en-US" dirty="0" smtClean="0"/>
          </a:p>
          <a:p>
            <a:r>
              <a:rPr lang="en-US" dirty="0" smtClean="0"/>
              <a:t>No Category</a:t>
            </a:r>
          </a:p>
          <a:p>
            <a:pPr lvl="1"/>
            <a:r>
              <a:rPr lang="en-US" dirty="0" smtClean="0"/>
              <a:t>Get the same amount of cash back on every purchase</a:t>
            </a:r>
          </a:p>
          <a:p>
            <a:pPr lvl="1"/>
            <a:r>
              <a:rPr lang="en-US" dirty="0" smtClean="0"/>
              <a:t>Does not matter what the purchase is</a:t>
            </a:r>
          </a:p>
          <a:p>
            <a:pPr lvl="1"/>
            <a:r>
              <a:rPr lang="en-US" dirty="0" smtClean="0"/>
              <a:t>Does not matter when the purchase is placed</a:t>
            </a:r>
          </a:p>
          <a:p>
            <a:pPr lvl="1"/>
            <a:r>
              <a:rPr lang="en-US" dirty="0" smtClean="0"/>
              <a:t>Examples:</a:t>
            </a:r>
          </a:p>
          <a:p>
            <a:pPr lvl="2"/>
            <a:r>
              <a:rPr lang="en-US" dirty="0" smtClean="0"/>
              <a:t>Chase Freedom</a:t>
            </a:r>
          </a:p>
          <a:p>
            <a:pPr lvl="2"/>
            <a:r>
              <a:rPr lang="en-US" dirty="0" smtClean="0"/>
              <a:t>Citi Double Cash Card</a:t>
            </a:r>
          </a:p>
          <a:p>
            <a:pPr lvl="2"/>
            <a:r>
              <a:rPr lang="en-US" dirty="0" smtClean="0"/>
              <a:t>Barclaycard </a:t>
            </a:r>
            <a:r>
              <a:rPr lang="en-US" dirty="0" err="1" smtClean="0"/>
              <a:t>CashForward</a:t>
            </a:r>
            <a:r>
              <a:rPr lang="en-US" dirty="0" smtClean="0"/>
              <a:t> World MasterCard</a:t>
            </a:r>
          </a:p>
          <a:p>
            <a:pPr lvl="2"/>
            <a:r>
              <a:rPr lang="en-US" dirty="0" smtClean="0"/>
              <a:t>Fidelity Rewards Visa Signature Card</a:t>
            </a:r>
          </a:p>
        </p:txBody>
      </p:sp>
      <p:pic>
        <p:nvPicPr>
          <p:cNvPr id="5" name="Picture 4"/>
          <p:cNvPicPr>
            <a:picLocks noChangeAspect="1"/>
          </p:cNvPicPr>
          <p:nvPr/>
        </p:nvPicPr>
        <p:blipFill>
          <a:blip r:embed="rId3"/>
          <a:stretch>
            <a:fillRect/>
          </a:stretch>
        </p:blipFill>
        <p:spPr>
          <a:xfrm>
            <a:off x="5634409" y="1196225"/>
            <a:ext cx="3128839" cy="1801453"/>
          </a:xfrm>
          <a:prstGeom prst="rect">
            <a:avLst/>
          </a:prstGeom>
        </p:spPr>
      </p:pic>
      <p:pic>
        <p:nvPicPr>
          <p:cNvPr id="6" name="Picture 5"/>
          <p:cNvPicPr>
            <a:picLocks noChangeAspect="1"/>
          </p:cNvPicPr>
          <p:nvPr/>
        </p:nvPicPr>
        <p:blipFill>
          <a:blip r:embed="rId4"/>
          <a:stretch>
            <a:fillRect/>
          </a:stretch>
        </p:blipFill>
        <p:spPr>
          <a:xfrm>
            <a:off x="5634409" y="4328365"/>
            <a:ext cx="2876353" cy="1801453"/>
          </a:xfrm>
          <a:prstGeom prst="rect">
            <a:avLst/>
          </a:prstGeom>
        </p:spPr>
      </p:pic>
    </p:spTree>
    <p:extLst>
      <p:ext uri="{BB962C8B-B14F-4D97-AF65-F5344CB8AC3E}">
        <p14:creationId xmlns:p14="http://schemas.microsoft.com/office/powerpoint/2010/main" val="3311052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Cash Back Cards (Continued)</a:t>
            </a:r>
            <a:endParaRPr lang="en-US" dirty="0"/>
          </a:p>
        </p:txBody>
      </p:sp>
      <p:sp>
        <p:nvSpPr>
          <p:cNvPr id="4" name="Content Placeholder 3"/>
          <p:cNvSpPr>
            <a:spLocks noGrp="1"/>
          </p:cNvSpPr>
          <p:nvPr>
            <p:ph type="body" sz="quarter" idx="4294967295"/>
          </p:nvPr>
        </p:nvSpPr>
        <p:spPr>
          <a:xfrm>
            <a:off x="290946" y="755013"/>
            <a:ext cx="8853054" cy="3334246"/>
          </a:xfrm>
          <a:prstGeom prst="rect">
            <a:avLst/>
          </a:prstGeom>
        </p:spPr>
        <p:txBody>
          <a:bodyPr/>
          <a:lstStyle/>
          <a:p>
            <a:r>
              <a:rPr lang="en-US" dirty="0" smtClean="0"/>
              <a:t>Market Specific Categories</a:t>
            </a:r>
          </a:p>
          <a:p>
            <a:pPr lvl="1"/>
            <a:r>
              <a:rPr lang="en-US" dirty="0" smtClean="0"/>
              <a:t>Mixture between different cashback options, such as:</a:t>
            </a:r>
          </a:p>
          <a:p>
            <a:pPr lvl="2"/>
            <a:r>
              <a:rPr lang="en-US" dirty="0" smtClean="0"/>
              <a:t>Gas</a:t>
            </a:r>
          </a:p>
          <a:p>
            <a:pPr lvl="2"/>
            <a:r>
              <a:rPr lang="en-US" dirty="0" smtClean="0"/>
              <a:t>Groceries</a:t>
            </a:r>
          </a:p>
          <a:p>
            <a:pPr lvl="2"/>
            <a:r>
              <a:rPr lang="en-US" dirty="0" smtClean="0"/>
              <a:t>Restaurants</a:t>
            </a:r>
          </a:p>
          <a:p>
            <a:pPr lvl="2"/>
            <a:r>
              <a:rPr lang="en-US" dirty="0" smtClean="0"/>
              <a:t>Retail</a:t>
            </a:r>
            <a:endParaRPr lang="en-US" dirty="0"/>
          </a:p>
          <a:p>
            <a:pPr lvl="2"/>
            <a:r>
              <a:rPr lang="en-US" dirty="0" smtClean="0"/>
              <a:t>Specific merchant purchases</a:t>
            </a:r>
          </a:p>
          <a:p>
            <a:pPr lvl="1"/>
            <a:r>
              <a:rPr lang="en-US" dirty="0" smtClean="0"/>
              <a:t>Examples:</a:t>
            </a:r>
          </a:p>
          <a:p>
            <a:pPr lvl="2"/>
            <a:r>
              <a:rPr lang="en-US" dirty="0" smtClean="0"/>
              <a:t>American Express Blue Cash Preferred Card</a:t>
            </a:r>
          </a:p>
          <a:p>
            <a:pPr lvl="2"/>
            <a:r>
              <a:rPr lang="en-US" dirty="0" err="1" smtClean="0"/>
              <a:t>BankAmericard</a:t>
            </a:r>
            <a:r>
              <a:rPr lang="en-US" dirty="0" smtClean="0"/>
              <a:t> Cash Rewards Card</a:t>
            </a:r>
          </a:p>
          <a:p>
            <a:pPr lvl="2"/>
            <a:r>
              <a:rPr lang="en-US" dirty="0" smtClean="0"/>
              <a:t>Wells Fargo Propel American Express Credit Card</a:t>
            </a:r>
          </a:p>
          <a:p>
            <a:pPr lvl="2"/>
            <a:r>
              <a:rPr lang="en-US" dirty="0" smtClean="0"/>
              <a:t>Amex </a:t>
            </a:r>
            <a:r>
              <a:rPr lang="en-US" dirty="0" err="1" smtClean="0"/>
              <a:t>EveryDay</a:t>
            </a:r>
            <a:r>
              <a:rPr lang="en-US" dirty="0" smtClean="0"/>
              <a:t> Credit Card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453" y="3955882"/>
            <a:ext cx="3283862" cy="2129894"/>
          </a:xfrm>
          <a:prstGeom prst="rect">
            <a:avLst/>
          </a:prstGeom>
        </p:spPr>
      </p:pic>
      <p:pic>
        <p:nvPicPr>
          <p:cNvPr id="8" name="Picture 7"/>
          <p:cNvPicPr>
            <a:picLocks noChangeAspect="1"/>
          </p:cNvPicPr>
          <p:nvPr/>
        </p:nvPicPr>
        <p:blipFill>
          <a:blip r:embed="rId4"/>
          <a:stretch>
            <a:fillRect/>
          </a:stretch>
        </p:blipFill>
        <p:spPr>
          <a:xfrm>
            <a:off x="6167852" y="1137067"/>
            <a:ext cx="2713383" cy="2706599"/>
          </a:xfrm>
          <a:prstGeom prst="rect">
            <a:avLst/>
          </a:prstGeom>
        </p:spPr>
      </p:pic>
      <p:pic>
        <p:nvPicPr>
          <p:cNvPr id="7" name="Picture 6"/>
          <p:cNvPicPr>
            <a:picLocks noChangeAspect="1"/>
          </p:cNvPicPr>
          <p:nvPr/>
        </p:nvPicPr>
        <p:blipFill>
          <a:blip r:embed="rId5"/>
          <a:stretch>
            <a:fillRect/>
          </a:stretch>
        </p:blipFill>
        <p:spPr>
          <a:xfrm>
            <a:off x="4891934" y="1534508"/>
            <a:ext cx="2064213" cy="1834856"/>
          </a:xfrm>
          <a:prstGeom prst="rect">
            <a:avLst/>
          </a:prstGeom>
        </p:spPr>
      </p:pic>
    </p:spTree>
    <p:extLst>
      <p:ext uri="{BB962C8B-B14F-4D97-AF65-F5344CB8AC3E}">
        <p14:creationId xmlns:p14="http://schemas.microsoft.com/office/powerpoint/2010/main" val="4069356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Benefits of Credit Cards</a:t>
            </a:r>
            <a:endParaRPr lang="en-US" dirty="0"/>
          </a:p>
        </p:txBody>
      </p:sp>
      <p:sp>
        <p:nvSpPr>
          <p:cNvPr id="5" name="Content Placeholder 3"/>
          <p:cNvSpPr>
            <a:spLocks noGrp="1"/>
          </p:cNvSpPr>
          <p:nvPr>
            <p:ph type="body" sz="quarter" idx="4294967295"/>
          </p:nvPr>
        </p:nvSpPr>
        <p:spPr>
          <a:xfrm>
            <a:off x="380398" y="864343"/>
            <a:ext cx="8853054" cy="1935915"/>
          </a:xfrm>
          <a:prstGeom prst="rect">
            <a:avLst/>
          </a:prstGeom>
        </p:spPr>
        <p:txBody>
          <a:bodyPr/>
          <a:lstStyle/>
          <a:p>
            <a:r>
              <a:rPr lang="en-US" sz="2800" dirty="0" smtClean="0"/>
              <a:t>Standard Benefits</a:t>
            </a:r>
          </a:p>
          <a:p>
            <a:r>
              <a:rPr lang="en-US" sz="2800" dirty="0" smtClean="0"/>
              <a:t>Other Important Benefits</a:t>
            </a:r>
          </a:p>
          <a:p>
            <a:r>
              <a:rPr lang="en-US" sz="2800" dirty="0" smtClean="0"/>
              <a:t>Signing Bonus</a:t>
            </a:r>
          </a:p>
          <a:p>
            <a:r>
              <a:rPr lang="en-US" sz="2800" dirty="0" smtClean="0"/>
              <a:t>Limits</a:t>
            </a:r>
          </a:p>
        </p:txBody>
      </p:sp>
      <p:pic>
        <p:nvPicPr>
          <p:cNvPr id="6" name="Picture 5"/>
          <p:cNvPicPr>
            <a:picLocks noChangeAspect="1"/>
          </p:cNvPicPr>
          <p:nvPr/>
        </p:nvPicPr>
        <p:blipFill>
          <a:blip r:embed="rId3"/>
          <a:stretch>
            <a:fillRect/>
          </a:stretch>
        </p:blipFill>
        <p:spPr>
          <a:xfrm>
            <a:off x="3745080" y="2261785"/>
            <a:ext cx="4524375" cy="3009900"/>
          </a:xfrm>
          <a:prstGeom prst="rect">
            <a:avLst/>
          </a:prstGeom>
        </p:spPr>
      </p:pic>
    </p:spTree>
    <p:extLst>
      <p:ext uri="{BB962C8B-B14F-4D97-AF65-F5344CB8AC3E}">
        <p14:creationId xmlns:p14="http://schemas.microsoft.com/office/powerpoint/2010/main" val="3718177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4" name="Content Placeholder 3"/>
          <p:cNvSpPr>
            <a:spLocks noGrp="1"/>
          </p:cNvSpPr>
          <p:nvPr>
            <p:ph type="body" sz="quarter" idx="1"/>
          </p:nvPr>
        </p:nvSpPr>
        <p:spPr>
          <a:xfrm>
            <a:off x="145473" y="1271847"/>
            <a:ext cx="8853054" cy="830997"/>
          </a:xfrm>
        </p:spPr>
        <p:txBody>
          <a:bodyPr/>
          <a:lstStyle/>
          <a:p>
            <a:pPr marL="0" indent="0" algn="ctr">
              <a:buNone/>
            </a:pPr>
            <a:r>
              <a:rPr lang="en-US" dirty="0" smtClean="0"/>
              <a:t>We will be focusing on people who range between moderate to good credit rather than those who have bad credit. Those who do have bad credit may not find this presentation helpful, but they may find it informative.</a:t>
            </a:r>
          </a:p>
        </p:txBody>
      </p:sp>
      <p:pic>
        <p:nvPicPr>
          <p:cNvPr id="25" name="Picture 24"/>
          <p:cNvPicPr>
            <a:picLocks noChangeAspect="1"/>
          </p:cNvPicPr>
          <p:nvPr/>
        </p:nvPicPr>
        <p:blipFill>
          <a:blip r:embed="rId3"/>
          <a:stretch>
            <a:fillRect/>
          </a:stretch>
        </p:blipFill>
        <p:spPr>
          <a:xfrm>
            <a:off x="1597602" y="2764597"/>
            <a:ext cx="5657850" cy="1847850"/>
          </a:xfrm>
          <a:prstGeom prst="rect">
            <a:avLst/>
          </a:prstGeom>
        </p:spPr>
      </p:pic>
    </p:spTree>
    <p:extLst>
      <p:ext uri="{BB962C8B-B14F-4D97-AF65-F5344CB8AC3E}">
        <p14:creationId xmlns:p14="http://schemas.microsoft.com/office/powerpoint/2010/main" val="207794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Benefits</a:t>
            </a:r>
            <a:endParaRPr lang="en-US" dirty="0"/>
          </a:p>
        </p:txBody>
      </p:sp>
      <p:sp>
        <p:nvSpPr>
          <p:cNvPr id="5" name="Content Placeholder 3"/>
          <p:cNvSpPr>
            <a:spLocks noGrp="1"/>
          </p:cNvSpPr>
          <p:nvPr>
            <p:ph type="body" sz="quarter" idx="4294967295"/>
          </p:nvPr>
        </p:nvSpPr>
        <p:spPr>
          <a:xfrm>
            <a:off x="290946" y="755013"/>
            <a:ext cx="8853054" cy="4512004"/>
          </a:xfrm>
          <a:prstGeom prst="rect">
            <a:avLst/>
          </a:prstGeom>
        </p:spPr>
        <p:txBody>
          <a:bodyPr/>
          <a:lstStyle/>
          <a:p>
            <a:pPr marL="0" indent="0">
              <a:buNone/>
            </a:pPr>
            <a:r>
              <a:rPr lang="en-US" dirty="0" smtClean="0"/>
              <a:t>Global Customer Assistance Services</a:t>
            </a:r>
          </a:p>
          <a:p>
            <a:pPr marL="0" indent="0">
              <a:buNone/>
            </a:pPr>
            <a:r>
              <a:rPr lang="en-US" dirty="0" smtClean="0"/>
              <a:t>Examples include:</a:t>
            </a:r>
          </a:p>
          <a:p>
            <a:r>
              <a:rPr lang="en-US" dirty="0" smtClean="0"/>
              <a:t>Cardholder Inquiry Service</a:t>
            </a:r>
          </a:p>
          <a:p>
            <a:pPr lvl="1"/>
            <a:r>
              <a:rPr lang="en-US" dirty="0" smtClean="0"/>
              <a:t>Product</a:t>
            </a:r>
          </a:p>
          <a:p>
            <a:pPr lvl="1"/>
            <a:r>
              <a:rPr lang="en-US" dirty="0" smtClean="0"/>
              <a:t>Service</a:t>
            </a:r>
          </a:p>
          <a:p>
            <a:pPr lvl="1"/>
            <a:r>
              <a:rPr lang="en-US" dirty="0" smtClean="0"/>
              <a:t>Benefits</a:t>
            </a:r>
          </a:p>
          <a:p>
            <a:r>
              <a:rPr lang="en-US" dirty="0" smtClean="0"/>
              <a:t>Emergency Card Replacement</a:t>
            </a:r>
          </a:p>
          <a:p>
            <a:pPr lvl="1"/>
            <a:r>
              <a:rPr lang="en-US" dirty="0" smtClean="0"/>
              <a:t>Stolen</a:t>
            </a:r>
          </a:p>
          <a:p>
            <a:pPr lvl="1"/>
            <a:r>
              <a:rPr lang="en-US" dirty="0" smtClean="0"/>
              <a:t>Lost</a:t>
            </a:r>
          </a:p>
          <a:p>
            <a:pPr lvl="1"/>
            <a:r>
              <a:rPr lang="en-US" dirty="0" smtClean="0"/>
              <a:t>Damaged</a:t>
            </a:r>
          </a:p>
          <a:p>
            <a:r>
              <a:rPr lang="en-US" dirty="0" smtClean="0"/>
              <a:t>Emergency Cash Disbursement</a:t>
            </a:r>
          </a:p>
          <a:p>
            <a:r>
              <a:rPr lang="en-US" dirty="0" smtClean="0"/>
              <a:t>Lost/Stolen Card Reporting</a:t>
            </a:r>
          </a:p>
          <a:p>
            <a:r>
              <a:rPr lang="en-US" dirty="0" smtClean="0"/>
              <a:t>Price Protection</a:t>
            </a:r>
          </a:p>
        </p:txBody>
      </p:sp>
      <p:pic>
        <p:nvPicPr>
          <p:cNvPr id="6" name="Picture 5"/>
          <p:cNvPicPr>
            <a:picLocks noChangeAspect="1"/>
          </p:cNvPicPr>
          <p:nvPr/>
        </p:nvPicPr>
        <p:blipFill>
          <a:blip r:embed="rId3"/>
          <a:stretch>
            <a:fillRect/>
          </a:stretch>
        </p:blipFill>
        <p:spPr>
          <a:xfrm>
            <a:off x="4810539" y="1739347"/>
            <a:ext cx="3245404" cy="2179395"/>
          </a:xfrm>
          <a:prstGeom prst="rect">
            <a:avLst/>
          </a:prstGeom>
        </p:spPr>
      </p:pic>
    </p:spTree>
    <p:extLst>
      <p:ext uri="{BB962C8B-B14F-4D97-AF65-F5344CB8AC3E}">
        <p14:creationId xmlns:p14="http://schemas.microsoft.com/office/powerpoint/2010/main" val="1328427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Important Benefits</a:t>
            </a:r>
            <a:endParaRPr lang="en-US" dirty="0"/>
          </a:p>
        </p:txBody>
      </p:sp>
      <p:sp>
        <p:nvSpPr>
          <p:cNvPr id="4" name="Content Placeholder 3"/>
          <p:cNvSpPr>
            <a:spLocks noGrp="1"/>
          </p:cNvSpPr>
          <p:nvPr>
            <p:ph type="body" sz="quarter" idx="4294967295"/>
          </p:nvPr>
        </p:nvSpPr>
        <p:spPr>
          <a:xfrm>
            <a:off x="370460" y="904101"/>
            <a:ext cx="8853054" cy="2603790"/>
          </a:xfrm>
          <a:prstGeom prst="rect">
            <a:avLst/>
          </a:prstGeom>
        </p:spPr>
        <p:txBody>
          <a:bodyPr/>
          <a:lstStyle/>
          <a:p>
            <a:r>
              <a:rPr lang="en-US" dirty="0" smtClean="0"/>
              <a:t>Foreign Transaction Fees</a:t>
            </a:r>
          </a:p>
          <a:p>
            <a:pPr lvl="1"/>
            <a:r>
              <a:rPr lang="en-US" dirty="0" smtClean="0"/>
              <a:t>Preferably zero</a:t>
            </a:r>
          </a:p>
          <a:p>
            <a:r>
              <a:rPr lang="en-US" dirty="0" smtClean="0"/>
              <a:t>Balance Transfer</a:t>
            </a:r>
          </a:p>
          <a:p>
            <a:r>
              <a:rPr lang="en-US" dirty="0" smtClean="0"/>
              <a:t>Rewards Qualification</a:t>
            </a:r>
          </a:p>
          <a:p>
            <a:r>
              <a:rPr lang="en-US" dirty="0" smtClean="0"/>
              <a:t>0% Intro APR</a:t>
            </a:r>
          </a:p>
          <a:p>
            <a:r>
              <a:rPr lang="en-US" dirty="0" smtClean="0"/>
              <a:t>Minimum Payment Options</a:t>
            </a:r>
          </a:p>
          <a:p>
            <a:r>
              <a:rPr lang="en-US" dirty="0" smtClean="0"/>
              <a:t>Late Payment Forgiveness</a:t>
            </a:r>
          </a:p>
        </p:txBody>
      </p:sp>
      <p:pic>
        <p:nvPicPr>
          <p:cNvPr id="6" name="Picture 5"/>
          <p:cNvPicPr>
            <a:picLocks noChangeAspect="1"/>
          </p:cNvPicPr>
          <p:nvPr/>
        </p:nvPicPr>
        <p:blipFill>
          <a:blip r:embed="rId3"/>
          <a:stretch>
            <a:fillRect/>
          </a:stretch>
        </p:blipFill>
        <p:spPr>
          <a:xfrm>
            <a:off x="4796987" y="1268092"/>
            <a:ext cx="2801957" cy="3418388"/>
          </a:xfrm>
          <a:prstGeom prst="rect">
            <a:avLst/>
          </a:prstGeom>
        </p:spPr>
      </p:pic>
    </p:spTree>
    <p:extLst>
      <p:ext uri="{BB962C8B-B14F-4D97-AF65-F5344CB8AC3E}">
        <p14:creationId xmlns:p14="http://schemas.microsoft.com/office/powerpoint/2010/main" val="3316961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Signing Bonus</a:t>
            </a:r>
            <a:endParaRPr lang="en-US" dirty="0"/>
          </a:p>
        </p:txBody>
      </p:sp>
      <p:sp>
        <p:nvSpPr>
          <p:cNvPr id="4" name="Content Placeholder 3"/>
          <p:cNvSpPr>
            <a:spLocks noGrp="1"/>
          </p:cNvSpPr>
          <p:nvPr>
            <p:ph type="body" sz="quarter" idx="4294967295"/>
          </p:nvPr>
        </p:nvSpPr>
        <p:spPr>
          <a:xfrm>
            <a:off x="290946" y="755013"/>
            <a:ext cx="8853054" cy="4671022"/>
          </a:xfrm>
          <a:prstGeom prst="rect">
            <a:avLst/>
          </a:prstGeom>
        </p:spPr>
        <p:txBody>
          <a:bodyPr/>
          <a:lstStyle/>
          <a:p>
            <a:r>
              <a:rPr lang="en-US" dirty="0" smtClean="0"/>
              <a:t>Some credit cards offer signing bonuses</a:t>
            </a:r>
          </a:p>
          <a:p>
            <a:pPr lvl="1"/>
            <a:r>
              <a:rPr lang="en-US" dirty="0" smtClean="0"/>
              <a:t>Free cash</a:t>
            </a:r>
          </a:p>
          <a:p>
            <a:pPr lvl="1"/>
            <a:r>
              <a:rPr lang="en-US" dirty="0" smtClean="0"/>
              <a:t>Extra rewards</a:t>
            </a:r>
          </a:p>
          <a:p>
            <a:pPr lvl="1"/>
            <a:r>
              <a:rPr lang="en-US" dirty="0" smtClean="0"/>
              <a:t>Extra points</a:t>
            </a:r>
          </a:p>
          <a:p>
            <a:pPr lvl="1"/>
            <a:r>
              <a:rPr lang="en-US" dirty="0" smtClean="0"/>
              <a:t>Discounts</a:t>
            </a:r>
          </a:p>
          <a:p>
            <a:pPr lvl="1"/>
            <a:r>
              <a:rPr lang="en-US" dirty="0" smtClean="0"/>
              <a:t>Waived annual fee</a:t>
            </a:r>
          </a:p>
          <a:p>
            <a:r>
              <a:rPr lang="en-US" dirty="0" smtClean="0"/>
              <a:t>Receive cash back or rewards after initially or after spending a certain amount in an allotted period of time</a:t>
            </a:r>
          </a:p>
          <a:p>
            <a:r>
              <a:rPr lang="en-US" dirty="0" smtClean="0"/>
              <a:t>Examples include:</a:t>
            </a:r>
          </a:p>
          <a:p>
            <a:pPr lvl="1"/>
            <a:r>
              <a:rPr lang="en-US" dirty="0" smtClean="0"/>
              <a:t>Chase Sapphire Preferred</a:t>
            </a:r>
          </a:p>
          <a:p>
            <a:pPr lvl="1"/>
            <a:r>
              <a:rPr lang="en-US" dirty="0" smtClean="0"/>
              <a:t>Chase Freedom</a:t>
            </a:r>
          </a:p>
          <a:p>
            <a:pPr lvl="1"/>
            <a:r>
              <a:rPr lang="en-US" dirty="0" smtClean="0"/>
              <a:t>Blue Cash Everyday Card from </a:t>
            </a:r>
          </a:p>
          <a:p>
            <a:pPr marL="230187" lvl="1" indent="0">
              <a:buNone/>
            </a:pPr>
            <a:r>
              <a:rPr lang="en-US" dirty="0" smtClean="0"/>
              <a:t>American Express</a:t>
            </a:r>
          </a:p>
          <a:p>
            <a:pPr lvl="1"/>
            <a:r>
              <a:rPr lang="en-US" dirty="0" smtClean="0"/>
              <a:t>Mercedes-Benz Platinum Card </a:t>
            </a:r>
          </a:p>
          <a:p>
            <a:pPr marL="230187" lvl="1" indent="0">
              <a:buNone/>
            </a:pPr>
            <a:r>
              <a:rPr lang="en-US" dirty="0" smtClean="0"/>
              <a:t>from American Express</a:t>
            </a:r>
          </a:p>
        </p:txBody>
      </p:sp>
      <p:pic>
        <p:nvPicPr>
          <p:cNvPr id="5" name="Picture 4"/>
          <p:cNvPicPr>
            <a:picLocks noChangeAspect="1"/>
          </p:cNvPicPr>
          <p:nvPr/>
        </p:nvPicPr>
        <p:blipFill>
          <a:blip r:embed="rId3"/>
          <a:stretch>
            <a:fillRect/>
          </a:stretch>
        </p:blipFill>
        <p:spPr>
          <a:xfrm>
            <a:off x="4122997" y="3216521"/>
            <a:ext cx="4211574" cy="2363916"/>
          </a:xfrm>
          <a:prstGeom prst="rect">
            <a:avLst/>
          </a:prstGeom>
        </p:spPr>
      </p:pic>
    </p:spTree>
    <p:extLst>
      <p:ext uri="{BB962C8B-B14F-4D97-AF65-F5344CB8AC3E}">
        <p14:creationId xmlns:p14="http://schemas.microsoft.com/office/powerpoint/2010/main" val="4095261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Points Vs. Cash Back</a:t>
            </a:r>
            <a:endParaRPr lang="en-US" dirty="0"/>
          </a:p>
        </p:txBody>
      </p:sp>
      <p:sp>
        <p:nvSpPr>
          <p:cNvPr id="4" name="Content Placeholder 3"/>
          <p:cNvSpPr>
            <a:spLocks noGrp="1"/>
          </p:cNvSpPr>
          <p:nvPr>
            <p:ph type="body" sz="quarter" idx="4294967295"/>
          </p:nvPr>
        </p:nvSpPr>
        <p:spPr>
          <a:xfrm>
            <a:off x="290946" y="755013"/>
            <a:ext cx="8853054" cy="2198551"/>
          </a:xfrm>
          <a:prstGeom prst="rect">
            <a:avLst/>
          </a:prstGeom>
        </p:spPr>
        <p:txBody>
          <a:bodyPr/>
          <a:lstStyle/>
          <a:p>
            <a:r>
              <a:rPr lang="en-US" dirty="0" smtClean="0"/>
              <a:t>Need to ensure at least a 1:1 match</a:t>
            </a:r>
          </a:p>
          <a:p>
            <a:r>
              <a:rPr lang="en-US" dirty="0" smtClean="0"/>
              <a:t>Cash back offers the most flexibility</a:t>
            </a:r>
          </a:p>
          <a:p>
            <a:r>
              <a:rPr lang="en-US" dirty="0" smtClean="0"/>
              <a:t>Selection of rewards can be limiting</a:t>
            </a:r>
          </a:p>
          <a:p>
            <a:r>
              <a:rPr lang="en-US" dirty="0" smtClean="0"/>
              <a:t>May end up getting a better value with reward points</a:t>
            </a:r>
          </a:p>
          <a:p>
            <a:r>
              <a:rPr lang="en-US" dirty="0" smtClean="0"/>
              <a:t>Cash back can be selective</a:t>
            </a:r>
          </a:p>
          <a:p>
            <a:pPr lvl="1"/>
            <a:r>
              <a:rPr lang="en-US" dirty="0" smtClean="0"/>
              <a:t>May only apply to specific transactions</a:t>
            </a:r>
          </a:p>
        </p:txBody>
      </p:sp>
      <p:pic>
        <p:nvPicPr>
          <p:cNvPr id="5" name="Picture 4"/>
          <p:cNvPicPr>
            <a:picLocks noChangeAspect="1"/>
          </p:cNvPicPr>
          <p:nvPr/>
        </p:nvPicPr>
        <p:blipFill>
          <a:blip r:embed="rId3"/>
          <a:stretch>
            <a:fillRect/>
          </a:stretch>
        </p:blipFill>
        <p:spPr>
          <a:xfrm>
            <a:off x="2542032" y="3322123"/>
            <a:ext cx="4059936" cy="2708739"/>
          </a:xfrm>
          <a:prstGeom prst="rect">
            <a:avLst/>
          </a:prstGeom>
        </p:spPr>
      </p:pic>
    </p:spTree>
    <p:extLst>
      <p:ext uri="{BB962C8B-B14F-4D97-AF65-F5344CB8AC3E}">
        <p14:creationId xmlns:p14="http://schemas.microsoft.com/office/powerpoint/2010/main" val="1269670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 Credit Card Statistics</a:t>
            </a:r>
            <a:endParaRPr lang="en-US" dirty="0"/>
          </a:p>
        </p:txBody>
      </p:sp>
      <p:sp>
        <p:nvSpPr>
          <p:cNvPr id="4" name="Content Placeholder 3"/>
          <p:cNvSpPr>
            <a:spLocks noGrp="1"/>
          </p:cNvSpPr>
          <p:nvPr>
            <p:ph type="body" sz="quarter" idx="4294967295"/>
          </p:nvPr>
        </p:nvSpPr>
        <p:spPr>
          <a:xfrm>
            <a:off x="290946" y="784830"/>
            <a:ext cx="8853054" cy="3505575"/>
          </a:xfrm>
          <a:prstGeom prst="rect">
            <a:avLst/>
          </a:prstGeom>
        </p:spPr>
        <p:txBody>
          <a:bodyPr/>
          <a:lstStyle/>
          <a:p>
            <a:r>
              <a:rPr lang="en-US" dirty="0" smtClean="0"/>
              <a:t>71% of Americans have credit cards </a:t>
            </a:r>
            <a:r>
              <a:rPr lang="en-US" dirty="0"/>
              <a:t>(</a:t>
            </a:r>
            <a:r>
              <a:rPr lang="en-US" dirty="0" smtClean="0"/>
              <a:t>April 2014)</a:t>
            </a:r>
          </a:p>
          <a:p>
            <a:r>
              <a:rPr lang="en-US" dirty="0" smtClean="0"/>
              <a:t>Americans have an average of 2.6 credit cards (April 2014)</a:t>
            </a:r>
          </a:p>
          <a:p>
            <a:pPr lvl="1"/>
            <a:r>
              <a:rPr lang="en-US" dirty="0" smtClean="0"/>
              <a:t>33% have 1-2 cards</a:t>
            </a:r>
          </a:p>
          <a:p>
            <a:pPr lvl="1"/>
            <a:r>
              <a:rPr lang="en-US" dirty="0" smtClean="0"/>
              <a:t>18</a:t>
            </a:r>
            <a:r>
              <a:rPr lang="en-US" dirty="0"/>
              <a:t>%</a:t>
            </a:r>
            <a:r>
              <a:rPr lang="en-US" dirty="0" smtClean="0"/>
              <a:t> have 3-4 cards</a:t>
            </a:r>
          </a:p>
          <a:p>
            <a:pPr lvl="1"/>
            <a:r>
              <a:rPr lang="en-US" dirty="0" smtClean="0"/>
              <a:t>9% have 5-6 cards</a:t>
            </a:r>
          </a:p>
          <a:p>
            <a:pPr lvl="1"/>
            <a:r>
              <a:rPr lang="en-US" dirty="0" smtClean="0"/>
              <a:t>7% have 7 or more cards</a:t>
            </a:r>
          </a:p>
          <a:p>
            <a:r>
              <a:rPr lang="en-US" dirty="0" smtClean="0"/>
              <a:t>329 million U.S. Visa credit cards in circulation </a:t>
            </a:r>
            <a:r>
              <a:rPr lang="en-US" dirty="0"/>
              <a:t>(</a:t>
            </a:r>
            <a:r>
              <a:rPr lang="en-US" dirty="0" smtClean="0"/>
              <a:t>Sept. 2015)</a:t>
            </a:r>
          </a:p>
          <a:p>
            <a:r>
              <a:rPr lang="en-US" dirty="0" smtClean="0"/>
              <a:t>192 million U.S. MasterCard credit cards in circulation (Dec. 2015)</a:t>
            </a:r>
          </a:p>
          <a:p>
            <a:r>
              <a:rPr lang="en-US" dirty="0" smtClean="0"/>
              <a:t>57.6 million U.S. American Express credit cards in circulation </a:t>
            </a:r>
            <a:r>
              <a:rPr lang="en-US" dirty="0"/>
              <a:t>(</a:t>
            </a:r>
            <a:r>
              <a:rPr lang="en-US" dirty="0" smtClean="0"/>
              <a:t>Dec. 2015)</a:t>
            </a:r>
          </a:p>
          <a:p>
            <a:r>
              <a:rPr lang="en-US" dirty="0" smtClean="0"/>
              <a:t>The average U.S. credit card debt is $5,164 per adult (Q1 2014)</a:t>
            </a:r>
          </a:p>
        </p:txBody>
      </p:sp>
      <p:sp>
        <p:nvSpPr>
          <p:cNvPr id="2" name="TextBox 1"/>
          <p:cNvSpPr txBox="1"/>
          <p:nvPr/>
        </p:nvSpPr>
        <p:spPr>
          <a:xfrm>
            <a:off x="-238539" y="6352459"/>
            <a:ext cx="2385391" cy="295466"/>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800" dirty="0" smtClean="0">
                <a:solidFill>
                  <a:schemeClr val="bg2"/>
                </a:solidFill>
                <a:latin typeface="+mn-lt"/>
              </a:rPr>
              <a:t>Source: CreditCards.com</a:t>
            </a:r>
          </a:p>
        </p:txBody>
      </p:sp>
      <p:pic>
        <p:nvPicPr>
          <p:cNvPr id="5" name="Picture 4"/>
          <p:cNvPicPr>
            <a:picLocks noChangeAspect="1"/>
          </p:cNvPicPr>
          <p:nvPr/>
        </p:nvPicPr>
        <p:blipFill>
          <a:blip r:embed="rId3"/>
          <a:stretch>
            <a:fillRect/>
          </a:stretch>
        </p:blipFill>
        <p:spPr>
          <a:xfrm>
            <a:off x="3082216" y="4440014"/>
            <a:ext cx="2979567" cy="1990604"/>
          </a:xfrm>
          <a:prstGeom prst="rect">
            <a:avLst/>
          </a:prstGeom>
        </p:spPr>
      </p:pic>
    </p:spTree>
    <p:extLst>
      <p:ext uri="{BB962C8B-B14F-4D97-AF65-F5344CB8AC3E}">
        <p14:creationId xmlns:p14="http://schemas.microsoft.com/office/powerpoint/2010/main" val="306179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Credit Card Rewards Rates</a:t>
            </a:r>
            <a:endParaRPr lang="en-US" dirty="0"/>
          </a:p>
        </p:txBody>
      </p:sp>
      <p:sp>
        <p:nvSpPr>
          <p:cNvPr id="4" name="Content Placeholder 3"/>
          <p:cNvSpPr>
            <a:spLocks noGrp="1"/>
          </p:cNvSpPr>
          <p:nvPr>
            <p:ph type="body" sz="quarter" idx="4294967295"/>
          </p:nvPr>
        </p:nvSpPr>
        <p:spPr>
          <a:xfrm>
            <a:off x="290946" y="784830"/>
            <a:ext cx="8853054" cy="3262432"/>
          </a:xfrm>
          <a:prstGeom prst="rect">
            <a:avLst/>
          </a:prstGeom>
        </p:spPr>
        <p:txBody>
          <a:bodyPr/>
          <a:lstStyle/>
          <a:p>
            <a:r>
              <a:rPr lang="en-US" dirty="0" smtClean="0"/>
              <a:t>Earn Rate – the amount of cash back, points, or miles you receive on every dollar spent on a credit card</a:t>
            </a:r>
          </a:p>
          <a:p>
            <a:r>
              <a:rPr lang="en-US" dirty="0" smtClean="0"/>
              <a:t>Find the right card that fits you</a:t>
            </a:r>
          </a:p>
          <a:p>
            <a:r>
              <a:rPr lang="en-US" dirty="0" smtClean="0"/>
              <a:t>Best rewards may be flexible rewards</a:t>
            </a:r>
          </a:p>
          <a:p>
            <a:r>
              <a:rPr lang="en-US" dirty="0" smtClean="0"/>
              <a:t>Most average reward rate is 1% for every dollar spent</a:t>
            </a:r>
          </a:p>
          <a:p>
            <a:r>
              <a:rPr lang="en-US" dirty="0" smtClean="0"/>
              <a:t>Usually cards with the highest rewards have an annual fee</a:t>
            </a:r>
          </a:p>
          <a:p>
            <a:r>
              <a:rPr lang="en-US" dirty="0" smtClean="0"/>
              <a:t>Some credit card rewards can be introductory and change through the course of time</a:t>
            </a:r>
          </a:p>
          <a:p>
            <a:r>
              <a:rPr lang="en-US" dirty="0" smtClean="0"/>
              <a:t>Get a beneficial rewards program that will benefit you in the end</a:t>
            </a:r>
          </a:p>
        </p:txBody>
      </p:sp>
      <p:sp>
        <p:nvSpPr>
          <p:cNvPr id="5" name="TextBox 4"/>
          <p:cNvSpPr txBox="1"/>
          <p:nvPr/>
        </p:nvSpPr>
        <p:spPr>
          <a:xfrm>
            <a:off x="-238539" y="6352459"/>
            <a:ext cx="2385391" cy="295466"/>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800" dirty="0" smtClean="0">
                <a:solidFill>
                  <a:schemeClr val="bg2"/>
                </a:solidFill>
                <a:latin typeface="+mn-lt"/>
              </a:rPr>
              <a:t>Source: CreditCards.com</a:t>
            </a:r>
          </a:p>
        </p:txBody>
      </p:sp>
      <p:pic>
        <p:nvPicPr>
          <p:cNvPr id="6" name="Picture 5"/>
          <p:cNvPicPr>
            <a:picLocks noChangeAspect="1"/>
          </p:cNvPicPr>
          <p:nvPr/>
        </p:nvPicPr>
        <p:blipFill>
          <a:blip r:embed="rId3"/>
          <a:stretch>
            <a:fillRect/>
          </a:stretch>
        </p:blipFill>
        <p:spPr>
          <a:xfrm>
            <a:off x="3474744" y="4157947"/>
            <a:ext cx="2194512" cy="2194512"/>
          </a:xfrm>
          <a:prstGeom prst="rect">
            <a:avLst/>
          </a:prstGeom>
        </p:spPr>
      </p:pic>
    </p:spTree>
    <p:extLst>
      <p:ext uri="{BB962C8B-B14F-4D97-AF65-F5344CB8AC3E}">
        <p14:creationId xmlns:p14="http://schemas.microsoft.com/office/powerpoint/2010/main" val="3058578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Four Credit Cards Comparison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36203782"/>
              </p:ext>
            </p:extLst>
          </p:nvPr>
        </p:nvGraphicFramePr>
        <p:xfrm>
          <a:off x="1396325" y="1210632"/>
          <a:ext cx="7610304" cy="5080963"/>
        </p:xfrm>
        <a:graphic>
          <a:graphicData uri="http://schemas.openxmlformats.org/drawingml/2006/table">
            <a:tbl>
              <a:tblPr firstRow="1" bandRow="1">
                <a:tableStyleId>{5C22544A-7EE6-4342-B048-85BDC9FD1C3A}</a:tableStyleId>
              </a:tblPr>
              <a:tblGrid>
                <a:gridCol w="1902576">
                  <a:extLst>
                    <a:ext uri="{9D8B030D-6E8A-4147-A177-3AD203B41FA5}">
                      <a16:colId xmlns:a16="http://schemas.microsoft.com/office/drawing/2014/main" val="1821234837"/>
                    </a:ext>
                  </a:extLst>
                </a:gridCol>
                <a:gridCol w="1902576">
                  <a:extLst>
                    <a:ext uri="{9D8B030D-6E8A-4147-A177-3AD203B41FA5}">
                      <a16:colId xmlns:a16="http://schemas.microsoft.com/office/drawing/2014/main" val="1228245520"/>
                    </a:ext>
                  </a:extLst>
                </a:gridCol>
                <a:gridCol w="1902576">
                  <a:extLst>
                    <a:ext uri="{9D8B030D-6E8A-4147-A177-3AD203B41FA5}">
                      <a16:colId xmlns:a16="http://schemas.microsoft.com/office/drawing/2014/main" val="3450566219"/>
                    </a:ext>
                  </a:extLst>
                </a:gridCol>
                <a:gridCol w="1902576">
                  <a:extLst>
                    <a:ext uri="{9D8B030D-6E8A-4147-A177-3AD203B41FA5}">
                      <a16:colId xmlns:a16="http://schemas.microsoft.com/office/drawing/2014/main" val="3557494363"/>
                    </a:ext>
                  </a:extLst>
                </a:gridCol>
              </a:tblGrid>
              <a:tr h="576600">
                <a:tc>
                  <a:txBody>
                    <a:bodyPr/>
                    <a:lstStyle/>
                    <a:p>
                      <a:pPr algn="ctr"/>
                      <a:r>
                        <a:rPr lang="en-US" sz="1100" dirty="0" smtClean="0"/>
                        <a:t>Chase Freedom</a:t>
                      </a:r>
                    </a:p>
                    <a:p>
                      <a:pPr algn="ctr"/>
                      <a:r>
                        <a:rPr lang="en-US" sz="1100" dirty="0" smtClean="0"/>
                        <a:t>(Visa)</a:t>
                      </a:r>
                      <a:endParaRPr lang="en-US" sz="1100" dirty="0"/>
                    </a:p>
                  </a:txBody>
                  <a:tcPr/>
                </a:tc>
                <a:tc>
                  <a:txBody>
                    <a:bodyPr/>
                    <a:lstStyle/>
                    <a:p>
                      <a:pPr algn="ctr"/>
                      <a:r>
                        <a:rPr lang="en-US" sz="1100" dirty="0" smtClean="0"/>
                        <a:t>American Express Platinum</a:t>
                      </a:r>
                      <a:endParaRPr lang="en-US" sz="1100" dirty="0"/>
                    </a:p>
                  </a:txBody>
                  <a:tcPr/>
                </a:tc>
                <a:tc>
                  <a:txBody>
                    <a:bodyPr/>
                    <a:lstStyle/>
                    <a:p>
                      <a:pPr algn="ctr"/>
                      <a:r>
                        <a:rPr lang="en-US" sz="1100" dirty="0" smtClean="0"/>
                        <a:t>Capital</a:t>
                      </a:r>
                      <a:r>
                        <a:rPr lang="en-US" sz="1100" baseline="0" dirty="0" smtClean="0"/>
                        <a:t> One Venture Card</a:t>
                      </a:r>
                      <a:endParaRPr lang="en-US" sz="1100" dirty="0"/>
                    </a:p>
                  </a:txBody>
                  <a:tcPr/>
                </a:tc>
                <a:tc>
                  <a:txBody>
                    <a:bodyPr/>
                    <a:lstStyle/>
                    <a:p>
                      <a:pPr algn="ctr"/>
                      <a:r>
                        <a:rPr lang="en-US" sz="1100" dirty="0" smtClean="0"/>
                        <a:t>Citi/</a:t>
                      </a:r>
                      <a:r>
                        <a:rPr lang="en-US" sz="1100" dirty="0" err="1" smtClean="0"/>
                        <a:t>Aadvantage</a:t>
                      </a:r>
                      <a:r>
                        <a:rPr lang="en-US" sz="1100" baseline="0" dirty="0" smtClean="0"/>
                        <a:t> Platinum Select (MasterCard)</a:t>
                      </a:r>
                      <a:endParaRPr lang="en-US" sz="1100" dirty="0"/>
                    </a:p>
                  </a:txBody>
                  <a:tcPr/>
                </a:tc>
                <a:extLst>
                  <a:ext uri="{0D108BD9-81ED-4DB2-BD59-A6C34878D82A}">
                    <a16:rowId xmlns:a16="http://schemas.microsoft.com/office/drawing/2014/main" val="3332311715"/>
                  </a:ext>
                </a:extLst>
              </a:tr>
              <a:tr h="303744">
                <a:tc>
                  <a:txBody>
                    <a:bodyPr/>
                    <a:lstStyle/>
                    <a:p>
                      <a:r>
                        <a:rPr lang="en-US" sz="900" dirty="0" smtClean="0"/>
                        <a:t>Cash Back</a:t>
                      </a:r>
                      <a:endParaRPr lang="en-US" sz="900" dirty="0"/>
                    </a:p>
                  </a:txBody>
                  <a:tcPr/>
                </a:tc>
                <a:tc>
                  <a:txBody>
                    <a:bodyPr/>
                    <a:lstStyle/>
                    <a:p>
                      <a:r>
                        <a:rPr lang="en-US" sz="900" dirty="0" smtClean="0"/>
                        <a:t>Premium</a:t>
                      </a:r>
                      <a:endParaRPr lang="en-US" sz="900" dirty="0"/>
                    </a:p>
                  </a:txBody>
                  <a:tcPr/>
                </a:tc>
                <a:tc>
                  <a:txBody>
                    <a:bodyPr/>
                    <a:lstStyle/>
                    <a:p>
                      <a:r>
                        <a:rPr lang="en-US" sz="900" dirty="0" smtClean="0"/>
                        <a:t>Generic Travel</a:t>
                      </a:r>
                      <a:endParaRPr lang="en-US" sz="900" dirty="0"/>
                    </a:p>
                  </a:txBody>
                  <a:tcPr/>
                </a:tc>
                <a:tc>
                  <a:txBody>
                    <a:bodyPr/>
                    <a:lstStyle/>
                    <a:p>
                      <a:r>
                        <a:rPr lang="en-US" sz="900" dirty="0" smtClean="0"/>
                        <a:t>Co-branded </a:t>
                      </a:r>
                      <a:endParaRPr lang="en-US" sz="900" dirty="0"/>
                    </a:p>
                  </a:txBody>
                  <a:tcPr/>
                </a:tc>
                <a:extLst>
                  <a:ext uri="{0D108BD9-81ED-4DB2-BD59-A6C34878D82A}">
                    <a16:rowId xmlns:a16="http://schemas.microsoft.com/office/drawing/2014/main" val="300127399"/>
                  </a:ext>
                </a:extLst>
              </a:tr>
              <a:tr h="977274">
                <a:tc>
                  <a:txBody>
                    <a:bodyPr/>
                    <a:lstStyle/>
                    <a:p>
                      <a:pPr marL="285750" indent="-285750">
                        <a:buFont typeface="Arial" panose="020B0604020202020204" pitchFamily="34" charset="0"/>
                        <a:buChar char="•"/>
                      </a:pPr>
                      <a:r>
                        <a:rPr lang="en-US" sz="900" dirty="0" smtClean="0"/>
                        <a:t>Unlimited 1% cash back</a:t>
                      </a:r>
                    </a:p>
                    <a:p>
                      <a:pPr marL="285750" indent="-285750">
                        <a:buFont typeface="Arial" panose="020B0604020202020204" pitchFamily="34" charset="0"/>
                        <a:buChar char="•"/>
                      </a:pPr>
                      <a:r>
                        <a:rPr lang="en-US" sz="900" dirty="0" smtClean="0"/>
                        <a:t>Select categories</a:t>
                      </a:r>
                      <a:r>
                        <a:rPr lang="en-US" sz="900" baseline="0" dirty="0" smtClean="0"/>
                        <a:t> every 3 months w/ 5% cash back</a:t>
                      </a:r>
                    </a:p>
                  </a:txBody>
                  <a:tcPr/>
                </a:tc>
                <a:tc>
                  <a:txBody>
                    <a:bodyPr/>
                    <a:lstStyle/>
                    <a:p>
                      <a:pPr marL="171450" indent="-171450">
                        <a:buFont typeface="Arial" panose="020B0604020202020204" pitchFamily="34" charset="0"/>
                        <a:buChar char="•"/>
                      </a:pPr>
                      <a:r>
                        <a:rPr lang="en-US" sz="900" dirty="0" smtClean="0"/>
                        <a:t>Up</a:t>
                      </a:r>
                      <a:r>
                        <a:rPr lang="en-US" sz="900" baseline="0" dirty="0" smtClean="0"/>
                        <a:t> to $200 airline fee credit</a:t>
                      </a:r>
                    </a:p>
                    <a:p>
                      <a:pPr marL="171450" indent="-171450">
                        <a:buFont typeface="Arial" panose="020B0604020202020204" pitchFamily="34" charset="0"/>
                        <a:buChar char="•"/>
                      </a:pPr>
                      <a:r>
                        <a:rPr lang="en-US" sz="900" dirty="0" smtClean="0"/>
                        <a:t>Discounts/Low</a:t>
                      </a:r>
                      <a:r>
                        <a:rPr lang="en-US" sz="900" baseline="0" dirty="0" smtClean="0"/>
                        <a:t> rates at hotels</a:t>
                      </a:r>
                    </a:p>
                    <a:p>
                      <a:pPr marL="171450" indent="-171450">
                        <a:buFont typeface="Arial" panose="020B0604020202020204" pitchFamily="34" charset="0"/>
                        <a:buChar char="•"/>
                      </a:pPr>
                      <a:r>
                        <a:rPr lang="en-US" sz="900" baseline="0" dirty="0" smtClean="0"/>
                        <a:t>Hilton </a:t>
                      </a:r>
                      <a:r>
                        <a:rPr lang="en-US" sz="900" baseline="0" dirty="0" err="1" smtClean="0"/>
                        <a:t>HHonors</a:t>
                      </a:r>
                      <a:r>
                        <a:rPr lang="en-US" sz="900" baseline="0" dirty="0" smtClean="0"/>
                        <a:t> Gold Status benefits</a:t>
                      </a:r>
                    </a:p>
                    <a:p>
                      <a:pPr marL="171450" indent="-171450">
                        <a:buFont typeface="Arial" panose="020B0604020202020204" pitchFamily="34" charset="0"/>
                        <a:buChar char="•"/>
                      </a:pPr>
                      <a:r>
                        <a:rPr lang="en-US" sz="900" baseline="0" dirty="0" smtClean="0"/>
                        <a:t>Baggage, rental car, travel, &amp; flight insurance</a:t>
                      </a:r>
                    </a:p>
                    <a:p>
                      <a:pPr marL="171450" indent="-171450">
                        <a:buFont typeface="Arial" panose="020B0604020202020204" pitchFamily="34" charset="0"/>
                        <a:buChar char="•"/>
                      </a:pPr>
                      <a:r>
                        <a:rPr lang="en-US" sz="900" baseline="0" dirty="0" smtClean="0"/>
                        <a:t>Purchase protection for damaged, stolen, or lost items 90 days after date of purchase</a:t>
                      </a:r>
                      <a:endParaRPr lang="en-US" sz="900" dirty="0"/>
                    </a:p>
                  </a:txBody>
                  <a:tcPr/>
                </a:tc>
                <a:tc>
                  <a:txBody>
                    <a:bodyPr/>
                    <a:lstStyle/>
                    <a:p>
                      <a:pPr marL="171450" indent="-171450">
                        <a:buFont typeface="Arial" panose="020B0604020202020204" pitchFamily="34" charset="0"/>
                        <a:buChar char="•"/>
                      </a:pPr>
                      <a:r>
                        <a:rPr lang="en-US" sz="900" baseline="0" dirty="0" smtClean="0"/>
                        <a:t>Unlimited 2 miles per dollar on all purchases</a:t>
                      </a:r>
                    </a:p>
                    <a:p>
                      <a:pPr marL="171450" indent="-171450">
                        <a:buFont typeface="Arial" panose="020B0604020202020204" pitchFamily="34" charset="0"/>
                        <a:buChar char="•"/>
                      </a:pPr>
                      <a:r>
                        <a:rPr lang="en-US" sz="900" dirty="0" smtClean="0"/>
                        <a:t>Fraud coverage</a:t>
                      </a:r>
                    </a:p>
                    <a:p>
                      <a:pPr marL="171450" indent="-171450">
                        <a:buFont typeface="Arial" panose="020B0604020202020204" pitchFamily="34" charset="0"/>
                        <a:buChar char="•"/>
                      </a:pPr>
                      <a:r>
                        <a:rPr lang="en-US" sz="900" dirty="0" smtClean="0"/>
                        <a:t>Complimentary</a:t>
                      </a:r>
                      <a:r>
                        <a:rPr lang="en-US" sz="900" baseline="0" dirty="0" smtClean="0"/>
                        <a:t> travel upgrades and savings</a:t>
                      </a:r>
                    </a:p>
                    <a:p>
                      <a:pPr marL="171450" indent="-171450">
                        <a:buFont typeface="Arial" panose="020B0604020202020204" pitchFamily="34" charset="0"/>
                        <a:buChar char="•"/>
                      </a:pPr>
                      <a:r>
                        <a:rPr lang="en-US" sz="900" baseline="0" dirty="0" smtClean="0"/>
                        <a:t>Shopping discounts</a:t>
                      </a:r>
                    </a:p>
                    <a:p>
                      <a:pPr marL="171450" indent="-171450">
                        <a:buFont typeface="Arial" panose="020B0604020202020204" pitchFamily="34" charset="0"/>
                        <a:buChar char="•"/>
                      </a:pPr>
                      <a:r>
                        <a:rPr lang="en-US" sz="900" baseline="0" dirty="0" smtClean="0"/>
                        <a:t>Extended warranty</a:t>
                      </a:r>
                    </a:p>
                  </a:txBody>
                  <a:tcPr/>
                </a:tc>
                <a:tc>
                  <a:txBody>
                    <a:bodyPr/>
                    <a:lstStyle/>
                    <a:p>
                      <a:pPr marL="171450" indent="-171450">
                        <a:buFont typeface="Arial" panose="020B0604020202020204" pitchFamily="34" charset="0"/>
                        <a:buChar char="•"/>
                      </a:pPr>
                      <a:r>
                        <a:rPr lang="en-US" sz="900" dirty="0" smtClean="0"/>
                        <a:t>2</a:t>
                      </a:r>
                      <a:r>
                        <a:rPr lang="en-US" sz="900" baseline="0" dirty="0" smtClean="0"/>
                        <a:t> American Airline miles per dollar spent on AA purchases</a:t>
                      </a:r>
                    </a:p>
                    <a:p>
                      <a:pPr marL="171450" indent="-171450">
                        <a:buFont typeface="Arial" panose="020B0604020202020204" pitchFamily="34" charset="0"/>
                        <a:buChar char="•"/>
                      </a:pPr>
                      <a:r>
                        <a:rPr lang="en-US" sz="900" baseline="0" dirty="0" smtClean="0"/>
                        <a:t>1 AA mile per dollar spent on all other purchases</a:t>
                      </a:r>
                    </a:p>
                    <a:p>
                      <a:pPr marL="171450" indent="-171450">
                        <a:buFont typeface="Arial" panose="020B0604020202020204" pitchFamily="34" charset="0"/>
                        <a:buChar char="•"/>
                      </a:pPr>
                      <a:r>
                        <a:rPr lang="en-US" sz="900" baseline="0" dirty="0" smtClean="0"/>
                        <a:t>Earn 10% of redeemed miles back at the end of each year (up to 10,000 miles)</a:t>
                      </a:r>
                    </a:p>
                    <a:p>
                      <a:pPr marL="171450" indent="-171450">
                        <a:buFont typeface="Arial" panose="020B0604020202020204" pitchFamily="34" charset="0"/>
                        <a:buChar char="•"/>
                      </a:pPr>
                      <a:r>
                        <a:rPr lang="en-US" sz="900" baseline="0" dirty="0" smtClean="0"/>
                        <a:t>First checked bag is free &amp; group 1 boarding on domestic AA flights</a:t>
                      </a:r>
                    </a:p>
                    <a:p>
                      <a:pPr marL="171450" indent="-171450">
                        <a:buFont typeface="Arial" panose="020B0604020202020204" pitchFamily="34" charset="0"/>
                        <a:buChar char="•"/>
                      </a:pPr>
                      <a:r>
                        <a:rPr lang="en-US" sz="900" baseline="0" dirty="0" smtClean="0"/>
                        <a:t>25% savings on in-flight food</a:t>
                      </a:r>
                      <a:endParaRPr lang="en-US" sz="900" dirty="0"/>
                    </a:p>
                  </a:txBody>
                  <a:tcPr/>
                </a:tc>
                <a:extLst>
                  <a:ext uri="{0D108BD9-81ED-4DB2-BD59-A6C34878D82A}">
                    <a16:rowId xmlns:a16="http://schemas.microsoft.com/office/drawing/2014/main" val="2784543957"/>
                  </a:ext>
                </a:extLst>
              </a:tr>
              <a:tr h="297795">
                <a:tc>
                  <a:txBody>
                    <a:bodyPr/>
                    <a:lstStyle/>
                    <a:p>
                      <a:r>
                        <a:rPr lang="en-US" sz="900" dirty="0" smtClean="0"/>
                        <a:t>None</a:t>
                      </a:r>
                      <a:endParaRPr lang="en-US" sz="900" dirty="0"/>
                    </a:p>
                  </a:txBody>
                  <a:tcPr/>
                </a:tc>
                <a:tc>
                  <a:txBody>
                    <a:bodyPr/>
                    <a:lstStyle/>
                    <a:p>
                      <a:r>
                        <a:rPr lang="en-US" sz="900" dirty="0" smtClean="0"/>
                        <a:t>$450/yr.</a:t>
                      </a:r>
                      <a:endParaRPr lang="en-US" sz="900" dirty="0"/>
                    </a:p>
                  </a:txBody>
                  <a:tcPr/>
                </a:tc>
                <a:tc>
                  <a:txBody>
                    <a:bodyPr/>
                    <a:lstStyle/>
                    <a:p>
                      <a:r>
                        <a:rPr lang="en-US" sz="900" dirty="0" smtClean="0"/>
                        <a:t>$59/yr.</a:t>
                      </a:r>
                      <a:endParaRPr lang="en-US" sz="900" dirty="0"/>
                    </a:p>
                  </a:txBody>
                  <a:tcPr/>
                </a:tc>
                <a:tc>
                  <a:txBody>
                    <a:bodyPr/>
                    <a:lstStyle/>
                    <a:p>
                      <a:r>
                        <a:rPr lang="en-US" sz="900" dirty="0" smtClean="0"/>
                        <a:t>$95/yr.</a:t>
                      </a:r>
                      <a:endParaRPr lang="en-US" sz="900" dirty="0"/>
                    </a:p>
                  </a:txBody>
                  <a:tcPr/>
                </a:tc>
                <a:extLst>
                  <a:ext uri="{0D108BD9-81ED-4DB2-BD59-A6C34878D82A}">
                    <a16:rowId xmlns:a16="http://schemas.microsoft.com/office/drawing/2014/main" val="1612633970"/>
                  </a:ext>
                </a:extLst>
              </a:tr>
              <a:tr h="432261">
                <a:tc>
                  <a:txBody>
                    <a:bodyPr/>
                    <a:lstStyle/>
                    <a:p>
                      <a:r>
                        <a:rPr lang="en-US" sz="900" dirty="0" smtClean="0"/>
                        <a:t>14.24% -23.24% (V)</a:t>
                      </a:r>
                      <a:endParaRPr lang="en-US" sz="900" dirty="0"/>
                    </a:p>
                  </a:txBody>
                  <a:tcPr/>
                </a:tc>
                <a:tc>
                  <a:txBody>
                    <a:bodyPr/>
                    <a:lstStyle/>
                    <a:p>
                      <a:r>
                        <a:rPr lang="en-US" sz="900" dirty="0" smtClean="0"/>
                        <a:t>N/A,</a:t>
                      </a:r>
                      <a:r>
                        <a:rPr lang="en-US" sz="900" baseline="0" dirty="0" smtClean="0"/>
                        <a:t> must pay in full each month</a:t>
                      </a:r>
                      <a:endParaRPr lang="en-US" sz="900" dirty="0"/>
                    </a:p>
                  </a:txBody>
                  <a:tcPr/>
                </a:tc>
                <a:tc>
                  <a:txBody>
                    <a:bodyPr/>
                    <a:lstStyle/>
                    <a:p>
                      <a:r>
                        <a:rPr lang="en-US" sz="900" dirty="0" smtClean="0"/>
                        <a:t>13.24%</a:t>
                      </a:r>
                      <a:r>
                        <a:rPr lang="en-US" sz="900" baseline="0" dirty="0" smtClean="0"/>
                        <a:t> - 23.24% (V)</a:t>
                      </a:r>
                      <a:endParaRPr lang="en-US" sz="900" dirty="0"/>
                    </a:p>
                  </a:txBody>
                  <a:tcPr/>
                </a:tc>
                <a:tc>
                  <a:txBody>
                    <a:bodyPr/>
                    <a:lstStyle/>
                    <a:p>
                      <a:r>
                        <a:rPr lang="en-US" sz="900" dirty="0" smtClean="0"/>
                        <a:t>14.24%</a:t>
                      </a:r>
                      <a:r>
                        <a:rPr lang="en-US" sz="900" baseline="0" dirty="0" smtClean="0"/>
                        <a:t> - 22.24% (V)</a:t>
                      </a:r>
                      <a:endParaRPr lang="en-US" sz="900" dirty="0"/>
                    </a:p>
                  </a:txBody>
                  <a:tcPr/>
                </a:tc>
                <a:extLst>
                  <a:ext uri="{0D108BD9-81ED-4DB2-BD59-A6C34878D82A}">
                    <a16:rowId xmlns:a16="http://schemas.microsoft.com/office/drawing/2014/main" val="3140638003"/>
                  </a:ext>
                </a:extLst>
              </a:tr>
              <a:tr h="332509">
                <a:tc>
                  <a:txBody>
                    <a:bodyPr/>
                    <a:lstStyle/>
                    <a:p>
                      <a:r>
                        <a:rPr lang="en-US" sz="900" dirty="0" smtClean="0"/>
                        <a:t>Check,</a:t>
                      </a:r>
                      <a:r>
                        <a:rPr lang="en-US" sz="900" baseline="0" dirty="0" smtClean="0"/>
                        <a:t> for first 15 months</a:t>
                      </a:r>
                      <a:endParaRPr lang="en-US" sz="900" dirty="0"/>
                    </a:p>
                  </a:txBody>
                  <a:tcPr/>
                </a:tc>
                <a:tc>
                  <a:txBody>
                    <a:bodyPr/>
                    <a:lstStyle/>
                    <a:p>
                      <a:r>
                        <a:rPr lang="en-US" sz="900" dirty="0" smtClean="0"/>
                        <a:t>No check</a:t>
                      </a:r>
                      <a:endParaRPr lang="en-US" sz="900" dirty="0"/>
                    </a:p>
                  </a:txBody>
                  <a:tcPr/>
                </a:tc>
                <a:tc>
                  <a:txBody>
                    <a:bodyPr/>
                    <a:lstStyle/>
                    <a:p>
                      <a:r>
                        <a:rPr lang="en-US" sz="900" dirty="0" smtClean="0"/>
                        <a:t>No check</a:t>
                      </a:r>
                      <a:endParaRPr lang="en-US" sz="900" dirty="0"/>
                    </a:p>
                  </a:txBody>
                  <a:tcPr/>
                </a:tc>
                <a:tc>
                  <a:txBody>
                    <a:bodyPr/>
                    <a:lstStyle/>
                    <a:p>
                      <a:r>
                        <a:rPr lang="en-US" sz="900" dirty="0" smtClean="0"/>
                        <a:t>No check</a:t>
                      </a:r>
                      <a:endParaRPr lang="en-US" sz="900" dirty="0"/>
                    </a:p>
                  </a:txBody>
                  <a:tcPr/>
                </a:tc>
                <a:extLst>
                  <a:ext uri="{0D108BD9-81ED-4DB2-BD59-A6C34878D82A}">
                    <a16:rowId xmlns:a16="http://schemas.microsoft.com/office/drawing/2014/main" val="3893897243"/>
                  </a:ext>
                </a:extLst>
              </a:tr>
              <a:tr h="621902">
                <a:tc>
                  <a:txBody>
                    <a:bodyPr/>
                    <a:lstStyle/>
                    <a:p>
                      <a:r>
                        <a:rPr lang="en-US" sz="900" dirty="0" smtClean="0"/>
                        <a:t>$100 cash back after spending</a:t>
                      </a:r>
                      <a:r>
                        <a:rPr lang="en-US" sz="900" baseline="0" dirty="0" smtClean="0"/>
                        <a:t> $500 within first 3 months</a:t>
                      </a:r>
                      <a:endParaRPr lang="en-US" sz="900" dirty="0"/>
                    </a:p>
                  </a:txBody>
                  <a:tcPr/>
                </a:tc>
                <a:tc>
                  <a:txBody>
                    <a:bodyPr/>
                    <a:lstStyle/>
                    <a:p>
                      <a:r>
                        <a:rPr lang="en-US" sz="900" dirty="0" smtClean="0"/>
                        <a:t>40,000 </a:t>
                      </a:r>
                      <a:r>
                        <a:rPr lang="en-US" sz="900" baseline="0" dirty="0" smtClean="0"/>
                        <a:t>rewards points after spending $3,000 within first 3 months</a:t>
                      </a:r>
                      <a:endParaRPr lang="en-US" sz="900" dirty="0"/>
                    </a:p>
                  </a:txBody>
                  <a:tcPr/>
                </a:tc>
                <a:tc>
                  <a:txBody>
                    <a:bodyPr/>
                    <a:lstStyle/>
                    <a:p>
                      <a:r>
                        <a:rPr lang="en-US" sz="900" dirty="0" smtClean="0"/>
                        <a:t>$0 first year</a:t>
                      </a:r>
                      <a:r>
                        <a:rPr lang="en-US" sz="900" baseline="0" dirty="0" smtClean="0"/>
                        <a:t> intro fee; 40,000 miles after spending $3,000 within the first 3 months ($400 in travel)</a:t>
                      </a:r>
                      <a:endParaRPr lang="en-US" sz="900" dirty="0"/>
                    </a:p>
                  </a:txBody>
                  <a:tcPr/>
                </a:tc>
                <a:tc>
                  <a:txBody>
                    <a:bodyPr/>
                    <a:lstStyle/>
                    <a:p>
                      <a:r>
                        <a:rPr lang="en-US" sz="900" dirty="0" smtClean="0"/>
                        <a:t>$0</a:t>
                      </a:r>
                      <a:r>
                        <a:rPr lang="en-US" sz="900" baseline="0" dirty="0" smtClean="0"/>
                        <a:t> first year intro fee; 30,000 American Airlines bonus miles after spending $1,000 within the first 3 months</a:t>
                      </a:r>
                      <a:endParaRPr lang="en-US" sz="900" dirty="0"/>
                    </a:p>
                  </a:txBody>
                  <a:tcPr/>
                </a:tc>
                <a:extLst>
                  <a:ext uri="{0D108BD9-81ED-4DB2-BD59-A6C34878D82A}">
                    <a16:rowId xmlns:a16="http://schemas.microsoft.com/office/drawing/2014/main" val="2656195735"/>
                  </a:ext>
                </a:extLst>
              </a:tr>
              <a:tr h="531530">
                <a:tc>
                  <a:txBody>
                    <a:bodyPr/>
                    <a:lstStyle/>
                    <a:p>
                      <a:r>
                        <a:rPr lang="en-US" sz="900" dirty="0" smtClean="0"/>
                        <a:t>None; $15-$35</a:t>
                      </a:r>
                      <a:r>
                        <a:rPr lang="en-US" sz="900" baseline="0" dirty="0" smtClean="0"/>
                        <a:t> fee (depending on balance)</a:t>
                      </a:r>
                      <a:endParaRPr lang="en-US" sz="900" dirty="0"/>
                    </a:p>
                  </a:txBody>
                  <a:tcPr/>
                </a:tc>
                <a:tc>
                  <a:txBody>
                    <a:bodyPr/>
                    <a:lstStyle/>
                    <a:p>
                      <a:r>
                        <a:rPr lang="en-US" sz="900" dirty="0" smtClean="0"/>
                        <a:t>None; Up to $35 fee; </a:t>
                      </a:r>
                    </a:p>
                    <a:p>
                      <a:r>
                        <a:rPr lang="en-US" sz="900" dirty="0" smtClean="0"/>
                        <a:t>If</a:t>
                      </a:r>
                      <a:r>
                        <a:rPr lang="en-US" sz="900" baseline="0" dirty="0" smtClean="0"/>
                        <a:t> no payment for two periods in a row, fee is $35 or 2.99% of past due amount, whichever is greater</a:t>
                      </a:r>
                      <a:endParaRPr lang="en-US" sz="900" dirty="0"/>
                    </a:p>
                  </a:txBody>
                  <a:tcPr/>
                </a:tc>
                <a:tc>
                  <a:txBody>
                    <a:bodyPr/>
                    <a:lstStyle/>
                    <a:p>
                      <a:r>
                        <a:rPr lang="en-US" sz="900" dirty="0" smtClean="0"/>
                        <a:t>25</a:t>
                      </a:r>
                      <a:r>
                        <a:rPr lang="en-US" sz="900" baseline="0" dirty="0" smtClean="0"/>
                        <a:t> day grace period; </a:t>
                      </a:r>
                      <a:r>
                        <a:rPr lang="en-US" sz="900" dirty="0" smtClean="0"/>
                        <a:t>Up to $35 fee after</a:t>
                      </a:r>
                      <a:endParaRPr lang="en-US" sz="900" dirty="0"/>
                    </a:p>
                  </a:txBody>
                  <a:tcPr/>
                </a:tc>
                <a:tc>
                  <a:txBody>
                    <a:bodyPr/>
                    <a:lstStyle/>
                    <a:p>
                      <a:r>
                        <a:rPr lang="en-US" sz="900" dirty="0" smtClean="0"/>
                        <a:t>23 day grace</a:t>
                      </a:r>
                      <a:r>
                        <a:rPr lang="en-US" sz="900" baseline="0" dirty="0" smtClean="0"/>
                        <a:t> period; Up to $35 fee after</a:t>
                      </a:r>
                      <a:endParaRPr lang="en-US" sz="900" dirty="0"/>
                    </a:p>
                  </a:txBody>
                  <a:tcPr/>
                </a:tc>
                <a:extLst>
                  <a:ext uri="{0D108BD9-81ED-4DB2-BD59-A6C34878D82A}">
                    <a16:rowId xmlns:a16="http://schemas.microsoft.com/office/drawing/2014/main" val="2892732747"/>
                  </a:ext>
                </a:extLst>
              </a:tr>
              <a:tr h="257694">
                <a:tc>
                  <a:txBody>
                    <a:bodyPr/>
                    <a:lstStyle/>
                    <a:p>
                      <a:r>
                        <a:rPr lang="en-US" sz="900" dirty="0" smtClean="0"/>
                        <a:t>3%</a:t>
                      </a:r>
                      <a:endParaRPr lang="en-US" sz="900" dirty="0"/>
                    </a:p>
                  </a:txBody>
                  <a:tcPr/>
                </a:tc>
                <a:tc>
                  <a:txBody>
                    <a:bodyPr/>
                    <a:lstStyle/>
                    <a:p>
                      <a:r>
                        <a:rPr lang="en-US" sz="900" dirty="0" smtClean="0"/>
                        <a:t>None</a:t>
                      </a:r>
                      <a:endParaRPr lang="en-US" sz="900" dirty="0"/>
                    </a:p>
                  </a:txBody>
                  <a:tcPr/>
                </a:tc>
                <a:tc>
                  <a:txBody>
                    <a:bodyPr/>
                    <a:lstStyle/>
                    <a:p>
                      <a:r>
                        <a:rPr lang="en-US" sz="900" dirty="0" smtClean="0"/>
                        <a:t>None</a:t>
                      </a:r>
                      <a:endParaRPr lang="en-US" sz="900" dirty="0"/>
                    </a:p>
                  </a:txBody>
                  <a:tcPr/>
                </a:tc>
                <a:tc>
                  <a:txBody>
                    <a:bodyPr/>
                    <a:lstStyle/>
                    <a:p>
                      <a:r>
                        <a:rPr lang="en-US" sz="900" dirty="0" smtClean="0"/>
                        <a:t>None</a:t>
                      </a:r>
                      <a:endParaRPr lang="en-US" sz="900" dirty="0"/>
                    </a:p>
                  </a:txBody>
                  <a:tcPr/>
                </a:tc>
                <a:extLst>
                  <a:ext uri="{0D108BD9-81ED-4DB2-BD59-A6C34878D82A}">
                    <a16:rowId xmlns:a16="http://schemas.microsoft.com/office/drawing/2014/main" val="1076716856"/>
                  </a:ext>
                </a:extLst>
              </a:tr>
            </a:tbl>
          </a:graphicData>
        </a:graphic>
      </p:graphicFrame>
      <p:sp>
        <p:nvSpPr>
          <p:cNvPr id="7" name="TextBox 6"/>
          <p:cNvSpPr txBox="1"/>
          <p:nvPr/>
        </p:nvSpPr>
        <p:spPr>
          <a:xfrm>
            <a:off x="-68040" y="1746234"/>
            <a:ext cx="1688116" cy="3508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Reward Category</a:t>
            </a:r>
          </a:p>
        </p:txBody>
      </p:sp>
      <p:sp>
        <p:nvSpPr>
          <p:cNvPr id="8" name="TextBox 7"/>
          <p:cNvSpPr txBox="1"/>
          <p:nvPr/>
        </p:nvSpPr>
        <p:spPr>
          <a:xfrm>
            <a:off x="110096" y="2452546"/>
            <a:ext cx="1331843" cy="5170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Reward Summary</a:t>
            </a:r>
          </a:p>
        </p:txBody>
      </p:sp>
      <p:sp>
        <p:nvSpPr>
          <p:cNvPr id="9" name="TextBox 8"/>
          <p:cNvSpPr txBox="1"/>
          <p:nvPr/>
        </p:nvSpPr>
        <p:spPr>
          <a:xfrm>
            <a:off x="110095" y="3655013"/>
            <a:ext cx="1331843" cy="3508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Annual Fee</a:t>
            </a:r>
          </a:p>
        </p:txBody>
      </p:sp>
      <p:sp>
        <p:nvSpPr>
          <p:cNvPr id="10" name="TextBox 9"/>
          <p:cNvSpPr txBox="1"/>
          <p:nvPr/>
        </p:nvSpPr>
        <p:spPr>
          <a:xfrm>
            <a:off x="110094" y="4020056"/>
            <a:ext cx="1331843" cy="3508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APR</a:t>
            </a:r>
          </a:p>
        </p:txBody>
      </p:sp>
      <p:sp>
        <p:nvSpPr>
          <p:cNvPr id="11" name="TextBox 10"/>
          <p:cNvSpPr txBox="1"/>
          <p:nvPr/>
        </p:nvSpPr>
        <p:spPr>
          <a:xfrm>
            <a:off x="25421" y="4826849"/>
            <a:ext cx="1501194" cy="5170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Introductory Signing Bonus</a:t>
            </a:r>
          </a:p>
        </p:txBody>
      </p:sp>
      <p:sp>
        <p:nvSpPr>
          <p:cNvPr id="12" name="TextBox 11"/>
          <p:cNvSpPr txBox="1"/>
          <p:nvPr/>
        </p:nvSpPr>
        <p:spPr>
          <a:xfrm>
            <a:off x="155711" y="4426695"/>
            <a:ext cx="1331843" cy="3508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0% Intro APR</a:t>
            </a:r>
          </a:p>
        </p:txBody>
      </p:sp>
      <p:sp>
        <p:nvSpPr>
          <p:cNvPr id="13" name="TextBox 12"/>
          <p:cNvSpPr txBox="1"/>
          <p:nvPr/>
        </p:nvSpPr>
        <p:spPr>
          <a:xfrm>
            <a:off x="25421" y="5411770"/>
            <a:ext cx="1553819" cy="5170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Late Payment Forgiveness</a:t>
            </a:r>
          </a:p>
        </p:txBody>
      </p:sp>
      <p:pic>
        <p:nvPicPr>
          <p:cNvPr id="14" name="Picture 13"/>
          <p:cNvPicPr>
            <a:picLocks noChangeAspect="1"/>
          </p:cNvPicPr>
          <p:nvPr/>
        </p:nvPicPr>
        <p:blipFill>
          <a:blip r:embed="rId3"/>
          <a:stretch>
            <a:fillRect/>
          </a:stretch>
        </p:blipFill>
        <p:spPr>
          <a:xfrm>
            <a:off x="1852750" y="610092"/>
            <a:ext cx="953950" cy="600540"/>
          </a:xfrm>
          <a:prstGeom prst="rect">
            <a:avLst/>
          </a:prstGeom>
        </p:spPr>
      </p:pic>
      <p:pic>
        <p:nvPicPr>
          <p:cNvPr id="15" name="Picture 14"/>
          <p:cNvPicPr>
            <a:picLocks noChangeAspect="1"/>
          </p:cNvPicPr>
          <p:nvPr/>
        </p:nvPicPr>
        <p:blipFill>
          <a:blip r:embed="rId4"/>
          <a:stretch>
            <a:fillRect/>
          </a:stretch>
        </p:blipFill>
        <p:spPr>
          <a:xfrm>
            <a:off x="3835604" y="605897"/>
            <a:ext cx="953950" cy="604735"/>
          </a:xfrm>
          <a:prstGeom prst="rect">
            <a:avLst/>
          </a:prstGeom>
        </p:spPr>
      </p:pic>
      <p:pic>
        <p:nvPicPr>
          <p:cNvPr id="16" name="Picture 15"/>
          <p:cNvPicPr>
            <a:picLocks noChangeAspect="1"/>
          </p:cNvPicPr>
          <p:nvPr/>
        </p:nvPicPr>
        <p:blipFill>
          <a:blip r:embed="rId5"/>
          <a:stretch>
            <a:fillRect/>
          </a:stretch>
        </p:blipFill>
        <p:spPr>
          <a:xfrm>
            <a:off x="5663309" y="605899"/>
            <a:ext cx="961168" cy="604735"/>
          </a:xfrm>
          <a:prstGeom prst="rect">
            <a:avLst/>
          </a:prstGeom>
        </p:spPr>
      </p:pic>
      <p:pic>
        <p:nvPicPr>
          <p:cNvPr id="18" name="Picture 17"/>
          <p:cNvPicPr>
            <a:picLocks noChangeAspect="1"/>
          </p:cNvPicPr>
          <p:nvPr/>
        </p:nvPicPr>
        <p:blipFill>
          <a:blip r:embed="rId6"/>
          <a:stretch>
            <a:fillRect/>
          </a:stretch>
        </p:blipFill>
        <p:spPr>
          <a:xfrm>
            <a:off x="7541228" y="605897"/>
            <a:ext cx="962465" cy="604735"/>
          </a:xfrm>
          <a:prstGeom prst="rect">
            <a:avLst/>
          </a:prstGeom>
        </p:spPr>
      </p:pic>
      <p:sp>
        <p:nvSpPr>
          <p:cNvPr id="19" name="TextBox 18"/>
          <p:cNvSpPr txBox="1"/>
          <p:nvPr/>
        </p:nvSpPr>
        <p:spPr>
          <a:xfrm>
            <a:off x="65804" y="5906352"/>
            <a:ext cx="1420422" cy="517065"/>
          </a:xfrm>
          <a:prstGeom prst="rect">
            <a:avLst/>
          </a:prstGeom>
          <a:noFill/>
        </p:spPr>
        <p:txBody>
          <a:bodyPr wrap="square" tIns="91440" bIns="91440" rtlCol="0" anchor="ctr" anchorCtr="1">
            <a:spAutoFit/>
          </a:bodyPr>
          <a:lstStyle/>
          <a:p>
            <a:pPr algn="ctr">
              <a:lnSpc>
                <a:spcPct val="90000"/>
              </a:lnSpc>
              <a:spcBef>
                <a:spcPts val="600"/>
              </a:spcBef>
              <a:spcAft>
                <a:spcPts val="0"/>
              </a:spcAft>
            </a:pPr>
            <a:r>
              <a:rPr lang="en-US" sz="1200" dirty="0" smtClean="0">
                <a:solidFill>
                  <a:schemeClr val="bg2"/>
                </a:solidFill>
                <a:latin typeface="+mn-lt"/>
              </a:rPr>
              <a:t>Foreign Transaction Fees</a:t>
            </a:r>
          </a:p>
        </p:txBody>
      </p:sp>
    </p:spTree>
    <p:extLst>
      <p:ext uri="{BB962C8B-B14F-4D97-AF65-F5344CB8AC3E}">
        <p14:creationId xmlns:p14="http://schemas.microsoft.com/office/powerpoint/2010/main" val="116398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1143000" y="3338753"/>
            <a:ext cx="4572000" cy="366254"/>
          </a:xfrm>
        </p:spPr>
        <p:txBody>
          <a:bodyPr/>
          <a:lstStyle/>
          <a:p>
            <a:r>
              <a:rPr lang="en-US" dirty="0" smtClean="0"/>
              <a:t>Thank you</a:t>
            </a:r>
            <a:endParaRPr lang="en-US" dirty="0"/>
          </a:p>
        </p:txBody>
      </p:sp>
    </p:spTree>
    <p:extLst>
      <p:ext uri="{BB962C8B-B14F-4D97-AF65-F5344CB8AC3E}">
        <p14:creationId xmlns:p14="http://schemas.microsoft.com/office/powerpoint/2010/main" val="18598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3662" y="326967"/>
            <a:ext cx="8686800" cy="366254"/>
          </a:xfrm>
        </p:spPr>
        <p:txBody>
          <a:bodyPr/>
          <a:lstStyle/>
          <a:p>
            <a:r>
              <a:rPr lang="en-US" dirty="0" smtClean="0"/>
              <a:t>What is a Credit </a:t>
            </a:r>
            <a:r>
              <a:rPr lang="en-US" dirty="0"/>
              <a:t>S</a:t>
            </a:r>
            <a:r>
              <a:rPr lang="en-US" dirty="0" smtClean="0"/>
              <a:t>core?</a:t>
            </a:r>
            <a:endParaRPr lang="en-US" dirty="0"/>
          </a:p>
        </p:txBody>
      </p:sp>
      <p:sp>
        <p:nvSpPr>
          <p:cNvPr id="16" name="Content Placeholder 3"/>
          <p:cNvSpPr txBox="1">
            <a:spLocks/>
          </p:cNvSpPr>
          <p:nvPr/>
        </p:nvSpPr>
        <p:spPr>
          <a:xfrm>
            <a:off x="145473" y="1172095"/>
            <a:ext cx="8853054" cy="3026470"/>
          </a:xfrm>
          <a:prstGeom prst="rect">
            <a:avLst/>
          </a:prstGeom>
        </p:spPr>
        <p:txBody>
          <a:bodyPr vert="horz" wrap="square" lIns="0" tIns="0" rIns="0" bIns="0" rtlCol="0">
            <a:spAutoFit/>
          </a:bodyPr>
          <a:lstStyle>
            <a:lvl1pPr marL="201168" indent="-201168" algn="l" defTabSz="914400" rtl="0" eaLnBrk="1" latinLnBrk="0" hangingPunct="1">
              <a:lnSpc>
                <a:spcPct val="90000"/>
              </a:lnSpc>
              <a:spcBef>
                <a:spcPts val="1000"/>
              </a:spcBef>
              <a:buFont typeface="Arial" panose="020B0604020202020204" pitchFamily="34" charset="0"/>
              <a:buChar char="•"/>
              <a:defRPr lang="en-US" sz="2000" kern="1200" smtClean="0">
                <a:solidFill>
                  <a:schemeClr val="bg2"/>
                </a:solidFill>
                <a:latin typeface="+mn-lt"/>
                <a:ea typeface="+mn-ea"/>
                <a:cs typeface="+mn-cs"/>
              </a:defRPr>
            </a:lvl1pPr>
            <a:lvl2pPr marL="460375" indent="-230188" algn="l" defTabSz="914400" rtl="0" eaLnBrk="1" latinLnBrk="0" hangingPunct="1">
              <a:lnSpc>
                <a:spcPct val="90000"/>
              </a:lnSpc>
              <a:spcBef>
                <a:spcPts val="400"/>
              </a:spcBef>
              <a:buFont typeface="Arial" panose="020B0604020202020204" pitchFamily="34" charset="0"/>
              <a:buChar char="–"/>
              <a:defRPr lang="en-US" sz="1800" kern="1200" smtClean="0">
                <a:solidFill>
                  <a:schemeClr val="bg2"/>
                </a:solidFill>
                <a:latin typeface="+mn-lt"/>
                <a:ea typeface="+mn-ea"/>
                <a:cs typeface="+mn-cs"/>
              </a:defRPr>
            </a:lvl2pPr>
            <a:lvl3pPr marL="658368" indent="-174625"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3pPr>
            <a:lvl4pPr marL="914400" indent="-227013" algn="l" defTabSz="914400" rtl="0" eaLnBrk="1" latinLnBrk="0" hangingPunct="1">
              <a:lnSpc>
                <a:spcPct val="90000"/>
              </a:lnSpc>
              <a:spcBef>
                <a:spcPts val="400"/>
              </a:spcBef>
              <a:buFont typeface="Arial" panose="020B0604020202020204" pitchFamily="34" charset="0"/>
              <a:buChar char="–"/>
              <a:defRPr lang="en-US" sz="1600" kern="1200" smtClean="0">
                <a:solidFill>
                  <a:schemeClr val="bg2"/>
                </a:solidFill>
                <a:latin typeface="+mn-lt"/>
                <a:ea typeface="+mn-ea"/>
                <a:cs typeface="+mn-cs"/>
              </a:defRPr>
            </a:lvl4pPr>
            <a:lvl5pPr marL="1097280" indent="-174625" algn="l" defTabSz="914400" rtl="0" eaLnBrk="1" latinLnBrk="0" hangingPunct="1">
              <a:lnSpc>
                <a:spcPct val="90000"/>
              </a:lnSpc>
              <a:spcBef>
                <a:spcPts val="400"/>
              </a:spcBef>
              <a:buFont typeface="Arial" panose="020B0604020202020204" pitchFamily="34" charset="0"/>
              <a:buChar char="•"/>
              <a:defRPr lang="en-US" sz="16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t>“A number assigned to a person that indicates to lenders their capacity to repay a loan.”</a:t>
            </a:r>
          </a:p>
          <a:p>
            <a:pPr marL="0" indent="0" algn="ctr">
              <a:buFont typeface="Arial" panose="020B0604020202020204" pitchFamily="34" charset="0"/>
              <a:buNone/>
            </a:pPr>
            <a:endParaRPr lang="en-US" sz="4000" dirty="0"/>
          </a:p>
          <a:p>
            <a:pPr marL="0" indent="0" algn="ctr">
              <a:buFont typeface="Arial" panose="020B0604020202020204" pitchFamily="34" charset="0"/>
              <a:buNone/>
            </a:pPr>
            <a:r>
              <a:rPr lang="en-US" sz="4000" dirty="0" smtClean="0"/>
              <a:t>Via Oxford Dictionary </a:t>
            </a:r>
            <a:endParaRPr lang="en-US" sz="4000" dirty="0"/>
          </a:p>
        </p:txBody>
      </p:sp>
      <p:pic>
        <p:nvPicPr>
          <p:cNvPr id="2" name="Picture 1"/>
          <p:cNvPicPr>
            <a:picLocks noChangeAspect="1"/>
          </p:cNvPicPr>
          <p:nvPr/>
        </p:nvPicPr>
        <p:blipFill>
          <a:blip r:embed="rId3"/>
          <a:stretch>
            <a:fillRect/>
          </a:stretch>
        </p:blipFill>
        <p:spPr>
          <a:xfrm>
            <a:off x="3219450" y="4457266"/>
            <a:ext cx="2705100" cy="1933575"/>
          </a:xfrm>
          <a:prstGeom prst="rect">
            <a:avLst/>
          </a:prstGeom>
        </p:spPr>
      </p:pic>
    </p:spTree>
    <p:extLst>
      <p:ext uri="{BB962C8B-B14F-4D97-AF65-F5344CB8AC3E}">
        <p14:creationId xmlns:p14="http://schemas.microsoft.com/office/powerpoint/2010/main" val="57598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101</a:t>
            </a:r>
            <a:endParaRPr lang="en-US" dirty="0"/>
          </a:p>
        </p:txBody>
      </p:sp>
      <p:sp>
        <p:nvSpPr>
          <p:cNvPr id="4" name="Subtitle 3"/>
          <p:cNvSpPr>
            <a:spLocks noGrp="1"/>
          </p:cNvSpPr>
          <p:nvPr>
            <p:ph type="subTitle" idx="10"/>
          </p:nvPr>
        </p:nvSpPr>
        <p:spPr>
          <a:xfrm>
            <a:off x="3985953" y="653072"/>
            <a:ext cx="1467196" cy="276999"/>
          </a:xfrm>
        </p:spPr>
        <p:txBody>
          <a:bodyPr/>
          <a:lstStyle/>
          <a:p>
            <a:r>
              <a:rPr lang="en-US" dirty="0" smtClean="0"/>
              <a:t>How to:</a:t>
            </a:r>
            <a:endParaRPr lang="en-US" dirty="0"/>
          </a:p>
        </p:txBody>
      </p:sp>
      <p:cxnSp>
        <p:nvCxnSpPr>
          <p:cNvPr id="25" name="Straight Connector 24"/>
          <p:cNvCxnSpPr/>
          <p:nvPr/>
        </p:nvCxnSpPr>
        <p:spPr>
          <a:xfrm flipV="1">
            <a:off x="161925" y="1838325"/>
            <a:ext cx="88296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32812" y="1195755"/>
            <a:ext cx="39188" cy="47548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0378" y="1431133"/>
            <a:ext cx="4637314" cy="369332"/>
          </a:xfrm>
          <a:prstGeom prst="rect">
            <a:avLst/>
          </a:prstGeom>
          <a:noFill/>
        </p:spPr>
        <p:txBody>
          <a:bodyPr wrap="square" rtlCol="0">
            <a:spAutoFit/>
          </a:bodyPr>
          <a:lstStyle/>
          <a:p>
            <a:pPr algn="ctr"/>
            <a:r>
              <a:rPr lang="en-US" dirty="0" smtClean="0"/>
              <a:t>Increase Your Credit Score</a:t>
            </a:r>
            <a:endParaRPr lang="en-US" dirty="0"/>
          </a:p>
        </p:txBody>
      </p:sp>
      <p:sp>
        <p:nvSpPr>
          <p:cNvPr id="28" name="TextBox 27"/>
          <p:cNvSpPr txBox="1"/>
          <p:nvPr/>
        </p:nvSpPr>
        <p:spPr>
          <a:xfrm>
            <a:off x="3754529" y="1418144"/>
            <a:ext cx="4637314" cy="369332"/>
          </a:xfrm>
          <a:prstGeom prst="rect">
            <a:avLst/>
          </a:prstGeom>
          <a:noFill/>
        </p:spPr>
        <p:txBody>
          <a:bodyPr wrap="square" rtlCol="0">
            <a:spAutoFit/>
          </a:bodyPr>
          <a:lstStyle/>
          <a:p>
            <a:pPr algn="ctr"/>
            <a:r>
              <a:rPr lang="en-US" dirty="0" smtClean="0"/>
              <a:t>Decrease Your Credit Score</a:t>
            </a:r>
            <a:endParaRPr lang="en-US" dirty="0"/>
          </a:p>
        </p:txBody>
      </p:sp>
      <p:cxnSp>
        <p:nvCxnSpPr>
          <p:cNvPr id="29" name="Straight Connector 28"/>
          <p:cNvCxnSpPr/>
          <p:nvPr/>
        </p:nvCxnSpPr>
        <p:spPr>
          <a:xfrm>
            <a:off x="525559" y="999306"/>
            <a:ext cx="1" cy="76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5559" y="1760523"/>
            <a:ext cx="953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25559" y="1304936"/>
            <a:ext cx="620488" cy="44547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60094" y="1750414"/>
            <a:ext cx="953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60094" y="997274"/>
            <a:ext cx="1" cy="761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263" y="1362549"/>
            <a:ext cx="803368" cy="38060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8600" y="1888375"/>
            <a:ext cx="4410075"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smtClean="0"/>
              <a:t>Pay off bills and loans on time</a:t>
            </a:r>
          </a:p>
          <a:p>
            <a:pPr marL="285750" indent="-285750">
              <a:lnSpc>
                <a:spcPct val="150000"/>
              </a:lnSpc>
              <a:buFont typeface="Arial" panose="020B0604020202020204" pitchFamily="34" charset="0"/>
              <a:buChar char="•"/>
            </a:pPr>
            <a:r>
              <a:rPr lang="en-US" sz="1400" dirty="0" smtClean="0"/>
              <a:t>Pay at least the minimum payment due on time</a:t>
            </a:r>
          </a:p>
          <a:p>
            <a:pPr marL="285750" indent="-285750">
              <a:lnSpc>
                <a:spcPct val="150000"/>
              </a:lnSpc>
              <a:buFont typeface="Arial" panose="020B0604020202020204" pitchFamily="34" charset="0"/>
              <a:buChar char="•"/>
            </a:pPr>
            <a:r>
              <a:rPr lang="en-US" sz="1400" dirty="0" smtClean="0"/>
              <a:t>Pay off past due accounts</a:t>
            </a:r>
          </a:p>
          <a:p>
            <a:pPr marL="285750" indent="-285750">
              <a:lnSpc>
                <a:spcPct val="150000"/>
              </a:lnSpc>
              <a:buFont typeface="Arial" panose="020B0604020202020204" pitchFamily="34" charset="0"/>
              <a:buChar char="•"/>
            </a:pPr>
            <a:r>
              <a:rPr lang="en-US" sz="1400" dirty="0" smtClean="0"/>
              <a:t>Dispute any errors or activity that’s not yours</a:t>
            </a:r>
          </a:p>
          <a:p>
            <a:pPr marL="285750" indent="-285750">
              <a:lnSpc>
                <a:spcPct val="150000"/>
              </a:lnSpc>
              <a:buFont typeface="Arial" panose="020B0604020202020204" pitchFamily="34" charset="0"/>
              <a:buChar char="•"/>
            </a:pPr>
            <a:r>
              <a:rPr lang="en-US" sz="1400" dirty="0" smtClean="0"/>
              <a:t>Keep diverse forms of credit</a:t>
            </a:r>
          </a:p>
          <a:p>
            <a:pPr marL="285750" indent="-285750">
              <a:lnSpc>
                <a:spcPct val="150000"/>
              </a:lnSpc>
              <a:buFont typeface="Arial" panose="020B0604020202020204" pitchFamily="34" charset="0"/>
              <a:buChar char="•"/>
            </a:pPr>
            <a:r>
              <a:rPr lang="en-US" sz="1400" dirty="0" smtClean="0"/>
              <a:t>Refrain from applying for credit needlessly</a:t>
            </a:r>
          </a:p>
          <a:p>
            <a:pPr marL="285750" indent="-285750">
              <a:lnSpc>
                <a:spcPct val="150000"/>
              </a:lnSpc>
              <a:buFont typeface="Arial" panose="020B0604020202020204" pitchFamily="34" charset="0"/>
              <a:buChar char="•"/>
            </a:pPr>
            <a:r>
              <a:rPr lang="en-US" sz="1400" dirty="0" smtClean="0"/>
              <a:t>Avoid derogatory marks (bankruptcy, foreclosure, </a:t>
            </a:r>
          </a:p>
          <a:p>
            <a:pPr>
              <a:lnSpc>
                <a:spcPct val="150000"/>
              </a:lnSpc>
            </a:pPr>
            <a:r>
              <a:rPr lang="en-US" sz="1400" dirty="0" smtClean="0"/>
              <a:t>collections, tax lien, or civil judgement)</a:t>
            </a:r>
          </a:p>
          <a:p>
            <a:pPr marL="285750" indent="-285750">
              <a:lnSpc>
                <a:spcPct val="150000"/>
              </a:lnSpc>
              <a:buFont typeface="Arial" panose="020B0604020202020204" pitchFamily="34" charset="0"/>
              <a:buChar char="•"/>
            </a:pPr>
            <a:r>
              <a:rPr lang="en-US" sz="1400" dirty="0" smtClean="0"/>
              <a:t>Keep accounts open</a:t>
            </a:r>
          </a:p>
          <a:p>
            <a:pPr marL="285750" indent="-285750">
              <a:lnSpc>
                <a:spcPct val="150000"/>
              </a:lnSpc>
              <a:buFont typeface="Arial" panose="020B0604020202020204" pitchFamily="34" charset="0"/>
              <a:buChar char="•"/>
            </a:pPr>
            <a:r>
              <a:rPr lang="en-US" sz="1400" dirty="0" smtClean="0"/>
              <a:t>Improve debt to credit ratio (low debt, high line </a:t>
            </a:r>
          </a:p>
          <a:p>
            <a:pPr>
              <a:lnSpc>
                <a:spcPct val="150000"/>
              </a:lnSpc>
            </a:pPr>
            <a:r>
              <a:rPr lang="en-US" sz="1400" dirty="0" smtClean="0"/>
              <a:t>of credit)</a:t>
            </a:r>
          </a:p>
          <a:p>
            <a:pPr marL="285750" indent="-285750">
              <a:lnSpc>
                <a:spcPct val="150000"/>
              </a:lnSpc>
              <a:buFont typeface="Arial" panose="020B0604020202020204" pitchFamily="34" charset="0"/>
              <a:buChar char="•"/>
            </a:pPr>
            <a:r>
              <a:rPr lang="en-US" sz="1400" dirty="0" smtClean="0"/>
              <a:t>Ask for good faith adjustments</a:t>
            </a:r>
            <a:endParaRPr lang="en-US" sz="1400" dirty="0"/>
          </a:p>
        </p:txBody>
      </p:sp>
      <p:sp>
        <p:nvSpPr>
          <p:cNvPr id="52" name="TextBox 51"/>
          <p:cNvSpPr txBox="1"/>
          <p:nvPr/>
        </p:nvSpPr>
        <p:spPr>
          <a:xfrm>
            <a:off x="4674691" y="1851314"/>
            <a:ext cx="5987143" cy="4293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smtClean="0"/>
              <a:t>Late payments or no payments at all</a:t>
            </a:r>
          </a:p>
          <a:p>
            <a:pPr marL="285750" indent="-285750">
              <a:lnSpc>
                <a:spcPct val="150000"/>
              </a:lnSpc>
              <a:buFont typeface="Arial" panose="020B0604020202020204" pitchFamily="34" charset="0"/>
              <a:buChar char="•"/>
            </a:pPr>
            <a:r>
              <a:rPr lang="en-US" sz="1400" dirty="0" smtClean="0"/>
              <a:t>Opening a lot of new accounts, especially at </a:t>
            </a:r>
          </a:p>
          <a:p>
            <a:pPr>
              <a:lnSpc>
                <a:spcPct val="150000"/>
              </a:lnSpc>
            </a:pPr>
            <a:r>
              <a:rPr lang="en-US" sz="1400" dirty="0" smtClean="0"/>
              <a:t>one time</a:t>
            </a:r>
          </a:p>
          <a:p>
            <a:pPr marL="285750" indent="-285750">
              <a:lnSpc>
                <a:spcPct val="150000"/>
              </a:lnSpc>
              <a:buFont typeface="Arial" panose="020B0604020202020204" pitchFamily="34" charset="0"/>
              <a:buChar char="•"/>
            </a:pPr>
            <a:r>
              <a:rPr lang="en-US" sz="1400" dirty="0" smtClean="0"/>
              <a:t>Closing accounts, even if they’re not in use</a:t>
            </a:r>
          </a:p>
          <a:p>
            <a:pPr marL="285750" indent="-285750">
              <a:lnSpc>
                <a:spcPct val="150000"/>
              </a:lnSpc>
              <a:buFont typeface="Arial" panose="020B0604020202020204" pitchFamily="34" charset="0"/>
              <a:buChar char="•"/>
            </a:pPr>
            <a:r>
              <a:rPr lang="en-US" sz="1400" dirty="0"/>
              <a:t>Co-signing on someone else’s </a:t>
            </a:r>
            <a:r>
              <a:rPr lang="en-US" sz="1400" dirty="0" smtClean="0"/>
              <a:t>credit</a:t>
            </a:r>
          </a:p>
          <a:p>
            <a:pPr marL="285750" indent="-285750">
              <a:lnSpc>
                <a:spcPct val="150000"/>
              </a:lnSpc>
              <a:buFont typeface="Arial" panose="020B0604020202020204" pitchFamily="34" charset="0"/>
              <a:buChar char="•"/>
            </a:pPr>
            <a:r>
              <a:rPr lang="en-US" sz="1400" dirty="0" smtClean="0"/>
              <a:t>Maxing out credit cards</a:t>
            </a:r>
          </a:p>
          <a:p>
            <a:pPr marL="285750" indent="-285750">
              <a:lnSpc>
                <a:spcPct val="150000"/>
              </a:lnSpc>
              <a:buFont typeface="Arial" panose="020B0604020202020204" pitchFamily="34" charset="0"/>
              <a:buChar char="•"/>
            </a:pPr>
            <a:r>
              <a:rPr lang="en-US" sz="1400" dirty="0" smtClean="0"/>
              <a:t>Buying unaffordable things</a:t>
            </a:r>
          </a:p>
          <a:p>
            <a:pPr marL="285750" indent="-285750">
              <a:lnSpc>
                <a:spcPct val="150000"/>
              </a:lnSpc>
              <a:buFont typeface="Arial" panose="020B0604020202020204" pitchFamily="34" charset="0"/>
              <a:buChar char="•"/>
            </a:pPr>
            <a:r>
              <a:rPr lang="en-US" sz="1400" dirty="0" smtClean="0"/>
              <a:t>Filing for bankruptcy, turned over to collection </a:t>
            </a:r>
          </a:p>
          <a:p>
            <a:pPr>
              <a:lnSpc>
                <a:spcPct val="150000"/>
              </a:lnSpc>
            </a:pPr>
            <a:r>
              <a:rPr lang="en-US" sz="1400" dirty="0" smtClean="0"/>
              <a:t>agencies, foreclosing property, or not paying taxes</a:t>
            </a:r>
          </a:p>
          <a:p>
            <a:pPr marL="285750" indent="-285750">
              <a:lnSpc>
                <a:spcPct val="150000"/>
              </a:lnSpc>
              <a:buFont typeface="Arial" panose="020B0604020202020204" pitchFamily="34" charset="0"/>
              <a:buChar char="•"/>
            </a:pPr>
            <a:r>
              <a:rPr lang="en-US" sz="1400" dirty="0" smtClean="0"/>
              <a:t>Not using credit cards at all</a:t>
            </a:r>
          </a:p>
          <a:p>
            <a:pPr marL="285750" indent="-285750">
              <a:lnSpc>
                <a:spcPct val="150000"/>
              </a:lnSpc>
              <a:buFont typeface="Arial" panose="020B0604020202020204" pitchFamily="34" charset="0"/>
              <a:buChar char="•"/>
            </a:pPr>
            <a:r>
              <a:rPr lang="en-US" sz="1400" dirty="0" smtClean="0"/>
              <a:t>Using solely one credit card</a:t>
            </a:r>
          </a:p>
          <a:p>
            <a:pPr marL="285750" indent="-285750">
              <a:lnSpc>
                <a:spcPct val="150000"/>
              </a:lnSpc>
              <a:buFont typeface="Arial" panose="020B0604020202020204" pitchFamily="34" charset="0"/>
              <a:buChar char="•"/>
            </a:pPr>
            <a:r>
              <a:rPr lang="en-US" sz="1400" dirty="0" smtClean="0"/>
              <a:t>Forgetting even small payments, such as parking </a:t>
            </a:r>
          </a:p>
          <a:p>
            <a:pPr>
              <a:lnSpc>
                <a:spcPct val="150000"/>
              </a:lnSpc>
            </a:pPr>
            <a:r>
              <a:rPr lang="en-US" sz="1400" dirty="0" smtClean="0"/>
              <a:t>tickets</a:t>
            </a:r>
            <a:endParaRPr lang="en-US" sz="1400" dirty="0"/>
          </a:p>
        </p:txBody>
      </p:sp>
    </p:spTree>
    <p:extLst>
      <p:ext uri="{BB962C8B-B14F-4D97-AF65-F5344CB8AC3E}">
        <p14:creationId xmlns:p14="http://schemas.microsoft.com/office/powerpoint/2010/main" val="735154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Banking 101</a:t>
            </a:r>
            <a:endParaRPr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810" y="780412"/>
            <a:ext cx="4318138" cy="3238604"/>
          </a:xfrm>
          <a:prstGeom prst="rect">
            <a:avLst/>
          </a:prstGeom>
        </p:spPr>
      </p:pic>
      <p:sp>
        <p:nvSpPr>
          <p:cNvPr id="6" name="TextBox 5"/>
          <p:cNvSpPr txBox="1"/>
          <p:nvPr/>
        </p:nvSpPr>
        <p:spPr>
          <a:xfrm>
            <a:off x="1857375" y="4410037"/>
            <a:ext cx="5429250" cy="2062103"/>
          </a:xfrm>
          <a:prstGeom prst="rect">
            <a:avLst/>
          </a:prstGeom>
          <a:noFill/>
        </p:spPr>
        <p:txBody>
          <a:bodyPr wrap="square" rtlCol="0">
            <a:spAutoFit/>
          </a:bodyPr>
          <a:lstStyle/>
          <a:p>
            <a:r>
              <a:rPr lang="en-US" sz="1600" dirty="0" smtClean="0">
                <a:solidFill>
                  <a:schemeClr val="bg2"/>
                </a:solidFill>
              </a:rPr>
              <a:t>The Net Interest Margin (NIM) - the difference between the interest paid to the account holders/depositors and the interest generated by the banks. </a:t>
            </a:r>
          </a:p>
          <a:p>
            <a:endParaRPr lang="en-US" sz="1600" dirty="0">
              <a:solidFill>
                <a:schemeClr val="bg2"/>
              </a:solidFill>
            </a:endParaRPr>
          </a:p>
          <a:p>
            <a:r>
              <a:rPr lang="en-US" sz="1600" dirty="0" smtClean="0">
                <a:solidFill>
                  <a:schemeClr val="bg2"/>
                </a:solidFill>
              </a:rPr>
              <a:t>This is the most common way and largest source for bank funding.</a:t>
            </a:r>
          </a:p>
          <a:p>
            <a:endParaRPr lang="en-US" sz="1600" dirty="0">
              <a:solidFill>
                <a:schemeClr val="bg2"/>
              </a:solidFill>
            </a:endParaRPr>
          </a:p>
          <a:p>
            <a:endParaRPr lang="en-US" sz="1600" dirty="0">
              <a:solidFill>
                <a:schemeClr val="bg2"/>
              </a:solidFill>
            </a:endParaRPr>
          </a:p>
        </p:txBody>
      </p:sp>
    </p:spTree>
    <p:extLst>
      <p:ext uri="{BB962C8B-B14F-4D97-AF65-F5344CB8AC3E}">
        <p14:creationId xmlns:p14="http://schemas.microsoft.com/office/powerpoint/2010/main" val="1226771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Fundamentals on Using a Credit Card</a:t>
            </a:r>
            <a:endParaRPr lang="en-US" dirty="0"/>
          </a:p>
        </p:txBody>
      </p:sp>
      <p:sp>
        <p:nvSpPr>
          <p:cNvPr id="4" name="TextBox 3"/>
          <p:cNvSpPr txBox="1"/>
          <p:nvPr/>
        </p:nvSpPr>
        <p:spPr>
          <a:xfrm>
            <a:off x="412474" y="812460"/>
            <a:ext cx="8319052" cy="2966966"/>
          </a:xfrm>
          <a:prstGeom prst="rect">
            <a:avLst/>
          </a:prstGeom>
          <a:noFill/>
        </p:spPr>
        <p:txBody>
          <a:bodyPr wrap="square" tIns="91440" bIns="91440" rtlCol="0" anchor="ctr" anchorCtr="1">
            <a:spAutoFit/>
          </a:bodyPr>
          <a:lstStyle/>
          <a:p>
            <a:pPr marL="285750" indent="-285750">
              <a:lnSpc>
                <a:spcPct val="90000"/>
              </a:lnSpc>
              <a:spcBef>
                <a:spcPts val="600"/>
              </a:spcBef>
              <a:spcAft>
                <a:spcPts val="0"/>
              </a:spcAft>
              <a:buFont typeface="Arial" panose="020B0604020202020204" pitchFamily="34" charset="0"/>
              <a:buChar char="•"/>
            </a:pPr>
            <a:r>
              <a:rPr lang="en-US" dirty="0" smtClean="0">
                <a:solidFill>
                  <a:schemeClr val="bg2"/>
                </a:solidFill>
                <a:latin typeface="+mn-lt"/>
              </a:rPr>
              <a:t>Pay off your credit card every month</a:t>
            </a:r>
          </a:p>
          <a:p>
            <a:pPr marL="742950" lvl="1" indent="-285750">
              <a:lnSpc>
                <a:spcPct val="90000"/>
              </a:lnSpc>
              <a:spcBef>
                <a:spcPts val="600"/>
              </a:spcBef>
              <a:buFont typeface="Arial" panose="020B0604020202020204" pitchFamily="34" charset="0"/>
              <a:buChar char="•"/>
            </a:pPr>
            <a:r>
              <a:rPr lang="en-US" dirty="0" smtClean="0">
                <a:solidFill>
                  <a:schemeClr val="bg2"/>
                </a:solidFill>
              </a:rPr>
              <a:t>At least make the minimum payment required</a:t>
            </a:r>
          </a:p>
          <a:p>
            <a:pPr marL="742950" lvl="1" indent="-285750">
              <a:lnSpc>
                <a:spcPct val="90000"/>
              </a:lnSpc>
              <a:spcBef>
                <a:spcPts val="600"/>
              </a:spcBef>
              <a:buFont typeface="Arial" panose="020B0604020202020204" pitchFamily="34" charset="0"/>
              <a:buChar char="•"/>
            </a:pPr>
            <a:r>
              <a:rPr lang="en-US" dirty="0" smtClean="0">
                <a:solidFill>
                  <a:schemeClr val="bg2"/>
                </a:solidFill>
                <a:latin typeface="+mn-lt"/>
              </a:rPr>
              <a:t>It’ll increase your credit score</a:t>
            </a:r>
          </a:p>
          <a:p>
            <a:pPr marL="285750" indent="-285750">
              <a:lnSpc>
                <a:spcPct val="90000"/>
              </a:lnSpc>
              <a:spcBef>
                <a:spcPts val="600"/>
              </a:spcBef>
              <a:buFont typeface="Arial" panose="020B0604020202020204" pitchFamily="34" charset="0"/>
              <a:buChar char="•"/>
            </a:pPr>
            <a:endParaRPr lang="en-US" dirty="0">
              <a:solidFill>
                <a:schemeClr val="bg2"/>
              </a:solidFill>
            </a:endParaRPr>
          </a:p>
          <a:p>
            <a:pPr marL="285750" indent="-285750">
              <a:lnSpc>
                <a:spcPct val="90000"/>
              </a:lnSpc>
              <a:spcBef>
                <a:spcPts val="600"/>
              </a:spcBef>
              <a:buFont typeface="Arial" panose="020B0604020202020204" pitchFamily="34" charset="0"/>
              <a:buChar char="•"/>
            </a:pPr>
            <a:r>
              <a:rPr lang="en-US" dirty="0" smtClean="0">
                <a:solidFill>
                  <a:schemeClr val="bg2"/>
                </a:solidFill>
                <a:latin typeface="+mn-lt"/>
              </a:rPr>
              <a:t>Credit Card Limits:</a:t>
            </a:r>
          </a:p>
          <a:p>
            <a:pPr marL="742950" lvl="1" indent="-285750">
              <a:lnSpc>
                <a:spcPct val="90000"/>
              </a:lnSpc>
              <a:spcBef>
                <a:spcPts val="600"/>
              </a:spcBef>
              <a:buFont typeface="Arial" panose="020B0604020202020204" pitchFamily="34" charset="0"/>
              <a:buChar char="•"/>
            </a:pPr>
            <a:r>
              <a:rPr lang="en-US" dirty="0" smtClean="0">
                <a:solidFill>
                  <a:schemeClr val="bg2"/>
                </a:solidFill>
              </a:rPr>
              <a:t>Credit </a:t>
            </a:r>
            <a:r>
              <a:rPr lang="en-US" dirty="0">
                <a:solidFill>
                  <a:schemeClr val="bg2"/>
                </a:solidFill>
              </a:rPr>
              <a:t>L</a:t>
            </a:r>
            <a:r>
              <a:rPr lang="en-US" dirty="0" smtClean="0">
                <a:solidFill>
                  <a:schemeClr val="bg2"/>
                </a:solidFill>
              </a:rPr>
              <a:t>imit - the maximum amount of money that can be charged to a credit card</a:t>
            </a:r>
          </a:p>
          <a:p>
            <a:pPr marL="1200150" lvl="2" indent="-285750">
              <a:lnSpc>
                <a:spcPct val="90000"/>
              </a:lnSpc>
              <a:spcBef>
                <a:spcPts val="600"/>
              </a:spcBef>
              <a:buFont typeface="Arial" panose="020B0604020202020204" pitchFamily="34" charset="0"/>
              <a:buChar char="•"/>
            </a:pPr>
            <a:r>
              <a:rPr lang="en-US" dirty="0" smtClean="0">
                <a:solidFill>
                  <a:schemeClr val="bg2"/>
                </a:solidFill>
              </a:rPr>
              <a:t>Dependent on the credit card holder</a:t>
            </a:r>
          </a:p>
          <a:p>
            <a:pPr marL="742950" lvl="1" indent="-285750">
              <a:lnSpc>
                <a:spcPct val="90000"/>
              </a:lnSpc>
              <a:spcBef>
                <a:spcPts val="600"/>
              </a:spcBef>
              <a:buFont typeface="Arial" panose="020B0604020202020204" pitchFamily="34" charset="0"/>
              <a:buChar char="•"/>
            </a:pPr>
            <a:r>
              <a:rPr lang="en-US" dirty="0" smtClean="0">
                <a:solidFill>
                  <a:schemeClr val="bg2"/>
                </a:solidFill>
                <a:latin typeface="+mn-lt"/>
              </a:rPr>
              <a:t>The higher the credit score, usually the higher the credit card limit</a:t>
            </a:r>
          </a:p>
        </p:txBody>
      </p:sp>
      <p:pic>
        <p:nvPicPr>
          <p:cNvPr id="5" name="Picture 4"/>
          <p:cNvPicPr>
            <a:picLocks noChangeAspect="1"/>
          </p:cNvPicPr>
          <p:nvPr/>
        </p:nvPicPr>
        <p:blipFill>
          <a:blip r:embed="rId3"/>
          <a:stretch>
            <a:fillRect/>
          </a:stretch>
        </p:blipFill>
        <p:spPr>
          <a:xfrm>
            <a:off x="2540690" y="3981792"/>
            <a:ext cx="4062620" cy="2286821"/>
          </a:xfrm>
          <a:prstGeom prst="rect">
            <a:avLst/>
          </a:prstGeom>
        </p:spPr>
      </p:pic>
    </p:spTree>
    <p:extLst>
      <p:ext uri="{BB962C8B-B14F-4D97-AF65-F5344CB8AC3E}">
        <p14:creationId xmlns:p14="http://schemas.microsoft.com/office/powerpoint/2010/main" val="3080709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Fundamentals on Using a Credit Card</a:t>
            </a:r>
            <a:endParaRPr lang="en-US" dirty="0"/>
          </a:p>
        </p:txBody>
      </p:sp>
      <p:sp>
        <p:nvSpPr>
          <p:cNvPr id="4" name="Content Placeholder 3"/>
          <p:cNvSpPr>
            <a:spLocks noGrp="1"/>
          </p:cNvSpPr>
          <p:nvPr>
            <p:ph type="body" sz="quarter" idx="4294967295"/>
          </p:nvPr>
        </p:nvSpPr>
        <p:spPr>
          <a:xfrm>
            <a:off x="145473" y="884221"/>
            <a:ext cx="8853054" cy="4532605"/>
          </a:xfrm>
          <a:prstGeom prst="rect">
            <a:avLst/>
          </a:prstGeom>
        </p:spPr>
        <p:txBody>
          <a:bodyPr/>
          <a:lstStyle/>
          <a:p>
            <a:pPr marL="0" indent="0">
              <a:buNone/>
            </a:pPr>
            <a:r>
              <a:rPr lang="en-US" sz="1800" dirty="0" smtClean="0"/>
              <a:t>What if you don’t make payments?</a:t>
            </a:r>
          </a:p>
          <a:p>
            <a:r>
              <a:rPr lang="en-US" sz="1800" dirty="0" smtClean="0"/>
              <a:t>Incur late fees and/or interest, determined by the annual percentage rate (APR) of the credit card</a:t>
            </a:r>
          </a:p>
          <a:p>
            <a:r>
              <a:rPr lang="en-US" sz="1800" dirty="0" smtClean="0"/>
              <a:t>If there’s no payment within one billing cycle (30 days), </a:t>
            </a:r>
          </a:p>
          <a:p>
            <a:pPr lvl="1"/>
            <a:r>
              <a:rPr lang="en-US" sz="1600" dirty="0" smtClean="0"/>
              <a:t>the credit card issuer can report the card holder to the credit bureaus</a:t>
            </a:r>
          </a:p>
          <a:p>
            <a:pPr lvl="1"/>
            <a:r>
              <a:rPr lang="en-US" sz="1600" dirty="0" smtClean="0"/>
              <a:t>May affect credit score</a:t>
            </a:r>
          </a:p>
          <a:p>
            <a:r>
              <a:rPr lang="en-US" sz="1800" dirty="0" smtClean="0"/>
              <a:t>If there is still no payment on the bill (90+ days), </a:t>
            </a:r>
          </a:p>
          <a:p>
            <a:pPr lvl="1"/>
            <a:r>
              <a:rPr lang="en-US" sz="1600" dirty="0"/>
              <a:t>T</a:t>
            </a:r>
            <a:r>
              <a:rPr lang="en-US" sz="1600" dirty="0" smtClean="0"/>
              <a:t>he issuer will report the debt as a loss or charge-off. </a:t>
            </a:r>
          </a:p>
          <a:p>
            <a:pPr lvl="1"/>
            <a:r>
              <a:rPr lang="en-US" sz="1600" dirty="0" smtClean="0"/>
              <a:t>This will impact credit score worse than before.</a:t>
            </a:r>
          </a:p>
          <a:p>
            <a:r>
              <a:rPr lang="en-US" sz="1800" dirty="0" smtClean="0"/>
              <a:t>Can receive a 1099-C form from the IRS</a:t>
            </a:r>
          </a:p>
          <a:p>
            <a:pPr lvl="1"/>
            <a:r>
              <a:rPr lang="en-US" sz="1400" dirty="0" smtClean="0"/>
              <a:t>Will have to pay taxes on the debt</a:t>
            </a:r>
          </a:p>
          <a:p>
            <a:r>
              <a:rPr lang="en-US" sz="1800" dirty="0" smtClean="0"/>
              <a:t>The creditor also has the option to take legal action</a:t>
            </a:r>
          </a:p>
          <a:p>
            <a:r>
              <a:rPr lang="en-US" sz="1800" dirty="0" smtClean="0"/>
              <a:t>Moral of the story: pay credit card bills on time!</a:t>
            </a:r>
          </a:p>
        </p:txBody>
      </p:sp>
      <p:pic>
        <p:nvPicPr>
          <p:cNvPr id="5" name="Picture 4"/>
          <p:cNvPicPr>
            <a:picLocks noChangeAspect="1"/>
          </p:cNvPicPr>
          <p:nvPr/>
        </p:nvPicPr>
        <p:blipFill>
          <a:blip r:embed="rId3"/>
          <a:stretch>
            <a:fillRect/>
          </a:stretch>
        </p:blipFill>
        <p:spPr>
          <a:xfrm>
            <a:off x="5859255" y="3545578"/>
            <a:ext cx="2983257" cy="1990518"/>
          </a:xfrm>
          <a:prstGeom prst="rect">
            <a:avLst/>
          </a:prstGeom>
        </p:spPr>
      </p:pic>
    </p:spTree>
    <p:extLst>
      <p:ext uri="{BB962C8B-B14F-4D97-AF65-F5344CB8AC3E}">
        <p14:creationId xmlns:p14="http://schemas.microsoft.com/office/powerpoint/2010/main" val="1327436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Pros &amp; Cons of Having a Credit Card</a:t>
            </a:r>
            <a:endParaRPr lang="en-US" dirty="0"/>
          </a:p>
        </p:txBody>
      </p:sp>
      <p:cxnSp>
        <p:nvCxnSpPr>
          <p:cNvPr id="4" name="Straight Connector 3"/>
          <p:cNvCxnSpPr/>
          <p:nvPr/>
        </p:nvCxnSpPr>
        <p:spPr>
          <a:xfrm>
            <a:off x="119270" y="1331843"/>
            <a:ext cx="87961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46158" y="694304"/>
            <a:ext cx="5964" cy="5636922"/>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314" y="727556"/>
            <a:ext cx="4637314" cy="584775"/>
          </a:xfrm>
          <a:prstGeom prst="rect">
            <a:avLst/>
          </a:prstGeom>
          <a:noFill/>
        </p:spPr>
        <p:txBody>
          <a:bodyPr wrap="square" rtlCol="0">
            <a:spAutoFit/>
          </a:bodyPr>
          <a:lstStyle/>
          <a:p>
            <a:pPr algn="ctr"/>
            <a:r>
              <a:rPr lang="en-US" sz="3200" dirty="0" smtClean="0">
                <a:solidFill>
                  <a:srgbClr val="00B050"/>
                </a:solidFill>
              </a:rPr>
              <a:t>Pros</a:t>
            </a:r>
            <a:endParaRPr lang="en-US" sz="3200" dirty="0">
              <a:solidFill>
                <a:srgbClr val="00B050"/>
              </a:solidFill>
            </a:endParaRPr>
          </a:p>
        </p:txBody>
      </p:sp>
      <p:sp>
        <p:nvSpPr>
          <p:cNvPr id="7" name="TextBox 6"/>
          <p:cNvSpPr txBox="1"/>
          <p:nvPr/>
        </p:nvSpPr>
        <p:spPr>
          <a:xfrm>
            <a:off x="4352771" y="727555"/>
            <a:ext cx="4637314" cy="584775"/>
          </a:xfrm>
          <a:prstGeom prst="rect">
            <a:avLst/>
          </a:prstGeom>
          <a:noFill/>
        </p:spPr>
        <p:txBody>
          <a:bodyPr wrap="square" rtlCol="0">
            <a:spAutoFit/>
          </a:bodyPr>
          <a:lstStyle/>
          <a:p>
            <a:pPr algn="ctr"/>
            <a:r>
              <a:rPr lang="en-US" sz="3200" dirty="0" smtClean="0">
                <a:solidFill>
                  <a:srgbClr val="C00000"/>
                </a:solidFill>
              </a:rPr>
              <a:t>Cons</a:t>
            </a:r>
            <a:endParaRPr lang="en-US" sz="3200" dirty="0">
              <a:solidFill>
                <a:srgbClr val="C00000"/>
              </a:solidFill>
            </a:endParaRPr>
          </a:p>
        </p:txBody>
      </p:sp>
      <p:sp>
        <p:nvSpPr>
          <p:cNvPr id="14" name="TextBox 13"/>
          <p:cNvSpPr txBox="1"/>
          <p:nvPr/>
        </p:nvSpPr>
        <p:spPr>
          <a:xfrm>
            <a:off x="168966" y="1351356"/>
            <a:ext cx="4343400" cy="4293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smtClean="0">
                <a:solidFill>
                  <a:schemeClr val="bg2"/>
                </a:solidFill>
              </a:rPr>
              <a:t>Don’t pay debt immediately</a:t>
            </a:r>
          </a:p>
          <a:p>
            <a:pPr marL="285750" indent="-285750">
              <a:lnSpc>
                <a:spcPct val="150000"/>
              </a:lnSpc>
              <a:buFont typeface="Arial" panose="020B0604020202020204" pitchFamily="34" charset="0"/>
              <a:buChar char="•"/>
            </a:pPr>
            <a:r>
              <a:rPr lang="en-US" sz="1400" dirty="0" smtClean="0">
                <a:solidFill>
                  <a:schemeClr val="bg2"/>
                </a:solidFill>
              </a:rPr>
              <a:t>Free rewards</a:t>
            </a:r>
          </a:p>
          <a:p>
            <a:pPr marL="742950" lvl="1" indent="-285750">
              <a:lnSpc>
                <a:spcPct val="150000"/>
              </a:lnSpc>
              <a:buFont typeface="Arial" panose="020B0604020202020204" pitchFamily="34" charset="0"/>
              <a:buChar char="•"/>
            </a:pPr>
            <a:r>
              <a:rPr lang="en-US" sz="1400" dirty="0">
                <a:solidFill>
                  <a:schemeClr val="bg2"/>
                </a:solidFill>
              </a:rPr>
              <a:t>C</a:t>
            </a:r>
            <a:r>
              <a:rPr lang="en-US" sz="1400" dirty="0" smtClean="0">
                <a:solidFill>
                  <a:schemeClr val="bg2"/>
                </a:solidFill>
              </a:rPr>
              <a:t>ash back, prizes, vouchers, etc.</a:t>
            </a:r>
            <a:endParaRPr lang="en-US" sz="1400" dirty="0">
              <a:solidFill>
                <a:schemeClr val="bg2"/>
              </a:solidFill>
            </a:endParaRPr>
          </a:p>
          <a:p>
            <a:pPr marL="285750" indent="-285750">
              <a:lnSpc>
                <a:spcPct val="150000"/>
              </a:lnSpc>
              <a:buFont typeface="Arial" panose="020B0604020202020204" pitchFamily="34" charset="0"/>
              <a:buChar char="•"/>
            </a:pPr>
            <a:r>
              <a:rPr lang="en-US" sz="1400" dirty="0" smtClean="0">
                <a:solidFill>
                  <a:schemeClr val="bg2"/>
                </a:solidFill>
              </a:rPr>
              <a:t>Builds credit </a:t>
            </a:r>
          </a:p>
          <a:p>
            <a:pPr marL="742950" lvl="1" indent="-285750">
              <a:lnSpc>
                <a:spcPct val="150000"/>
              </a:lnSpc>
              <a:buFont typeface="Arial" panose="020B0604020202020204" pitchFamily="34" charset="0"/>
              <a:buChar char="•"/>
            </a:pPr>
            <a:r>
              <a:rPr lang="en-US" sz="1400" dirty="0" smtClean="0">
                <a:solidFill>
                  <a:schemeClr val="bg2"/>
                </a:solidFill>
              </a:rPr>
              <a:t>Easier to get loans, mortgages, higher credit limit</a:t>
            </a:r>
          </a:p>
          <a:p>
            <a:pPr marL="285750" indent="-285750">
              <a:lnSpc>
                <a:spcPct val="150000"/>
              </a:lnSpc>
              <a:buFont typeface="Arial" panose="020B0604020202020204" pitchFamily="34" charset="0"/>
              <a:buChar char="•"/>
            </a:pPr>
            <a:r>
              <a:rPr lang="en-US" sz="1400" dirty="0" smtClean="0">
                <a:solidFill>
                  <a:schemeClr val="bg2"/>
                </a:solidFill>
              </a:rPr>
              <a:t>Zero liability</a:t>
            </a:r>
            <a:endParaRPr lang="en-US" sz="1400" dirty="0">
              <a:solidFill>
                <a:schemeClr val="bg2"/>
              </a:solidFill>
            </a:endParaRPr>
          </a:p>
          <a:p>
            <a:pPr marL="742950" lvl="1" indent="-285750">
              <a:lnSpc>
                <a:spcPct val="150000"/>
              </a:lnSpc>
              <a:buFont typeface="Arial" panose="020B0604020202020204" pitchFamily="34" charset="0"/>
              <a:buChar char="•"/>
            </a:pPr>
            <a:r>
              <a:rPr lang="en-US" sz="1400" dirty="0" smtClean="0">
                <a:solidFill>
                  <a:schemeClr val="bg2"/>
                </a:solidFill>
              </a:rPr>
              <a:t>Card company responsible for fraud</a:t>
            </a:r>
          </a:p>
          <a:p>
            <a:pPr marL="285750" indent="-285750">
              <a:lnSpc>
                <a:spcPct val="150000"/>
              </a:lnSpc>
              <a:buFont typeface="Arial" panose="020B0604020202020204" pitchFamily="34" charset="0"/>
              <a:buChar char="•"/>
            </a:pPr>
            <a:r>
              <a:rPr lang="en-US" sz="1400" dirty="0">
                <a:solidFill>
                  <a:schemeClr val="bg2"/>
                </a:solidFill>
              </a:rPr>
              <a:t>C</a:t>
            </a:r>
            <a:r>
              <a:rPr lang="en-US" sz="1400" dirty="0" smtClean="0">
                <a:solidFill>
                  <a:schemeClr val="bg2"/>
                </a:solidFill>
              </a:rPr>
              <a:t>redit card accepted virtually anywhere</a:t>
            </a:r>
          </a:p>
          <a:p>
            <a:pPr marL="742950" lvl="1" indent="-285750">
              <a:lnSpc>
                <a:spcPct val="150000"/>
              </a:lnSpc>
              <a:buFont typeface="Arial" panose="020B0604020202020204" pitchFamily="34" charset="0"/>
              <a:buChar char="•"/>
            </a:pPr>
            <a:r>
              <a:rPr lang="en-US" sz="1400" dirty="0" smtClean="0">
                <a:solidFill>
                  <a:schemeClr val="bg2"/>
                </a:solidFill>
              </a:rPr>
              <a:t>In person, online, globally, it doesn’t matter!</a:t>
            </a:r>
          </a:p>
          <a:p>
            <a:pPr marL="285750" indent="-285750">
              <a:lnSpc>
                <a:spcPct val="150000"/>
              </a:lnSpc>
              <a:buFont typeface="Arial" panose="020B0604020202020204" pitchFamily="34" charset="0"/>
              <a:buChar char="•"/>
            </a:pPr>
            <a:r>
              <a:rPr lang="en-US" sz="1400" dirty="0" smtClean="0">
                <a:solidFill>
                  <a:schemeClr val="bg2"/>
                </a:solidFill>
              </a:rPr>
              <a:t>Good to have in case of an emergency</a:t>
            </a:r>
          </a:p>
          <a:p>
            <a:pPr marL="285750" indent="-285750">
              <a:lnSpc>
                <a:spcPct val="150000"/>
              </a:lnSpc>
              <a:buFont typeface="Arial" panose="020B0604020202020204" pitchFamily="34" charset="0"/>
              <a:buChar char="•"/>
            </a:pPr>
            <a:r>
              <a:rPr lang="en-US" sz="1400" dirty="0" smtClean="0">
                <a:solidFill>
                  <a:schemeClr val="bg2"/>
                </a:solidFill>
              </a:rPr>
              <a:t>Convenient</a:t>
            </a:r>
          </a:p>
        </p:txBody>
      </p:sp>
      <p:sp>
        <p:nvSpPr>
          <p:cNvPr id="15" name="TextBox 14"/>
          <p:cNvSpPr txBox="1"/>
          <p:nvPr/>
        </p:nvSpPr>
        <p:spPr>
          <a:xfrm>
            <a:off x="4572000" y="1366023"/>
            <a:ext cx="4377192"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smtClean="0">
                <a:solidFill>
                  <a:schemeClr val="bg2"/>
                </a:solidFill>
              </a:rPr>
              <a:t>There are consequences if at least the minimum payment is not paid</a:t>
            </a:r>
          </a:p>
          <a:p>
            <a:pPr marL="742950" lvl="1" indent="-285750">
              <a:lnSpc>
                <a:spcPct val="150000"/>
              </a:lnSpc>
              <a:buFont typeface="Arial" panose="020B0604020202020204" pitchFamily="34" charset="0"/>
              <a:buChar char="•"/>
            </a:pPr>
            <a:r>
              <a:rPr lang="en-US" sz="1400" dirty="0" smtClean="0">
                <a:solidFill>
                  <a:schemeClr val="bg2"/>
                </a:solidFill>
              </a:rPr>
              <a:t>As shown in last slide</a:t>
            </a:r>
          </a:p>
          <a:p>
            <a:pPr marL="285750" indent="-285750">
              <a:lnSpc>
                <a:spcPct val="150000"/>
              </a:lnSpc>
              <a:buFont typeface="Arial" panose="020B0604020202020204" pitchFamily="34" charset="0"/>
              <a:buChar char="•"/>
            </a:pPr>
            <a:r>
              <a:rPr lang="en-US" sz="1400" dirty="0" smtClean="0">
                <a:solidFill>
                  <a:schemeClr val="bg2"/>
                </a:solidFill>
              </a:rPr>
              <a:t>Necessary to keep track of how much is spent</a:t>
            </a:r>
          </a:p>
          <a:p>
            <a:pPr marL="742950" lvl="1" indent="-285750">
              <a:lnSpc>
                <a:spcPct val="150000"/>
              </a:lnSpc>
              <a:buFont typeface="Arial" panose="020B0604020202020204" pitchFamily="34" charset="0"/>
              <a:buChar char="•"/>
            </a:pPr>
            <a:r>
              <a:rPr lang="en-US" sz="1400" dirty="0" smtClean="0">
                <a:solidFill>
                  <a:schemeClr val="bg2"/>
                </a:solidFill>
              </a:rPr>
              <a:t>The consumer can spend more than they can afford and get into debt</a:t>
            </a:r>
          </a:p>
          <a:p>
            <a:pPr marL="285750" indent="-285750">
              <a:lnSpc>
                <a:spcPct val="150000"/>
              </a:lnSpc>
              <a:buFont typeface="Arial" panose="020B0604020202020204" pitchFamily="34" charset="0"/>
              <a:buChar char="•"/>
            </a:pPr>
            <a:r>
              <a:rPr lang="en-US" sz="1400" dirty="0" smtClean="0">
                <a:solidFill>
                  <a:schemeClr val="bg2"/>
                </a:solidFill>
              </a:rPr>
              <a:t>Amount spent doesn’t come directly from bank accounts at the time of the transaction</a:t>
            </a:r>
          </a:p>
          <a:p>
            <a:pPr marL="285750" indent="-285750">
              <a:lnSpc>
                <a:spcPct val="150000"/>
              </a:lnSpc>
              <a:buFont typeface="Arial" panose="020B0604020202020204" pitchFamily="34" charset="0"/>
              <a:buChar char="•"/>
            </a:pPr>
            <a:r>
              <a:rPr lang="en-US" sz="1400" dirty="0" smtClean="0">
                <a:solidFill>
                  <a:schemeClr val="bg2"/>
                </a:solidFill>
              </a:rPr>
              <a:t>Possibility of credit card fraud and liability, depending on the issuer’s policy</a:t>
            </a:r>
          </a:p>
          <a:p>
            <a:pPr marL="285750" indent="-285750">
              <a:lnSpc>
                <a:spcPct val="150000"/>
              </a:lnSpc>
              <a:buFont typeface="Arial" panose="020B0604020202020204" pitchFamily="34" charset="0"/>
              <a:buChar char="•"/>
            </a:pPr>
            <a:r>
              <a:rPr lang="en-US" sz="1400" dirty="0" smtClean="0">
                <a:solidFill>
                  <a:schemeClr val="bg2"/>
                </a:solidFill>
              </a:rPr>
              <a:t>Possible hidden fees</a:t>
            </a:r>
          </a:p>
          <a:p>
            <a:pPr marL="285750" indent="-285750">
              <a:lnSpc>
                <a:spcPct val="150000"/>
              </a:lnSpc>
              <a:buFont typeface="Arial" panose="020B0604020202020204" pitchFamily="34" charset="0"/>
              <a:buChar char="•"/>
            </a:pPr>
            <a:endParaRPr lang="en-US" sz="1400" dirty="0">
              <a:solidFill>
                <a:schemeClr val="bg2"/>
              </a:solidFill>
            </a:endParaRPr>
          </a:p>
        </p:txBody>
      </p:sp>
    </p:spTree>
    <p:extLst>
      <p:ext uri="{BB962C8B-B14F-4D97-AF65-F5344CB8AC3E}">
        <p14:creationId xmlns:p14="http://schemas.microsoft.com/office/powerpoint/2010/main" val="710942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Credit Cards</a:t>
            </a:r>
            <a:endParaRPr lang="en-US" dirty="0"/>
          </a:p>
        </p:txBody>
      </p:sp>
      <p:sp>
        <p:nvSpPr>
          <p:cNvPr id="4" name="Content Placeholder 3"/>
          <p:cNvSpPr>
            <a:spLocks noGrp="1"/>
          </p:cNvSpPr>
          <p:nvPr>
            <p:ph type="body" sz="quarter" idx="4294967295"/>
          </p:nvPr>
        </p:nvSpPr>
        <p:spPr>
          <a:xfrm>
            <a:off x="290946" y="993551"/>
            <a:ext cx="8853054" cy="2728952"/>
          </a:xfrm>
          <a:prstGeom prst="rect">
            <a:avLst/>
          </a:prstGeom>
        </p:spPr>
        <p:txBody>
          <a:bodyPr/>
          <a:lstStyle/>
          <a:p>
            <a:r>
              <a:rPr lang="en-US" sz="3200" dirty="0" smtClean="0"/>
              <a:t>Standard or “Plain-Vanilla” </a:t>
            </a:r>
          </a:p>
          <a:p>
            <a:r>
              <a:rPr lang="en-US" sz="3200" dirty="0" smtClean="0"/>
              <a:t>Premium</a:t>
            </a:r>
          </a:p>
          <a:p>
            <a:r>
              <a:rPr lang="en-US" sz="3200" dirty="0" smtClean="0"/>
              <a:t>Generic Travel Rewards</a:t>
            </a:r>
          </a:p>
          <a:p>
            <a:r>
              <a:rPr lang="en-US" sz="3200" dirty="0" smtClean="0"/>
              <a:t>Co-Branded Rewards</a:t>
            </a:r>
          </a:p>
          <a:p>
            <a:r>
              <a:rPr lang="en-US" sz="3200" dirty="0" smtClean="0"/>
              <a:t>Cash Back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929" y="1729965"/>
            <a:ext cx="2827020" cy="2738676"/>
          </a:xfrm>
          <a:prstGeom prst="rect">
            <a:avLst/>
          </a:prstGeom>
        </p:spPr>
      </p:pic>
    </p:spTree>
    <p:extLst>
      <p:ext uri="{BB962C8B-B14F-4D97-AF65-F5344CB8AC3E}">
        <p14:creationId xmlns:p14="http://schemas.microsoft.com/office/powerpoint/2010/main" val="1634366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sa Standard Presentation Template">
  <a:themeElements>
    <a:clrScheme name="Visa Inc.">
      <a:dk1>
        <a:srgbClr val="000000"/>
      </a:dk1>
      <a:lt1>
        <a:srgbClr val="FFFFFF"/>
      </a:lt1>
      <a:dk2>
        <a:srgbClr val="1A1F71"/>
      </a:dk2>
      <a:lt2>
        <a:srgbClr val="5C5C5C"/>
      </a:lt2>
      <a:accent1>
        <a:srgbClr val="003EA9"/>
      </a:accent1>
      <a:accent2>
        <a:srgbClr val="0065EA"/>
      </a:accent2>
      <a:accent3>
        <a:srgbClr val="F7B600"/>
      </a:accent3>
      <a:accent4>
        <a:srgbClr val="FFD700"/>
      </a:accent4>
      <a:accent5>
        <a:srgbClr val="EF8400"/>
      </a:accent5>
      <a:accent6>
        <a:srgbClr val="75787B"/>
      </a:accent6>
      <a:hlink>
        <a:srgbClr val="F7B600"/>
      </a:hlink>
      <a:folHlink>
        <a:srgbClr val="F68920"/>
      </a:folHlink>
    </a:clrScheme>
    <a:fontScheme name="Visa 2013 Event Templat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tx2"/>
          </a:solidFill>
          <a:prstDash val="solid"/>
          <a:round/>
          <a:headEnd type="none" w="med" len="med"/>
          <a:tailEnd type="none" w="med" len="me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90000"/>
          </a:lnSpc>
          <a:spcBef>
            <a:spcPts val="600"/>
          </a:spcBef>
          <a:spcAft>
            <a:spcPts val="0"/>
          </a:spcAft>
          <a:buClrTx/>
          <a:buSzTx/>
          <a:buFontTx/>
          <a:buNone/>
          <a:tabLst/>
          <a:defRPr kumimoji="0" b="0" i="0" u="none" strike="noStrike" cap="none" normalizeH="0" baseline="0" dirty="0" err="1" smtClean="0">
            <a:ln>
              <a:noFill/>
            </a:ln>
            <a:solidFill>
              <a:schemeClr val="bg1"/>
            </a:solidFill>
            <a:effectLst/>
            <a:latin typeface="+mn-lt"/>
          </a:defRPr>
        </a:defPPr>
      </a:lstStyle>
    </a:spDef>
    <a:lnDef>
      <a:spPr bwMode="auto">
        <a:solidFill>
          <a:schemeClr val="tx2"/>
        </a:solidFill>
        <a:ln w="9525" cap="flat" cmpd="sng" algn="ctr">
          <a:solidFill>
            <a:schemeClr val="tx2"/>
          </a:solidFill>
          <a:prstDash val="solid"/>
          <a:round/>
          <a:headEnd type="none" w="med" len="med"/>
          <a:tailEnd type="none" w="med" len="med"/>
        </a:ln>
        <a:effectLst/>
      </a:spPr>
      <a:bodyPr/>
      <a:lstStyle/>
    </a:lnDef>
    <a:txDef>
      <a:spPr>
        <a:noFill/>
      </a:spPr>
      <a:bodyPr wrap="none" tIns="91440" bIns="91440" rtlCol="0" anchor="ctr" anchorCtr="1">
        <a:spAutoFit/>
      </a:bodyPr>
      <a:lstStyle>
        <a:defPPr algn="ctr">
          <a:lnSpc>
            <a:spcPct val="90000"/>
          </a:lnSpc>
          <a:spcBef>
            <a:spcPts val="600"/>
          </a:spcBef>
          <a:spcAft>
            <a:spcPts val="0"/>
          </a:spcAft>
          <a:defRPr dirty="0" smtClean="0">
            <a:solidFill>
              <a:schemeClr val="bg2"/>
            </a:solidFill>
            <a:latin typeface="+mn-lt"/>
          </a:defRPr>
        </a:defPPr>
      </a:lstStyle>
    </a:txDef>
  </a:objectDefaults>
  <a:extraClrSchemeLst>
    <a:extraClrScheme>
      <a:clrScheme name="Visa Inc.">
        <a:dk1>
          <a:srgbClr val="000000"/>
        </a:dk1>
        <a:lt1>
          <a:srgbClr val="FFFFFF"/>
        </a:lt1>
        <a:dk2>
          <a:srgbClr val="1A1F71"/>
        </a:dk2>
        <a:lt2>
          <a:srgbClr val="5C5C5C"/>
        </a:lt2>
        <a:accent1>
          <a:srgbClr val="003EA9"/>
        </a:accent1>
        <a:accent2>
          <a:srgbClr val="0065EA"/>
        </a:accent2>
        <a:accent3>
          <a:srgbClr val="F7B600"/>
        </a:accent3>
        <a:accent4>
          <a:srgbClr val="FFD700"/>
        </a:accent4>
        <a:accent5>
          <a:srgbClr val="EF8400"/>
        </a:accent5>
        <a:accent6>
          <a:srgbClr val="75787B"/>
        </a:accent6>
        <a:hlink>
          <a:srgbClr val="F7B600"/>
        </a:hlink>
        <a:folHlink>
          <a:srgbClr val="F68920"/>
        </a:folHlink>
      </a:clrScheme>
      <a:clrMap bg1="lt1" tx1="dk1" bg2="lt2" tx2="dk2" accent1="accent1" accent2="accent2" accent3="accent3" accent4="accent4" accent5="accent5" accent6="accent6" hlink="hlink" folHlink="folHlink"/>
    </a:extraClrScheme>
  </a:extraClrSchemeLst>
  <a:custClrLst>
    <a:custClr name="BerryFlat">
      <a:srgbClr val="A5225E"/>
    </a:custClr>
    <a:custClr name="CanopyFlat">
      <a:srgbClr val="0C7D34"/>
    </a:custClr>
    <a:custClr name="DaylightFlat">
      <a:srgbClr val="6ECCF6"/>
    </a:custClr>
    <a:custClr name="TwilightFlat">
      <a:srgbClr val="602D62"/>
    </a:custClr>
    <a:custClr name="BeachFlat">
      <a:srgbClr val="B7A78B"/>
    </a:custClr>
    <a:custClr name="TideFlat">
      <a:srgbClr val="61BF9D"/>
    </a:custClr>
    <a:custClr name="GrassFlat">
      <a:srgbClr val="85BD43"/>
    </a:custClr>
    <a:custClr name="ClayFlat">
      <a:srgbClr val="D14A1F"/>
    </a:custClr>
    <a:custClr name="White">
      <a:srgbClr val="FFFFFF"/>
    </a:custClr>
    <a:custClr name="White">
      <a:srgbClr val="FFFFFF"/>
    </a:custClr>
    <a:custClr name="PrimaryBlueGradient1">
      <a:srgbClr val="1A1E5A"/>
    </a:custClr>
    <a:custClr name="PrimaryBlueGradient2">
      <a:srgbClr val="122D98"/>
    </a:custClr>
    <a:custClr name="PrimaryGoldGradient1">
      <a:srgbClr val="FA9B00"/>
    </a:custClr>
    <a:custClr name="PrimaryGoldGradient2">
      <a:srgbClr val="F4CA12"/>
    </a:custClr>
    <a:custClr name="OverlapBlueGradient1">
      <a:srgbClr val="00329E"/>
    </a:custClr>
    <a:custClr name="OverlapBlueGradient2">
      <a:srgbClr val="0050B9"/>
    </a:custClr>
    <a:custClr name="OverlapOrangeGradient1">
      <a:srgbClr val="F26800"/>
    </a:custClr>
    <a:custClr name="OverlapOrangeGradient2">
      <a:srgbClr val="FA9800"/>
    </a:custClr>
    <a:custClr name="OverlapYellowGradient1">
      <a:srgbClr val="FFCB00"/>
    </a:custClr>
    <a:custClr name="OverlapYellowGradient2">
      <a:srgbClr val="FBE112"/>
    </a:custClr>
  </a:custClrLst>
</a:theme>
</file>

<file path=ppt/theme/theme2.xml><?xml version="1.0" encoding="utf-8"?>
<a:theme xmlns:a="http://schemas.openxmlformats.org/drawingml/2006/main" name="Office Theme">
  <a:themeElements>
    <a:clrScheme name="Visa new">
      <a:dk1>
        <a:srgbClr val="000000"/>
      </a:dk1>
      <a:lt1>
        <a:srgbClr val="FFFFFF"/>
      </a:lt1>
      <a:dk2>
        <a:srgbClr val="1A1F71"/>
      </a:dk2>
      <a:lt2>
        <a:srgbClr val="5C5C5C"/>
      </a:lt2>
      <a:accent1>
        <a:srgbClr val="003EA9"/>
      </a:accent1>
      <a:accent2>
        <a:srgbClr val="0065EA"/>
      </a:accent2>
      <a:accent3>
        <a:srgbClr val="F7B600"/>
      </a:accent3>
      <a:accent4>
        <a:srgbClr val="FFD700"/>
      </a:accent4>
      <a:accent5>
        <a:srgbClr val="EF8400"/>
      </a:accent5>
      <a:accent6>
        <a:srgbClr val="75787B"/>
      </a:accent6>
      <a:hlink>
        <a:srgbClr val="F7B600"/>
      </a:hlink>
      <a:folHlink>
        <a:srgbClr val="EF8400"/>
      </a:folHlink>
    </a:clrScheme>
    <a:fontScheme name="Custom 8">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sa new">
      <a:dk1>
        <a:srgbClr val="000000"/>
      </a:dk1>
      <a:lt1>
        <a:srgbClr val="FFFFFF"/>
      </a:lt1>
      <a:dk2>
        <a:srgbClr val="1A1F71"/>
      </a:dk2>
      <a:lt2>
        <a:srgbClr val="5C5C5C"/>
      </a:lt2>
      <a:accent1>
        <a:srgbClr val="003EA9"/>
      </a:accent1>
      <a:accent2>
        <a:srgbClr val="0065EA"/>
      </a:accent2>
      <a:accent3>
        <a:srgbClr val="F7B600"/>
      </a:accent3>
      <a:accent4>
        <a:srgbClr val="FFD700"/>
      </a:accent4>
      <a:accent5>
        <a:srgbClr val="EF8400"/>
      </a:accent5>
      <a:accent6>
        <a:srgbClr val="75787B"/>
      </a:accent6>
      <a:hlink>
        <a:srgbClr val="F7B600"/>
      </a:hlink>
      <a:folHlink>
        <a:srgbClr val="EF8400"/>
      </a:folHlink>
    </a:clrScheme>
    <a:fontScheme name="Custom 8">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Visa_Presentation_Template_3.0_POTX</Template>
  <TotalTime>3067</TotalTime>
  <Words>3901</Words>
  <Application>Microsoft Office PowerPoint</Application>
  <PresentationFormat>On-screen Show (4:3)</PresentationFormat>
  <Paragraphs>528</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Segoe UI</vt:lpstr>
      <vt:lpstr>Visa Standard Presentation Template</vt:lpstr>
      <vt:lpstr>Credit 101</vt:lpstr>
      <vt:lpstr>Scope</vt:lpstr>
      <vt:lpstr>What is a Credit Score?</vt:lpstr>
      <vt:lpstr>Credit 101</vt:lpstr>
      <vt:lpstr>Banking 101</vt:lpstr>
      <vt:lpstr>Fundamentals on Using a Credit Card</vt:lpstr>
      <vt:lpstr>Fundamentals on Using a Credit Card</vt:lpstr>
      <vt:lpstr>Pros &amp; Cons of Having a Credit Card</vt:lpstr>
      <vt:lpstr>Types of Credit Cards</vt:lpstr>
      <vt:lpstr>Standard or “Plain-Vanilla” Credit Cards</vt:lpstr>
      <vt:lpstr>Premium Credit Cards</vt:lpstr>
      <vt:lpstr>Generic Travel Rewards Credit Cards</vt:lpstr>
      <vt:lpstr>Co-Branded Rewards Credit Cards</vt:lpstr>
      <vt:lpstr>Hotel Co-Branded Rewards Credit Cards</vt:lpstr>
      <vt:lpstr>Airline Co-Branded Rewards Credit Cards</vt:lpstr>
      <vt:lpstr>Retail Co-Branded Rewards Credit Cards</vt:lpstr>
      <vt:lpstr>Cash Back Cards</vt:lpstr>
      <vt:lpstr>Cash Back Cards (Continued)</vt:lpstr>
      <vt:lpstr>Key Benefits of Credit Cards</vt:lpstr>
      <vt:lpstr>Standard Benefits</vt:lpstr>
      <vt:lpstr>Other Important Benefits</vt:lpstr>
      <vt:lpstr>Signing Bonus</vt:lpstr>
      <vt:lpstr>Points Vs. Cash Back</vt:lpstr>
      <vt:lpstr>U.S. Credit Card Statistics</vt:lpstr>
      <vt:lpstr>Credit Card Rewards Rates</vt:lpstr>
      <vt:lpstr>Four Credit Cards Comparison</vt:lpstr>
      <vt:lpstr>Thank you</vt:lpstr>
    </vt:vector>
  </TitlesOfParts>
  <Company>Visa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standard presentation template</dc:title>
  <dc:creator>Rachelle Rogers</dc:creator>
  <cp:keywords>Visa Corporate Presentation Template 2010</cp:keywords>
  <cp:lastModifiedBy>Rachelle Rogers</cp:lastModifiedBy>
  <cp:revision>73</cp:revision>
  <dcterms:created xsi:type="dcterms:W3CDTF">2016-07-27T22:04:26Z</dcterms:created>
  <dcterms:modified xsi:type="dcterms:W3CDTF">2016-08-05T21:56:07Z</dcterms:modified>
</cp:coreProperties>
</file>