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theme/themeOverride3.xml" ContentType="application/vnd.openxmlformats-officedocument.themeOverride+xml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7" r:id="rId8"/>
    <p:sldId id="263" r:id="rId9"/>
    <p:sldId id="268" r:id="rId10"/>
    <p:sldId id="266" r:id="rId11"/>
    <p:sldId id="261" r:id="rId12"/>
    <p:sldId id="262" r:id="rId13"/>
    <p:sldId id="269" r:id="rId1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8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package" Target="../embeddings/Microsoft_Excel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package" Target="../embeddings/Microsoft_Excel____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[Book1]Sheet1!PivotTable2</c:name>
    <c:fmtId val="6"/>
  </c:pivotSource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month</a:t>
            </a:r>
            <a:endParaRPr lang="en-US" dirty="0"/>
          </a:p>
        </c:rich>
      </c:tx>
      <c:layout/>
      <c:overlay val="1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27402010433343"/>
          <c:y val="0.115367916372284"/>
          <c:w val="0.702268232864335"/>
          <c:h val="0.661228603127357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Sheet1!$C$3</c:f>
              <c:strCache>
                <c:ptCount val="1"/>
                <c:pt idx="0">
                  <c:v>Count of month</c:v>
                </c:pt>
              </c:strCache>
            </c:strRef>
          </c:tx>
          <c:invertIfNegative val="0"/>
          <c:cat>
            <c:strRef>
              <c:f>Sheet1!$A$4:$A$14</c:f>
              <c:strCache>
                <c:ptCount val="10"/>
                <c:pt idx="0">
                  <c:v>mar</c:v>
                </c:pt>
                <c:pt idx="1">
                  <c:v>apr</c:v>
                </c:pt>
                <c:pt idx="2">
                  <c:v>may</c:v>
                </c:pt>
                <c:pt idx="3">
                  <c:v>jun</c:v>
                </c:pt>
                <c:pt idx="4">
                  <c:v>jul</c:v>
                </c:pt>
                <c:pt idx="5">
                  <c:v>aug</c:v>
                </c:pt>
                <c:pt idx="6">
                  <c:v>sep</c:v>
                </c:pt>
                <c:pt idx="7">
                  <c:v>oct</c:v>
                </c:pt>
                <c:pt idx="8">
                  <c:v>nov</c:v>
                </c:pt>
                <c:pt idx="9">
                  <c:v>dec</c:v>
                </c:pt>
              </c:strCache>
            </c:strRef>
          </c:cat>
          <c:val>
            <c:numRef>
              <c:f>Sheet1!$C$4:$C$14</c:f>
              <c:numCache>
                <c:formatCode>General</c:formatCode>
                <c:ptCount val="10"/>
                <c:pt idx="0">
                  <c:v>38.0</c:v>
                </c:pt>
                <c:pt idx="1">
                  <c:v>190.0</c:v>
                </c:pt>
                <c:pt idx="2">
                  <c:v>950.0</c:v>
                </c:pt>
                <c:pt idx="3">
                  <c:v>360.0</c:v>
                </c:pt>
                <c:pt idx="4">
                  <c:v>465.0</c:v>
                </c:pt>
                <c:pt idx="5">
                  <c:v>412.0</c:v>
                </c:pt>
                <c:pt idx="6">
                  <c:v>43.0</c:v>
                </c:pt>
                <c:pt idx="7">
                  <c:v>54.0</c:v>
                </c:pt>
                <c:pt idx="8">
                  <c:v>263.0</c:v>
                </c:pt>
                <c:pt idx="9">
                  <c:v>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4162776"/>
        <c:axId val="2098031704"/>
      </c:barChart>
      <c:lineChart>
        <c:grouping val="stack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Average of responded</c:v>
                </c:pt>
              </c:strCache>
            </c:strRef>
          </c:tx>
          <c:marker>
            <c:symbol val="none"/>
          </c:marker>
          <c:cat>
            <c:strRef>
              <c:f>Sheet1!$A$4:$A$14</c:f>
              <c:strCache>
                <c:ptCount val="10"/>
                <c:pt idx="0">
                  <c:v>mar</c:v>
                </c:pt>
                <c:pt idx="1">
                  <c:v>apr</c:v>
                </c:pt>
                <c:pt idx="2">
                  <c:v>may</c:v>
                </c:pt>
                <c:pt idx="3">
                  <c:v>jun</c:v>
                </c:pt>
                <c:pt idx="4">
                  <c:v>jul</c:v>
                </c:pt>
                <c:pt idx="5">
                  <c:v>aug</c:v>
                </c:pt>
                <c:pt idx="6">
                  <c:v>sep</c:v>
                </c:pt>
                <c:pt idx="7">
                  <c:v>oct</c:v>
                </c:pt>
                <c:pt idx="8">
                  <c:v>nov</c:v>
                </c:pt>
                <c:pt idx="9">
                  <c:v>dec</c:v>
                </c:pt>
              </c:strCache>
            </c:strRef>
          </c:cat>
          <c:val>
            <c:numRef>
              <c:f>Sheet1!$B$4:$B$14</c:f>
              <c:numCache>
                <c:formatCode>General</c:formatCode>
                <c:ptCount val="10"/>
                <c:pt idx="0">
                  <c:v>0.447368421052632</c:v>
                </c:pt>
                <c:pt idx="1">
                  <c:v>0.163157894736842</c:v>
                </c:pt>
                <c:pt idx="2">
                  <c:v>0.051578947368421</c:v>
                </c:pt>
                <c:pt idx="3">
                  <c:v>0.0805555555555556</c:v>
                </c:pt>
                <c:pt idx="4">
                  <c:v>0.0580645161290323</c:v>
                </c:pt>
                <c:pt idx="5">
                  <c:v>0.0679611650485437</c:v>
                </c:pt>
                <c:pt idx="6">
                  <c:v>0.441860465116279</c:v>
                </c:pt>
                <c:pt idx="7">
                  <c:v>0.481481481481481</c:v>
                </c:pt>
                <c:pt idx="8">
                  <c:v>0.064638783269962</c:v>
                </c:pt>
                <c:pt idx="9">
                  <c:v>0.375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3846680"/>
        <c:axId val="2141134856"/>
      </c:lineChart>
      <c:catAx>
        <c:axId val="2144162776"/>
        <c:scaling>
          <c:orientation val="minMax"/>
        </c:scaling>
        <c:delete val="0"/>
        <c:axPos val="b"/>
        <c:majorTickMark val="in"/>
        <c:minorTickMark val="none"/>
        <c:tickLblPos val="nextTo"/>
        <c:crossAx val="2098031704"/>
        <c:crosses val="autoZero"/>
        <c:auto val="1"/>
        <c:lblAlgn val="ctr"/>
        <c:lblOffset val="100"/>
        <c:noMultiLvlLbl val="0"/>
      </c:catAx>
      <c:valAx>
        <c:axId val="2098031704"/>
        <c:scaling>
          <c:orientation val="minMax"/>
        </c:scaling>
        <c:delete val="0"/>
        <c:axPos val="l"/>
        <c:numFmt formatCode="General" sourceLinked="1"/>
        <c:majorTickMark val="in"/>
        <c:minorTickMark val="none"/>
        <c:tickLblPos val="nextTo"/>
        <c:crossAx val="2144162776"/>
        <c:crosses val="autoZero"/>
        <c:crossBetween val="between"/>
      </c:valAx>
      <c:valAx>
        <c:axId val="2141134856"/>
        <c:scaling>
          <c:orientation val="minMax"/>
        </c:scaling>
        <c:delete val="0"/>
        <c:axPos val="r"/>
        <c:numFmt formatCode="General" sourceLinked="1"/>
        <c:majorTickMark val="in"/>
        <c:minorTickMark val="none"/>
        <c:tickLblPos val="nextTo"/>
        <c:crossAx val="2143846680"/>
        <c:crosses val="max"/>
        <c:crossBetween val="between"/>
      </c:valAx>
      <c:catAx>
        <c:axId val="2143846680"/>
        <c:scaling>
          <c:orientation val="minMax"/>
        </c:scaling>
        <c:delete val="1"/>
        <c:axPos val="b"/>
        <c:majorTickMark val="out"/>
        <c:minorTickMark val="none"/>
        <c:tickLblPos val="nextTo"/>
        <c:crossAx val="2141134856"/>
        <c:crosses val="autoZero"/>
        <c:auto val="1"/>
        <c:lblAlgn val="ctr"/>
        <c:lblOffset val="100"/>
        <c:noMultiLvlLbl val="0"/>
      </c:catAx>
    </c:plotArea>
    <c:legend>
      <c:legendPos val="r"/>
      <c:layout>
        <c:manualLayout>
          <c:xMode val="edge"/>
          <c:yMode val="edge"/>
          <c:x val="0.12934296076061"/>
          <c:y val="0.875728080357563"/>
          <c:w val="0.659487629620068"/>
          <c:h val="0.123564619174137"/>
        </c:manualLayout>
      </c:layout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[Book1]Sheet1!PivotTable2</c:name>
    <c:fmtId val="12"/>
  </c:pivotSource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Profession</a:t>
            </a:r>
            <a:endParaRPr lang="en-US" dirty="0"/>
          </a:p>
        </c:rich>
      </c:tx>
      <c:layout>
        <c:manualLayout>
          <c:xMode val="edge"/>
          <c:yMode val="edge"/>
          <c:x val="0.250691110110085"/>
          <c:y val="0.0262941501037101"/>
        </c:manualLayout>
      </c:layout>
      <c:overlay val="1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0743065249897987"/>
          <c:y val="0.0570456901176419"/>
          <c:w val="0.723711602614928"/>
          <c:h val="0.560821575749533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Sheet1!$C$3</c:f>
              <c:strCache>
                <c:ptCount val="1"/>
                <c:pt idx="0">
                  <c:v>Count of profession</c:v>
                </c:pt>
              </c:strCache>
            </c:strRef>
          </c:tx>
          <c:invertIfNegative val="0"/>
          <c:cat>
            <c:strRef>
              <c:f>Sheet1!$A$4:$A$16</c:f>
              <c:strCache>
                <c:ptCount val="12"/>
                <c:pt idx="0">
                  <c:v>admin.</c:v>
                </c:pt>
                <c:pt idx="1">
                  <c:v>blue-collar</c:v>
                </c:pt>
                <c:pt idx="2">
                  <c:v>entrepreneur</c:v>
                </c:pt>
                <c:pt idx="3">
                  <c:v>housemaid</c:v>
                </c:pt>
                <c:pt idx="4">
                  <c:v>management</c:v>
                </c:pt>
                <c:pt idx="5">
                  <c:v>retired</c:v>
                </c:pt>
                <c:pt idx="6">
                  <c:v>self-employed</c:v>
                </c:pt>
                <c:pt idx="7">
                  <c:v>services</c:v>
                </c:pt>
                <c:pt idx="8">
                  <c:v>student</c:v>
                </c:pt>
                <c:pt idx="9">
                  <c:v>technician</c:v>
                </c:pt>
                <c:pt idx="10">
                  <c:v>unemployed</c:v>
                </c:pt>
                <c:pt idx="11">
                  <c:v>unknown</c:v>
                </c:pt>
              </c:strCache>
            </c:strRef>
          </c:cat>
          <c:val>
            <c:numRef>
              <c:f>Sheet1!$C$4:$C$16</c:f>
              <c:numCache>
                <c:formatCode>General</c:formatCode>
                <c:ptCount val="12"/>
                <c:pt idx="0">
                  <c:v>690.0</c:v>
                </c:pt>
                <c:pt idx="1">
                  <c:v>634.0</c:v>
                </c:pt>
                <c:pt idx="2">
                  <c:v>114.0</c:v>
                </c:pt>
                <c:pt idx="3">
                  <c:v>69.0</c:v>
                </c:pt>
                <c:pt idx="4">
                  <c:v>190.0</c:v>
                </c:pt>
                <c:pt idx="5">
                  <c:v>106.0</c:v>
                </c:pt>
                <c:pt idx="6">
                  <c:v>87.0</c:v>
                </c:pt>
                <c:pt idx="7">
                  <c:v>279.0</c:v>
                </c:pt>
                <c:pt idx="8">
                  <c:v>48.0</c:v>
                </c:pt>
                <c:pt idx="9">
                  <c:v>468.0</c:v>
                </c:pt>
                <c:pt idx="10">
                  <c:v>75.0</c:v>
                </c:pt>
                <c:pt idx="11">
                  <c:v>23.0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3759752"/>
        <c:axId val="-2119917096"/>
      </c:barChart>
      <c:lineChart>
        <c:grouping val="stack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Average of responded</c:v>
                </c:pt>
              </c:strCache>
            </c:strRef>
          </c:tx>
          <c:marker>
            <c:symbol val="none"/>
          </c:marker>
          <c:cat>
            <c:strRef>
              <c:f>Sheet1!$A$4:$A$16</c:f>
              <c:strCache>
                <c:ptCount val="12"/>
                <c:pt idx="0">
                  <c:v>admin.</c:v>
                </c:pt>
                <c:pt idx="1">
                  <c:v>blue-collar</c:v>
                </c:pt>
                <c:pt idx="2">
                  <c:v>entrepreneur</c:v>
                </c:pt>
                <c:pt idx="3">
                  <c:v>housemaid</c:v>
                </c:pt>
                <c:pt idx="4">
                  <c:v>management</c:v>
                </c:pt>
                <c:pt idx="5">
                  <c:v>retired</c:v>
                </c:pt>
                <c:pt idx="6">
                  <c:v>self-employed</c:v>
                </c:pt>
                <c:pt idx="7">
                  <c:v>services</c:v>
                </c:pt>
                <c:pt idx="8">
                  <c:v>student</c:v>
                </c:pt>
                <c:pt idx="9">
                  <c:v>technician</c:v>
                </c:pt>
                <c:pt idx="10">
                  <c:v>unemployed</c:v>
                </c:pt>
                <c:pt idx="11">
                  <c:v>unknown</c:v>
                </c:pt>
              </c:strCache>
            </c:strRef>
          </c:cat>
          <c:val>
            <c:numRef>
              <c:f>Sheet1!$B$4:$B$16</c:f>
              <c:numCache>
                <c:formatCode>General</c:formatCode>
                <c:ptCount val="12"/>
                <c:pt idx="0">
                  <c:v>0.127536231884058</c:v>
                </c:pt>
                <c:pt idx="1">
                  <c:v>0.0457413249211357</c:v>
                </c:pt>
                <c:pt idx="2">
                  <c:v>0.0701754385964912</c:v>
                </c:pt>
                <c:pt idx="3">
                  <c:v>0.0579710144927536</c:v>
                </c:pt>
                <c:pt idx="4">
                  <c:v>0.1</c:v>
                </c:pt>
                <c:pt idx="5">
                  <c:v>0.188679245283019</c:v>
                </c:pt>
                <c:pt idx="6">
                  <c:v>0.0689655172413793</c:v>
                </c:pt>
                <c:pt idx="7">
                  <c:v>0.03584229390681</c:v>
                </c:pt>
                <c:pt idx="8">
                  <c:v>0.333333333333333</c:v>
                </c:pt>
                <c:pt idx="9">
                  <c:v>0.0705128205128205</c:v>
                </c:pt>
                <c:pt idx="10">
                  <c:v>0.16</c:v>
                </c:pt>
                <c:pt idx="11">
                  <c:v>0.0434782608695652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3963736"/>
        <c:axId val="2064041048"/>
      </c:lineChart>
      <c:catAx>
        <c:axId val="2063759752"/>
        <c:scaling>
          <c:orientation val="minMax"/>
        </c:scaling>
        <c:delete val="0"/>
        <c:axPos val="b"/>
        <c:majorTickMark val="in"/>
        <c:minorTickMark val="none"/>
        <c:tickLblPos val="nextTo"/>
        <c:crossAx val="-2119917096"/>
        <c:crosses val="autoZero"/>
        <c:auto val="1"/>
        <c:lblAlgn val="ctr"/>
        <c:lblOffset val="100"/>
        <c:noMultiLvlLbl val="0"/>
      </c:catAx>
      <c:valAx>
        <c:axId val="-2119917096"/>
        <c:scaling>
          <c:orientation val="minMax"/>
        </c:scaling>
        <c:delete val="0"/>
        <c:axPos val="l"/>
        <c:numFmt formatCode="General" sourceLinked="1"/>
        <c:majorTickMark val="in"/>
        <c:minorTickMark val="none"/>
        <c:tickLblPos val="nextTo"/>
        <c:crossAx val="2063759752"/>
        <c:crosses val="autoZero"/>
        <c:crossBetween val="between"/>
      </c:valAx>
      <c:valAx>
        <c:axId val="206404104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crossAx val="2063963736"/>
        <c:crosses val="max"/>
        <c:crossBetween val="between"/>
      </c:valAx>
      <c:catAx>
        <c:axId val="2063963736"/>
        <c:scaling>
          <c:orientation val="minMax"/>
        </c:scaling>
        <c:delete val="1"/>
        <c:axPos val="b"/>
        <c:majorTickMark val="out"/>
        <c:minorTickMark val="none"/>
        <c:tickLblPos val="nextTo"/>
        <c:crossAx val="2064041048"/>
        <c:crosses val="autoZero"/>
        <c:auto val="1"/>
        <c:lblAlgn val="ctr"/>
        <c:lblOffset val="100"/>
        <c:noMultiLvlLbl val="0"/>
      </c:catAx>
    </c:plotArea>
    <c:legend>
      <c:legendPos val="r"/>
      <c:layout>
        <c:manualLayout>
          <c:xMode val="edge"/>
          <c:yMode val="edge"/>
          <c:x val="0.0651112387775563"/>
          <c:y val="0.869516105671394"/>
          <c:w val="0.759828776767711"/>
          <c:h val="0.129304157641303"/>
        </c:manualLayout>
      </c:layout>
      <c:overlay val="0"/>
    </c:legend>
    <c:plotVisOnly val="1"/>
    <c:dispBlanksAs val="gap"/>
    <c:showDLblsOverMax val="0"/>
  </c:chart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[Book1]Sheet1!PivotTable2</c:name>
    <c:fmtId val="15"/>
  </c:pivotSource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Loan</a:t>
            </a:r>
          </a:p>
        </c:rich>
      </c:tx>
      <c:layout/>
      <c:overlay val="1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0826021082876301"/>
          <c:y val="0.0570456901176419"/>
          <c:w val="0.729075785266538"/>
          <c:h val="0.680646573382778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Sheet1!$C$3</c:f>
              <c:strCache>
                <c:ptCount val="1"/>
                <c:pt idx="0">
                  <c:v>Count of loan</c:v>
                </c:pt>
              </c:strCache>
            </c:strRef>
          </c:tx>
          <c:invertIfNegative val="0"/>
          <c:cat>
            <c:strRef>
              <c:f>Sheet1!$A$4:$A$7</c:f>
              <c:strCache>
                <c:ptCount val="3"/>
                <c:pt idx="0">
                  <c:v>no</c:v>
                </c:pt>
                <c:pt idx="1">
                  <c:v>unknown</c:v>
                </c:pt>
                <c:pt idx="2">
                  <c:v>yes</c:v>
                </c:pt>
              </c:strCache>
            </c:strRef>
          </c:cat>
          <c:val>
            <c:numRef>
              <c:f>Sheet1!$C$4:$C$7</c:f>
              <c:numCache>
                <c:formatCode>General</c:formatCode>
                <c:ptCount val="3"/>
                <c:pt idx="0">
                  <c:v>2292.0</c:v>
                </c:pt>
                <c:pt idx="1">
                  <c:v>59.0</c:v>
                </c:pt>
                <c:pt idx="2">
                  <c:v>432.0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3422632"/>
        <c:axId val="-2124244984"/>
      </c:barChart>
      <c:lineChart>
        <c:grouping val="stack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Average of responded</c:v>
                </c:pt>
              </c:strCache>
            </c:strRef>
          </c:tx>
          <c:marker>
            <c:symbol val="none"/>
          </c:marker>
          <c:cat>
            <c:strRef>
              <c:f>Sheet1!$A$4:$A$7</c:f>
              <c:strCache>
                <c:ptCount val="3"/>
                <c:pt idx="0">
                  <c:v>no</c:v>
                </c:pt>
                <c:pt idx="1">
                  <c:v>unknown</c:v>
                </c:pt>
                <c:pt idx="2">
                  <c:v>yes</c:v>
                </c:pt>
              </c:strCache>
            </c:strRef>
          </c:cat>
          <c:val>
            <c:numRef>
              <c:f>Sheet1!$B$4:$B$7</c:f>
              <c:numCache>
                <c:formatCode>General</c:formatCode>
                <c:ptCount val="3"/>
                <c:pt idx="0">
                  <c:v>0.0885689354275742</c:v>
                </c:pt>
                <c:pt idx="1">
                  <c:v>0.0508474576271187</c:v>
                </c:pt>
                <c:pt idx="2">
                  <c:v>0.0925925925925926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3717000"/>
        <c:axId val="2143422232"/>
      </c:lineChart>
      <c:catAx>
        <c:axId val="-2123422632"/>
        <c:scaling>
          <c:orientation val="minMax"/>
        </c:scaling>
        <c:delete val="0"/>
        <c:axPos val="b"/>
        <c:majorTickMark val="in"/>
        <c:minorTickMark val="none"/>
        <c:tickLblPos val="nextTo"/>
        <c:crossAx val="-2124244984"/>
        <c:crosses val="autoZero"/>
        <c:auto val="1"/>
        <c:lblAlgn val="ctr"/>
        <c:lblOffset val="100"/>
        <c:noMultiLvlLbl val="0"/>
      </c:catAx>
      <c:valAx>
        <c:axId val="-2124244984"/>
        <c:scaling>
          <c:orientation val="minMax"/>
        </c:scaling>
        <c:delete val="0"/>
        <c:axPos val="l"/>
        <c:numFmt formatCode="General" sourceLinked="1"/>
        <c:majorTickMark val="in"/>
        <c:minorTickMark val="none"/>
        <c:tickLblPos val="nextTo"/>
        <c:crossAx val="-2123422632"/>
        <c:crosses val="autoZero"/>
        <c:crossBetween val="between"/>
      </c:valAx>
      <c:valAx>
        <c:axId val="214342223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crossAx val="-2123717000"/>
        <c:crosses val="max"/>
        <c:crossBetween val="between"/>
      </c:valAx>
      <c:catAx>
        <c:axId val="-2123717000"/>
        <c:scaling>
          <c:orientation val="minMax"/>
        </c:scaling>
        <c:delete val="1"/>
        <c:axPos val="b"/>
        <c:majorTickMark val="out"/>
        <c:minorTickMark val="none"/>
        <c:tickLblPos val="nextTo"/>
        <c:crossAx val="2143422232"/>
        <c:crosses val="autoZero"/>
        <c:auto val="1"/>
        <c:lblAlgn val="ctr"/>
        <c:lblOffset val="100"/>
        <c:noMultiLvlLbl val="0"/>
      </c:catAx>
    </c:plotArea>
    <c:legend>
      <c:legendPos val="r"/>
      <c:layout>
        <c:manualLayout>
          <c:xMode val="edge"/>
          <c:yMode val="edge"/>
          <c:x val="0.116344740041176"/>
          <c:y val="0.812997170412074"/>
          <c:w val="0.695797332792645"/>
          <c:h val="0.185823092900623"/>
        </c:manualLayout>
      </c:layout>
      <c:overlay val="0"/>
    </c:legend>
    <c:plotVisOnly val="1"/>
    <c:dispBlanksAs val="gap"/>
    <c:showDLblsOverMax val="0"/>
  </c:chart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[Book1]Sheet1!PivotTable2</c:name>
    <c:fmtId val="18"/>
  </c:pivotSource>
  <c:chart>
    <c:title>
      <c:tx>
        <c:rich>
          <a:bodyPr/>
          <a:lstStyle/>
          <a:p>
            <a:pPr>
              <a:defRPr/>
            </a:pPr>
            <a:r>
              <a:rPr lang="en-US" altLang="zh-CN" dirty="0" err="1" smtClean="0"/>
              <a:t>PastEmail</a:t>
            </a:r>
            <a:endParaRPr lang="zh-CN" altLang="en-US" dirty="0"/>
          </a:p>
        </c:rich>
      </c:tx>
      <c:layout/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0934715517698004"/>
          <c:y val="0.100667896458582"/>
          <c:w val="0.74457934120038"/>
          <c:h val="0.622401294549438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Sheet1!$C$3</c:f>
              <c:strCache>
                <c:ptCount val="1"/>
                <c:pt idx="0">
                  <c:v>Sum of pastEmail</c:v>
                </c:pt>
              </c:strCache>
            </c:strRef>
          </c:tx>
          <c:invertIfNegative val="0"/>
          <c:cat>
            <c:strRef>
              <c:f>Sheet1!$A$4:$A$18</c:f>
              <c:strCache>
                <c:ptCount val="1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12</c:v>
                </c:pt>
                <c:pt idx="11">
                  <c:v>15</c:v>
                </c:pt>
                <c:pt idx="12">
                  <c:v>16</c:v>
                </c:pt>
                <c:pt idx="13">
                  <c:v>25</c:v>
                </c:pt>
              </c:strCache>
            </c:strRef>
          </c:cat>
          <c:val>
            <c:numRef>
              <c:f>Sheet1!$C$4:$C$18</c:f>
              <c:numCache>
                <c:formatCode>General</c:formatCode>
                <c:ptCount val="14"/>
                <c:pt idx="0">
                  <c:v>0.0</c:v>
                </c:pt>
                <c:pt idx="1">
                  <c:v>91.0</c:v>
                </c:pt>
                <c:pt idx="2">
                  <c:v>228.0</c:v>
                </c:pt>
                <c:pt idx="3">
                  <c:v>186.0</c:v>
                </c:pt>
                <c:pt idx="4">
                  <c:v>188.0</c:v>
                </c:pt>
                <c:pt idx="5">
                  <c:v>70.0</c:v>
                </c:pt>
                <c:pt idx="6">
                  <c:v>66.0</c:v>
                </c:pt>
                <c:pt idx="7">
                  <c:v>40.0</c:v>
                </c:pt>
                <c:pt idx="8">
                  <c:v>18.0</c:v>
                </c:pt>
                <c:pt idx="9">
                  <c:v>50.0</c:v>
                </c:pt>
                <c:pt idx="10">
                  <c:v>48.0</c:v>
                </c:pt>
                <c:pt idx="11">
                  <c:v>15.0</c:v>
                </c:pt>
                <c:pt idx="12">
                  <c:v>16.0</c:v>
                </c:pt>
                <c:pt idx="13">
                  <c:v>25.0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6928952"/>
        <c:axId val="-2119823944"/>
      </c:barChart>
      <c:lineChart>
        <c:grouping val="stack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Average of responded</c:v>
                </c:pt>
              </c:strCache>
            </c:strRef>
          </c:tx>
          <c:marker>
            <c:symbol val="none"/>
          </c:marker>
          <c:cat>
            <c:strRef>
              <c:f>Sheet1!$A$4:$A$18</c:f>
              <c:strCache>
                <c:ptCount val="1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12</c:v>
                </c:pt>
                <c:pt idx="11">
                  <c:v>15</c:v>
                </c:pt>
                <c:pt idx="12">
                  <c:v>16</c:v>
                </c:pt>
                <c:pt idx="13">
                  <c:v>25</c:v>
                </c:pt>
              </c:strCache>
            </c:strRef>
          </c:cat>
          <c:val>
            <c:numRef>
              <c:f>Sheet1!$B$4:$B$18</c:f>
              <c:numCache>
                <c:formatCode>General</c:formatCode>
                <c:ptCount val="14"/>
                <c:pt idx="0">
                  <c:v>0.074639175257732</c:v>
                </c:pt>
                <c:pt idx="1">
                  <c:v>0.153846153846154</c:v>
                </c:pt>
                <c:pt idx="2">
                  <c:v>0.157894736842105</c:v>
                </c:pt>
                <c:pt idx="3">
                  <c:v>0.209677419354839</c:v>
                </c:pt>
                <c:pt idx="4">
                  <c:v>0.170212765957447</c:v>
                </c:pt>
                <c:pt idx="5">
                  <c:v>0.0714285714285714</c:v>
                </c:pt>
                <c:pt idx="6">
                  <c:v>0.272727272727273</c:v>
                </c:pt>
                <c:pt idx="7">
                  <c:v>0.4</c:v>
                </c:pt>
                <c:pt idx="8">
                  <c:v>1.0</c:v>
                </c:pt>
                <c:pt idx="9">
                  <c:v>0.2</c:v>
                </c:pt>
                <c:pt idx="10">
                  <c:v>0.25</c:v>
                </c:pt>
                <c:pt idx="11">
                  <c:v>1.0</c:v>
                </c:pt>
                <c:pt idx="12">
                  <c:v>1.0</c:v>
                </c:pt>
                <c:pt idx="13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6539320"/>
        <c:axId val="-2119552840"/>
      </c:lineChart>
      <c:catAx>
        <c:axId val="2146928952"/>
        <c:scaling>
          <c:orientation val="minMax"/>
        </c:scaling>
        <c:delete val="0"/>
        <c:axPos val="b"/>
        <c:majorTickMark val="in"/>
        <c:minorTickMark val="none"/>
        <c:tickLblPos val="nextTo"/>
        <c:crossAx val="-2119823944"/>
        <c:crosses val="autoZero"/>
        <c:auto val="1"/>
        <c:lblAlgn val="ctr"/>
        <c:lblOffset val="100"/>
        <c:noMultiLvlLbl val="0"/>
      </c:catAx>
      <c:valAx>
        <c:axId val="-2119823944"/>
        <c:scaling>
          <c:orientation val="minMax"/>
        </c:scaling>
        <c:delete val="0"/>
        <c:axPos val="l"/>
        <c:numFmt formatCode="General" sourceLinked="1"/>
        <c:majorTickMark val="in"/>
        <c:minorTickMark val="none"/>
        <c:tickLblPos val="nextTo"/>
        <c:crossAx val="2146928952"/>
        <c:crosses val="autoZero"/>
        <c:crossBetween val="between"/>
      </c:valAx>
      <c:valAx>
        <c:axId val="-211955284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crossAx val="2146539320"/>
        <c:crosses val="max"/>
        <c:crossBetween val="between"/>
      </c:valAx>
      <c:catAx>
        <c:axId val="2146539320"/>
        <c:scaling>
          <c:orientation val="minMax"/>
        </c:scaling>
        <c:delete val="1"/>
        <c:axPos val="b"/>
        <c:majorTickMark val="out"/>
        <c:minorTickMark val="none"/>
        <c:tickLblPos val="nextTo"/>
        <c:crossAx val="-2119552840"/>
        <c:crosses val="autoZero"/>
        <c:auto val="1"/>
        <c:lblAlgn val="ctr"/>
        <c:lblOffset val="100"/>
        <c:noMultiLvlLbl val="0"/>
      </c:catAx>
    </c:plotArea>
    <c:legend>
      <c:legendPos val="r"/>
      <c:layout>
        <c:manualLayout>
          <c:xMode val="edge"/>
          <c:yMode val="edge"/>
          <c:x val="0.145564982466958"/>
          <c:y val="0.856990300269811"/>
          <c:w val="0.712655262370931"/>
          <c:h val="0.139924326854201"/>
        </c:manualLayout>
      </c:layout>
      <c:overlay val="0"/>
    </c:legend>
    <c:plotVisOnly val="1"/>
    <c:dispBlanksAs val="gap"/>
    <c:showDLblsOverMax val="0"/>
  </c:chart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CC4D-4815-2346-86F8-B422BA49B633}" type="datetimeFigureOut">
              <a:rPr kumimoji="1" lang="zh-CN" altLang="en-US" smtClean="0"/>
              <a:t>1/3/16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64F9-893D-AC4D-A3B3-49B5168A0F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2886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CC4D-4815-2346-86F8-B422BA49B633}" type="datetimeFigureOut">
              <a:rPr kumimoji="1" lang="zh-CN" altLang="en-US" smtClean="0"/>
              <a:t>1/3/16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64F9-893D-AC4D-A3B3-49B5168A0F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1556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CC4D-4815-2346-86F8-B422BA49B633}" type="datetimeFigureOut">
              <a:rPr kumimoji="1" lang="zh-CN" altLang="en-US" smtClean="0"/>
              <a:t>1/3/16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64F9-893D-AC4D-A3B3-49B5168A0F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9967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CC4D-4815-2346-86F8-B422BA49B633}" type="datetimeFigureOut">
              <a:rPr kumimoji="1" lang="zh-CN" altLang="en-US" smtClean="0"/>
              <a:t>1/3/16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64F9-893D-AC4D-A3B3-49B5168A0F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6386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CC4D-4815-2346-86F8-B422BA49B633}" type="datetimeFigureOut">
              <a:rPr kumimoji="1" lang="zh-CN" altLang="en-US" smtClean="0"/>
              <a:t>1/3/16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64F9-893D-AC4D-A3B3-49B5168A0F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327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CC4D-4815-2346-86F8-B422BA49B633}" type="datetimeFigureOut">
              <a:rPr kumimoji="1" lang="zh-CN" altLang="en-US" smtClean="0"/>
              <a:t>1/3/16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64F9-893D-AC4D-A3B3-49B5168A0F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0294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CC4D-4815-2346-86F8-B422BA49B633}" type="datetimeFigureOut">
              <a:rPr kumimoji="1" lang="zh-CN" altLang="en-US" smtClean="0"/>
              <a:t>1/3/16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64F9-893D-AC4D-A3B3-49B5168A0F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4969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CC4D-4815-2346-86F8-B422BA49B633}" type="datetimeFigureOut">
              <a:rPr kumimoji="1" lang="zh-CN" altLang="en-US" smtClean="0"/>
              <a:t>1/3/16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64F9-893D-AC4D-A3B3-49B5168A0F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6611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CC4D-4815-2346-86F8-B422BA49B633}" type="datetimeFigureOut">
              <a:rPr kumimoji="1" lang="zh-CN" altLang="en-US" smtClean="0"/>
              <a:t>1/3/16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64F9-893D-AC4D-A3B3-49B5168A0F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6898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CC4D-4815-2346-86F8-B422BA49B633}" type="datetimeFigureOut">
              <a:rPr kumimoji="1" lang="zh-CN" altLang="en-US" smtClean="0"/>
              <a:t>1/3/16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64F9-893D-AC4D-A3B3-49B5168A0F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442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CC4D-4815-2346-86F8-B422BA49B633}" type="datetimeFigureOut">
              <a:rPr kumimoji="1" lang="zh-CN" altLang="en-US" smtClean="0"/>
              <a:t>1/3/16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64F9-893D-AC4D-A3B3-49B5168A0F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859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6CC4D-4815-2346-86F8-B422BA49B633}" type="datetimeFigureOut">
              <a:rPr kumimoji="1" lang="zh-CN" altLang="en-US" smtClean="0"/>
              <a:t>1/3/16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F64F9-893D-AC4D-A3B3-49B5168A0F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017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UpTake</a:t>
            </a:r>
            <a:r>
              <a:rPr kumimoji="1" lang="en-US" altLang="zh-CN" dirty="0" smtClean="0"/>
              <a:t> Case Study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Rachelle Du</a:t>
            </a:r>
            <a:endParaRPr kumimoji="1" lang="en-US" altLang="zh-CN" dirty="0" smtClean="0"/>
          </a:p>
          <a:p>
            <a:r>
              <a:rPr kumimoji="1" lang="en-US" altLang="zh-CN" dirty="0" smtClean="0"/>
              <a:t>1/3/2016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5350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088"/>
            <a:ext cx="8229600" cy="785041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Decision Tree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7208" t="12880"/>
          <a:stretch/>
        </p:blipFill>
        <p:spPr>
          <a:xfrm>
            <a:off x="942975" y="704850"/>
            <a:ext cx="7112000" cy="5927522"/>
          </a:xfrm>
          <a:prstGeom prst="rect">
            <a:avLst/>
          </a:prstGeom>
        </p:spPr>
      </p:pic>
      <p:graphicFrame>
        <p:nvGraphicFramePr>
          <p:cNvPr id="5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2190081"/>
              </p:ext>
            </p:extLst>
          </p:nvPr>
        </p:nvGraphicFramePr>
        <p:xfrm>
          <a:off x="771525" y="5405120"/>
          <a:ext cx="6229349" cy="1419225"/>
        </p:xfrm>
        <a:graphic>
          <a:graphicData uri="http://schemas.openxmlformats.org/drawingml/2006/table">
            <a:tbl>
              <a:tblPr/>
              <a:tblGrid>
                <a:gridCol w="866692"/>
                <a:gridCol w="866692"/>
                <a:gridCol w="866692"/>
                <a:gridCol w="1679216"/>
                <a:gridCol w="1083365"/>
                <a:gridCol w="866692"/>
              </a:tblGrid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Train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9C6500"/>
                          </a:solidFill>
                          <a:effectLst/>
                          <a:latin typeface="Calibri"/>
                        </a:rPr>
                        <a:t>Test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8233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9C65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9C65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</a:tr>
              <a:tr h="215194"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194</a:t>
                      </a:r>
                      <a:endParaRPr lang="en-US" sz="1800" b="0" i="0" u="none" strike="noStrike" dirty="0">
                        <a:solidFill>
                          <a:srgbClr val="0061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220</a:t>
                      </a:r>
                      <a:endParaRPr lang="en-US" sz="1800" b="0" i="0" u="none" strike="noStrike" dirty="0">
                        <a:solidFill>
                          <a:srgbClr val="0061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9C6500"/>
                          </a:solidFill>
                          <a:effectLst/>
                          <a:latin typeface="Calibri"/>
                        </a:rPr>
                        <a:t>58</a:t>
                      </a:r>
                      <a:endParaRPr lang="en-US" sz="1800" b="0" i="0" u="none" strike="noStrike" dirty="0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9C6500"/>
                          </a:solidFill>
                          <a:effectLst/>
                          <a:latin typeface="Calibri"/>
                        </a:rPr>
                        <a:t>87</a:t>
                      </a:r>
                      <a:endParaRPr lang="en-US" sz="1800" b="0" i="0" u="none" strike="noStrike" dirty="0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9C"/>
                    </a:solidFill>
                  </a:tcPr>
                </a:tc>
              </a:tr>
              <a:tr h="258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5025</a:t>
                      </a:r>
                      <a:endParaRPr lang="en-US" sz="1800" b="0" i="0" u="none" strike="noStrike" dirty="0">
                        <a:solidFill>
                          <a:srgbClr val="0061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327</a:t>
                      </a:r>
                      <a:endParaRPr lang="en-US" sz="1800" b="0" i="0" u="none" strike="noStrike" dirty="0">
                        <a:solidFill>
                          <a:srgbClr val="0061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9C6500"/>
                          </a:solidFill>
                          <a:effectLst/>
                          <a:latin typeface="Calibri"/>
                        </a:rPr>
                        <a:t>2151</a:t>
                      </a:r>
                      <a:endParaRPr lang="en-US" sz="1800" b="0" i="0" u="none" strike="noStrike" dirty="0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9C6500"/>
                          </a:solidFill>
                          <a:effectLst/>
                          <a:latin typeface="Calibri"/>
                        </a:rPr>
                        <a:t>176</a:t>
                      </a:r>
                      <a:endParaRPr lang="en-US" sz="1800" b="0" i="0" u="none" strike="noStrike" dirty="0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9C"/>
                    </a:solidFill>
                  </a:tcPr>
                </a:tc>
              </a:tr>
              <a:tr h="21519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90.96%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90.53%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700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088"/>
            <a:ext cx="8229600" cy="785041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Appendix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903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088"/>
            <a:ext cx="8229600" cy="785041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Prediction on testing data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93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088"/>
            <a:ext cx="8229600" cy="78504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Data set statistics</a:t>
            </a:r>
            <a:endParaRPr kumimoji="1"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850129"/>
            <a:ext cx="5194300" cy="5125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1548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088"/>
            <a:ext cx="8229600" cy="785041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dirty="0"/>
              <a:t>Executive Summary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33094"/>
            <a:ext cx="8229600" cy="4793019"/>
          </a:xfrm>
        </p:spPr>
        <p:txBody>
          <a:bodyPr/>
          <a:lstStyle/>
          <a:p>
            <a:r>
              <a:rPr kumimoji="1" lang="en-US" altLang="zh-CN" dirty="0" smtClean="0"/>
              <a:t>A historical data set from an insurance company was used to build predictive model for marketing selection to maximize profit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0494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088"/>
            <a:ext cx="8229600" cy="78504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Data set statistics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33094"/>
            <a:ext cx="8229600" cy="4793019"/>
          </a:xfrm>
        </p:spPr>
        <p:txBody>
          <a:bodyPr>
            <a:normAutofit fontScale="70000" lnSpcReduction="20000"/>
          </a:bodyPr>
          <a:lstStyle/>
          <a:p>
            <a:r>
              <a:rPr kumimoji="1" lang="en-US" altLang="zh-CN" dirty="0" smtClean="0"/>
              <a:t>Historical marketing data</a:t>
            </a:r>
          </a:p>
          <a:p>
            <a:pPr lvl="1"/>
            <a:r>
              <a:rPr kumimoji="1" lang="en-US" altLang="zh-CN" dirty="0" smtClean="0"/>
              <a:t>8238 </a:t>
            </a:r>
            <a:r>
              <a:rPr kumimoji="1" lang="en-US" altLang="zh-CN" dirty="0" err="1" smtClean="0"/>
              <a:t>obs</a:t>
            </a:r>
            <a:r>
              <a:rPr kumimoji="1" lang="en-US" altLang="zh-CN" dirty="0" smtClean="0"/>
              <a:t> and 24 variables</a:t>
            </a:r>
          </a:p>
          <a:p>
            <a:pPr lvl="1"/>
            <a:r>
              <a:rPr kumimoji="1" lang="en-US" altLang="zh-CN" dirty="0" smtClean="0"/>
              <a:t>Target variable: responded (no missing)</a:t>
            </a:r>
          </a:p>
          <a:p>
            <a:pPr lvl="2"/>
            <a:r>
              <a:rPr kumimoji="1" lang="en-US" altLang="zh-CN" dirty="0" smtClean="0"/>
              <a:t>The goal is to maximize profit</a:t>
            </a:r>
          </a:p>
          <a:p>
            <a:pPr lvl="2"/>
            <a:r>
              <a:rPr kumimoji="1" lang="en-US" altLang="zh-CN" dirty="0" smtClean="0"/>
              <a:t>Marking response model and risk model (pricing model)</a:t>
            </a:r>
          </a:p>
          <a:p>
            <a:pPr lvl="2"/>
            <a:r>
              <a:rPr kumimoji="1" lang="en-US" altLang="zh-CN" dirty="0" smtClean="0"/>
              <a:t>Responded = no for profit &lt; =30 (cost of marketing is $30 per contact)</a:t>
            </a:r>
          </a:p>
          <a:p>
            <a:r>
              <a:rPr kumimoji="1" lang="en-US" altLang="zh-CN" dirty="0" smtClean="0"/>
              <a:t>Findings:</a:t>
            </a:r>
          </a:p>
          <a:p>
            <a:pPr lvl="1"/>
            <a:r>
              <a:rPr kumimoji="1" lang="en-US" altLang="zh-CN" dirty="0" smtClean="0"/>
              <a:t>‘</a:t>
            </a:r>
            <a:r>
              <a:rPr kumimoji="1" lang="en-US" altLang="zh-CN" dirty="0" err="1" smtClean="0"/>
              <a:t>poutcome</a:t>
            </a:r>
            <a:r>
              <a:rPr kumimoji="1" lang="en-US" altLang="zh-CN" dirty="0" smtClean="0"/>
              <a:t>’ and ‘responded’: there are 109 </a:t>
            </a:r>
            <a:r>
              <a:rPr kumimoji="1" lang="en-US" altLang="zh-CN" dirty="0" err="1" smtClean="0"/>
              <a:t>obs</a:t>
            </a:r>
            <a:r>
              <a:rPr kumimoji="1" lang="en-US" altLang="zh-CN" dirty="0" smtClean="0"/>
              <a:t> with ‘</a:t>
            </a:r>
            <a:r>
              <a:rPr kumimoji="1" lang="en-US" altLang="zh-CN" dirty="0" err="1" smtClean="0"/>
              <a:t>poutcome</a:t>
            </a:r>
            <a:r>
              <a:rPr kumimoji="1" lang="en-US" altLang="zh-CN" dirty="0" smtClean="0"/>
              <a:t>’ = failure and ‘responded’ = yes</a:t>
            </a:r>
          </a:p>
          <a:p>
            <a:pPr lvl="1"/>
            <a:r>
              <a:rPr kumimoji="1" lang="en-US" altLang="zh-CN" dirty="0" smtClean="0"/>
              <a:t>‘default’: only one default</a:t>
            </a:r>
          </a:p>
          <a:p>
            <a:pPr lvl="1"/>
            <a:r>
              <a:rPr kumimoji="1" lang="en-US" altLang="zh-CN" dirty="0" err="1"/>
              <a:t>p</a:t>
            </a:r>
            <a:r>
              <a:rPr kumimoji="1" lang="en-US" altLang="zh-CN" dirty="0" err="1" smtClean="0"/>
              <a:t>day</a:t>
            </a:r>
            <a:r>
              <a:rPr kumimoji="1" lang="en-US" altLang="zh-CN" dirty="0" smtClean="0"/>
              <a:t> and p month are correlated (coefficient = 0.999; scatter plot is attached in appendix)</a:t>
            </a:r>
          </a:p>
          <a:p>
            <a:pPr lvl="1"/>
            <a:r>
              <a:rPr kumimoji="1" lang="en-US" altLang="zh-CN" dirty="0" smtClean="0"/>
              <a:t>‘campaign’ and ‘previous’: unclear definitions</a:t>
            </a:r>
          </a:p>
          <a:p>
            <a:pPr lvl="1"/>
            <a:r>
              <a:rPr kumimoji="1" lang="en-US" altLang="zh-CN" dirty="0" smtClean="0"/>
              <a:t>Regroup some variables</a:t>
            </a:r>
          </a:p>
          <a:p>
            <a:r>
              <a:rPr kumimoji="1" lang="en-US" altLang="zh-CN" dirty="0" smtClean="0"/>
              <a:t>Training/validation: 70%/30%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92989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088"/>
            <a:ext cx="8229600" cy="78504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Data </a:t>
            </a:r>
            <a:r>
              <a:rPr lang="en-US" dirty="0" smtClean="0"/>
              <a:t>sanity check</a:t>
            </a:r>
            <a:endParaRPr kumimoji="1" lang="zh-CN" altLang="en-US" dirty="0"/>
          </a:p>
        </p:txBody>
      </p:sp>
      <p:pic>
        <p:nvPicPr>
          <p:cNvPr id="5" name="图片 1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42950"/>
            <a:ext cx="8136982" cy="5724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4789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Logistic Regression with R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302000" y="4000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6842763"/>
              </p:ext>
            </p:extLst>
          </p:nvPr>
        </p:nvGraphicFramePr>
        <p:xfrm>
          <a:off x="5918200" y="5629275"/>
          <a:ext cx="774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Packager Shell Object" showAsIcon="1" r:id="rId3" imgW="774360" imgH="685800" progId="Package">
                  <p:embed/>
                </p:oleObj>
              </mc:Choice>
              <mc:Fallback>
                <p:oleObj name="Packager Shell Object" showAsIcon="1" r:id="rId3" imgW="77436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18200" y="5629275"/>
                        <a:ext cx="7747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1493952"/>
              </p:ext>
            </p:extLst>
          </p:nvPr>
        </p:nvGraphicFramePr>
        <p:xfrm>
          <a:off x="6807200" y="5629275"/>
          <a:ext cx="1651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Packager Shell Object" showAsIcon="1" r:id="rId5" imgW="1650240" imgH="685800" progId="Package">
                  <p:embed/>
                </p:oleObj>
              </mc:Choice>
              <mc:Fallback>
                <p:oleObj name="Packager Shell Object" showAsIcon="1" r:id="rId5" imgW="165024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07200" y="5629275"/>
                        <a:ext cx="16510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9653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088"/>
            <a:ext cx="8229600" cy="785041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Variable selection using AIC</a:t>
            </a:r>
            <a:endParaRPr kumimoji="1"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771525" y="1125141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               </a:t>
            </a:r>
            <a:r>
              <a:rPr lang="en-US" dirty="0" err="1" smtClean="0"/>
              <a:t>Df</a:t>
            </a:r>
            <a:r>
              <a:rPr lang="en-US" dirty="0" smtClean="0"/>
              <a:t>   Deviance    </a:t>
            </a:r>
            <a:r>
              <a:rPr lang="en-US" dirty="0"/>
              <a:t>AIC</a:t>
            </a:r>
          </a:p>
          <a:p>
            <a:r>
              <a:rPr lang="en-US" dirty="0"/>
              <a:t>&lt;none&gt;                </a:t>
            </a:r>
            <a:r>
              <a:rPr lang="en-US" dirty="0" smtClean="0"/>
              <a:t>   1147.7 </a:t>
            </a:r>
            <a:r>
              <a:rPr lang="en-US" dirty="0"/>
              <a:t>1213.7</a:t>
            </a:r>
          </a:p>
          <a:p>
            <a:r>
              <a:rPr lang="en-US" dirty="0"/>
              <a:t>- </a:t>
            </a:r>
            <a:r>
              <a:rPr lang="en-US" dirty="0" err="1"/>
              <a:t>pmonths</a:t>
            </a:r>
            <a:r>
              <a:rPr lang="en-US" dirty="0"/>
              <a:t>         1   1150.2 1214.2</a:t>
            </a:r>
          </a:p>
          <a:p>
            <a:r>
              <a:rPr lang="en-US" dirty="0"/>
              <a:t>- </a:t>
            </a:r>
            <a:r>
              <a:rPr lang="en-US" dirty="0" err="1"/>
              <a:t>pastEmail</a:t>
            </a:r>
            <a:r>
              <a:rPr lang="en-US" dirty="0"/>
              <a:t>       1   1150.2 1214.2</a:t>
            </a:r>
          </a:p>
          <a:p>
            <a:r>
              <a:rPr lang="en-US" dirty="0"/>
              <a:t>- loan           </a:t>
            </a:r>
            <a:r>
              <a:rPr lang="en-US" dirty="0" smtClean="0"/>
              <a:t>      </a:t>
            </a:r>
            <a:r>
              <a:rPr lang="en-US" dirty="0"/>
              <a:t>2   1153.0 1215.0</a:t>
            </a:r>
          </a:p>
          <a:p>
            <a:r>
              <a:rPr lang="en-US" dirty="0"/>
              <a:t>- month          </a:t>
            </a:r>
            <a:r>
              <a:rPr lang="en-US" dirty="0" smtClean="0"/>
              <a:t>   </a:t>
            </a:r>
            <a:r>
              <a:rPr lang="en-US" dirty="0"/>
              <a:t>9   1168.1 1216.1</a:t>
            </a:r>
          </a:p>
          <a:p>
            <a:r>
              <a:rPr lang="en-US" dirty="0"/>
              <a:t>- profession     11   1182.7 1226.7</a:t>
            </a:r>
          </a:p>
          <a:p>
            <a:r>
              <a:rPr lang="en-US" dirty="0"/>
              <a:t>- </a:t>
            </a:r>
            <a:r>
              <a:rPr lang="en-US" dirty="0" err="1"/>
              <a:t>cons.conf.idx</a:t>
            </a:r>
            <a:r>
              <a:rPr lang="en-US" dirty="0"/>
              <a:t>   1   1162.7 1226.7</a:t>
            </a:r>
          </a:p>
          <a:p>
            <a:r>
              <a:rPr lang="en-US" dirty="0"/>
              <a:t>- </a:t>
            </a:r>
            <a:r>
              <a:rPr lang="en-US" dirty="0" err="1"/>
              <a:t>poutcome</a:t>
            </a:r>
            <a:r>
              <a:rPr lang="en-US" dirty="0"/>
              <a:t>        2   1170.7 1232.7</a:t>
            </a:r>
          </a:p>
          <a:p>
            <a:r>
              <a:rPr lang="en-US" dirty="0"/>
              <a:t>- default         </a:t>
            </a:r>
            <a:r>
              <a:rPr lang="en-US" dirty="0" smtClean="0"/>
              <a:t>     2   </a:t>
            </a:r>
            <a:r>
              <a:rPr lang="en-US" dirty="0"/>
              <a:t>1174.8 1236.8</a:t>
            </a:r>
          </a:p>
          <a:p>
            <a:r>
              <a:rPr lang="en-US" dirty="0"/>
              <a:t>- contact        </a:t>
            </a:r>
            <a:r>
              <a:rPr lang="en-US" dirty="0" smtClean="0"/>
              <a:t>     </a:t>
            </a:r>
            <a:r>
              <a:rPr lang="en-US" dirty="0"/>
              <a:t>1   1180.1 1244.1</a:t>
            </a:r>
          </a:p>
          <a:p>
            <a:r>
              <a:rPr lang="en-US" dirty="0"/>
              <a:t>- </a:t>
            </a:r>
            <a:r>
              <a:rPr lang="en-US" dirty="0" err="1"/>
              <a:t>cons.price.idx</a:t>
            </a:r>
            <a:r>
              <a:rPr lang="en-US" dirty="0"/>
              <a:t>  1   1199.9 1263.9</a:t>
            </a:r>
          </a:p>
          <a:p>
            <a:r>
              <a:rPr lang="en-US" dirty="0"/>
              <a:t>- </a:t>
            </a:r>
            <a:r>
              <a:rPr lang="en-US" dirty="0" err="1"/>
              <a:t>emp.var.rate</a:t>
            </a:r>
            <a:r>
              <a:rPr lang="en-US" dirty="0"/>
              <a:t>    1   1234.2 1298.2</a:t>
            </a:r>
          </a:p>
        </p:txBody>
      </p:sp>
      <p:graphicFrame>
        <p:nvGraphicFramePr>
          <p:cNvPr id="6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7148025"/>
              </p:ext>
            </p:extLst>
          </p:nvPr>
        </p:nvGraphicFramePr>
        <p:xfrm>
          <a:off x="771525" y="5049838"/>
          <a:ext cx="6229349" cy="1419225"/>
        </p:xfrm>
        <a:graphic>
          <a:graphicData uri="http://schemas.openxmlformats.org/drawingml/2006/table">
            <a:tbl>
              <a:tblPr/>
              <a:tblGrid>
                <a:gridCol w="866692"/>
                <a:gridCol w="866692"/>
                <a:gridCol w="866692"/>
                <a:gridCol w="1679216"/>
                <a:gridCol w="1083365"/>
                <a:gridCol w="866692"/>
              </a:tblGrid>
              <a:tr h="21519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Train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9C6500"/>
                          </a:solidFill>
                          <a:effectLst/>
                          <a:latin typeface="Calibri"/>
                        </a:rPr>
                        <a:t>Test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8233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9C65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9C65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</a:tr>
              <a:tr h="215194"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82</a:t>
                      </a:r>
                      <a:endParaRPr lang="en-US" sz="1800" b="0" i="0" u="none" strike="noStrike" dirty="0">
                        <a:solidFill>
                          <a:srgbClr val="0061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159</a:t>
                      </a:r>
                      <a:endParaRPr lang="en-US" sz="1800" b="0" i="0" u="none" strike="noStrike" dirty="0">
                        <a:solidFill>
                          <a:srgbClr val="0061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9C6500"/>
                          </a:solidFill>
                          <a:effectLst/>
                          <a:latin typeface="Calibri"/>
                        </a:rPr>
                        <a:t>31</a:t>
                      </a:r>
                      <a:endParaRPr lang="en-US" sz="1800" b="0" i="0" u="none" strike="noStrike" dirty="0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9C6500"/>
                          </a:solidFill>
                          <a:effectLst/>
                          <a:latin typeface="Calibri"/>
                        </a:rPr>
                        <a:t>58</a:t>
                      </a:r>
                      <a:endParaRPr lang="en-US" sz="1800" b="0" i="0" u="none" strike="noStrike" dirty="0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9C"/>
                    </a:solidFill>
                  </a:tcPr>
                </a:tc>
              </a:tr>
              <a:tr h="258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5136</a:t>
                      </a:r>
                      <a:endParaRPr lang="en-US" sz="1800" b="0" i="0" u="none" strike="noStrike" dirty="0">
                        <a:solidFill>
                          <a:srgbClr val="0061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388</a:t>
                      </a:r>
                      <a:endParaRPr lang="en-US" sz="1800" b="0" i="0" u="none" strike="noStrike" dirty="0">
                        <a:solidFill>
                          <a:srgbClr val="0061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9C6500"/>
                          </a:solidFill>
                          <a:effectLst/>
                          <a:latin typeface="Calibri"/>
                        </a:rPr>
                        <a:t>2178</a:t>
                      </a:r>
                      <a:endParaRPr lang="en-US" sz="1800" b="0" i="0" u="none" strike="noStrike" dirty="0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9C6500"/>
                          </a:solidFill>
                          <a:effectLst/>
                          <a:latin typeface="Calibri"/>
                        </a:rPr>
                        <a:t>205</a:t>
                      </a:r>
                      <a:endParaRPr lang="en-US" sz="1800" b="0" i="0" u="none" strike="noStrike" dirty="0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9C"/>
                    </a:solidFill>
                  </a:tcPr>
                </a:tc>
              </a:tr>
              <a:tr h="21519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91.85%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91.46%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9883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088"/>
            <a:ext cx="8229600" cy="785041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Variable selection using AIC</a:t>
            </a:r>
            <a:endParaRPr kumimoji="1" lang="zh-CN" alt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6387131"/>
              </p:ext>
            </p:extLst>
          </p:nvPr>
        </p:nvGraphicFramePr>
        <p:xfrm>
          <a:off x="542925" y="978692"/>
          <a:ext cx="4076700" cy="28979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1873098"/>
              </p:ext>
            </p:extLst>
          </p:nvPr>
        </p:nvGraphicFramePr>
        <p:xfrm>
          <a:off x="4371975" y="1066800"/>
          <a:ext cx="4686301" cy="2809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185294"/>
              </p:ext>
            </p:extLst>
          </p:nvPr>
        </p:nvGraphicFramePr>
        <p:xfrm>
          <a:off x="638175" y="4002880"/>
          <a:ext cx="4162425" cy="2550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9545393"/>
              </p:ext>
            </p:extLst>
          </p:nvPr>
        </p:nvGraphicFramePr>
        <p:xfrm>
          <a:off x="4619625" y="3848099"/>
          <a:ext cx="4210051" cy="2662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509218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088"/>
            <a:ext cx="8229600" cy="78504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Liftchart</a:t>
            </a:r>
            <a:r>
              <a:rPr lang="en-US" dirty="0" smtClean="0"/>
              <a:t> of logistic regression model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850129"/>
            <a:ext cx="6578600" cy="50493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9200" y="5899454"/>
            <a:ext cx="7029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While </a:t>
            </a:r>
            <a:r>
              <a:rPr lang="en-US" dirty="0" err="1" smtClean="0"/>
              <a:t>Somers’D</a:t>
            </a:r>
            <a:r>
              <a:rPr lang="en-US" dirty="0" smtClean="0"/>
              <a:t> show strong sloping power, the </a:t>
            </a:r>
            <a:r>
              <a:rPr lang="en-US" dirty="0" err="1" smtClean="0"/>
              <a:t>liftchart</a:t>
            </a:r>
            <a:r>
              <a:rPr lang="en-US" dirty="0" smtClean="0"/>
              <a:t> shows that we did not segment group 1-4 very well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905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Tree Model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594673"/>
              </p:ext>
            </p:extLst>
          </p:nvPr>
        </p:nvGraphicFramePr>
        <p:xfrm>
          <a:off x="6924675" y="5648325"/>
          <a:ext cx="533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Packager Shell Object" showAsIcon="1" r:id="rId3" imgW="533160" imgH="685800" progId="Package">
                  <p:embed/>
                </p:oleObj>
              </mc:Choice>
              <mc:Fallback>
                <p:oleObj name="Packager Shell Object" showAsIcon="1" r:id="rId3" imgW="53316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24675" y="5648325"/>
                        <a:ext cx="5334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6126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321</Words>
  <Application>Microsoft Macintosh PowerPoint</Application>
  <PresentationFormat>全屏显示(4:3)</PresentationFormat>
  <Paragraphs>93</Paragraphs>
  <Slides>13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5" baseType="lpstr">
      <vt:lpstr>Office 主题</vt:lpstr>
      <vt:lpstr>Packager Shell Object</vt:lpstr>
      <vt:lpstr>UpTake Case Study</vt:lpstr>
      <vt:lpstr>Executive Summary</vt:lpstr>
      <vt:lpstr>Data set statistics</vt:lpstr>
      <vt:lpstr>Data sanity check</vt:lpstr>
      <vt:lpstr>Logistic Regression with R</vt:lpstr>
      <vt:lpstr>Variable selection using AIC</vt:lpstr>
      <vt:lpstr>Variable selection using AIC</vt:lpstr>
      <vt:lpstr>Liftchart of logistic regression model</vt:lpstr>
      <vt:lpstr>Tree Model</vt:lpstr>
      <vt:lpstr>Decision Tree</vt:lpstr>
      <vt:lpstr>Appendix</vt:lpstr>
      <vt:lpstr>Prediction on testing data</vt:lpstr>
      <vt:lpstr>Data set statistics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xiuhong Du</dc:creator>
  <cp:lastModifiedBy>xiuhong Du</cp:lastModifiedBy>
  <cp:revision>22</cp:revision>
  <dcterms:created xsi:type="dcterms:W3CDTF">2016-01-03T19:34:24Z</dcterms:created>
  <dcterms:modified xsi:type="dcterms:W3CDTF">2016-01-03T23:59:38Z</dcterms:modified>
</cp:coreProperties>
</file>