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6" r:id="rId2"/>
    <p:sldId id="297" r:id="rId3"/>
    <p:sldId id="345" r:id="rId4"/>
    <p:sldId id="346" r:id="rId5"/>
    <p:sldId id="348" r:id="rId6"/>
    <p:sldId id="349" r:id="rId7"/>
    <p:sldId id="350" r:id="rId8"/>
    <p:sldId id="302" r:id="rId9"/>
    <p:sldId id="301" r:id="rId10"/>
    <p:sldId id="303" r:id="rId11"/>
    <p:sldId id="304" r:id="rId12"/>
    <p:sldId id="357" r:id="rId13"/>
    <p:sldId id="358" r:id="rId14"/>
    <p:sldId id="359" r:id="rId15"/>
    <p:sldId id="360" r:id="rId16"/>
    <p:sldId id="362" r:id="rId17"/>
    <p:sldId id="344" r:id="rId18"/>
  </p:sldIdLst>
  <p:sldSz cx="12192000" cy="6858000"/>
  <p:notesSz cx="7011988" cy="9297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856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837" y="0"/>
            <a:ext cx="3038528" cy="466514"/>
          </a:xfrm>
          <a:prstGeom prst="rect">
            <a:avLst/>
          </a:prstGeom>
        </p:spPr>
        <p:txBody>
          <a:bodyPr vert="horz" lIns="93196" tIns="46598" rIns="93196" bIns="46598" rtlCol="0"/>
          <a:lstStyle>
            <a:lvl1pPr algn="r">
              <a:defRPr sz="1200"/>
            </a:lvl1pPr>
          </a:lstStyle>
          <a:p>
            <a:fld id="{28C1F696-57AF-4A54-969E-313763111DD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6" tIns="46598" rIns="93196" bIns="465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199" y="4474657"/>
            <a:ext cx="5609590" cy="3661083"/>
          </a:xfrm>
          <a:prstGeom prst="rect">
            <a:avLst/>
          </a:prstGeom>
        </p:spPr>
        <p:txBody>
          <a:bodyPr vert="horz" lIns="93196" tIns="46598" rIns="93196" bIns="465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837" y="8831475"/>
            <a:ext cx="3038528" cy="466513"/>
          </a:xfrm>
          <a:prstGeom prst="rect">
            <a:avLst/>
          </a:prstGeom>
        </p:spPr>
        <p:txBody>
          <a:bodyPr vert="horz" lIns="93196" tIns="46598" rIns="93196" bIns="46598" rtlCol="0" anchor="b"/>
          <a:lstStyle>
            <a:lvl1pPr algn="r">
              <a:defRPr sz="1200"/>
            </a:lvl1pPr>
          </a:lstStyle>
          <a:p>
            <a:fld id="{A7EB29C3-D923-4DC3-9088-F413EFD5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achelle.perez#!/vizhome/airbnb_nyc_15729029642910/Top10NeighborhoodsbyBorough?publish=y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4742" indent="-174742">
              <a:buFontTx/>
              <a:buChar char="-"/>
            </a:pPr>
            <a:r>
              <a:rPr lang="en-US" dirty="0"/>
              <a:t>Almost 50K Listings</a:t>
            </a:r>
          </a:p>
          <a:p>
            <a:pPr marL="174742" indent="-174742">
              <a:buFontTx/>
              <a:buChar char="-"/>
            </a:pPr>
            <a:r>
              <a:rPr lang="en-US" dirty="0"/>
              <a:t>16 Data Points for Each</a:t>
            </a:r>
          </a:p>
          <a:p>
            <a:pPr marL="174742" indent="-174742">
              <a:buFontTx/>
              <a:buChar char="-"/>
            </a:pPr>
            <a:r>
              <a:rPr lang="en-US" dirty="0"/>
              <a:t>Tasked me with: Exploring Data </a:t>
            </a:r>
          </a:p>
          <a:p>
            <a:pPr marL="174742" indent="-174742">
              <a:buFontTx/>
              <a:buChar char="-"/>
            </a:pPr>
            <a:r>
              <a:rPr lang="en-US" dirty="0"/>
              <a:t>I have a limited amount of time with you, we let’s do initial findings in one area.</a:t>
            </a:r>
          </a:p>
          <a:p>
            <a:endParaRPr lang="en-US" dirty="0"/>
          </a:p>
          <a:p>
            <a:r>
              <a:rPr lang="en-US" dirty="0"/>
              <a:t>TO DO</a:t>
            </a:r>
          </a:p>
          <a:p>
            <a:r>
              <a:rPr lang="en-US" dirty="0"/>
              <a:t>- Highlight which ones focused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Rooms are the most available as expected, but entire apartments are more available than private rooms. </a:t>
            </a:r>
          </a:p>
          <a:p>
            <a:endParaRPr lang="en-US" dirty="0"/>
          </a:p>
          <a:p>
            <a:r>
              <a:rPr lang="en-US" dirty="0"/>
              <a:t>From previous findings, let’s apply the some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number of listings per host: 7.14</a:t>
            </a:r>
          </a:p>
          <a:p>
            <a:pPr marL="171450" indent="-171450">
              <a:buFontTx/>
              <a:buChar char="-"/>
            </a:pPr>
            <a:r>
              <a:rPr lang="en-US" dirty="0"/>
              <a:t>Quite high. Is it perhaps an indication of commercial usage of platform.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For multiple listing hosts,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highlighted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https://public.tableau.com/profile/rachelle.perez#!/vizhome/airbnb_nyc_15729029642910/Top10NeighborhoodsbyBorough?publish=yes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choose which area? Let’s think like a customer.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 </a:t>
            </a:r>
          </a:p>
          <a:p>
            <a:pPr marL="228600" indent="-228600">
              <a:buAutoNum type="arabicParenR"/>
            </a:pPr>
            <a:r>
              <a:rPr lang="en-US" dirty="0"/>
              <a:t>Continue Search. Waste time, add stress. But we get a sale</a:t>
            </a:r>
          </a:p>
          <a:p>
            <a:pPr marL="228600" indent="-228600">
              <a:buAutoNum type="arabicParenR"/>
            </a:pPr>
            <a:r>
              <a:rPr lang="en-US" dirty="0"/>
              <a:t>Stop Search. No sale for Airbnb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DOING TODAY 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 the number of listings that we have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patterns in availability in New York City, and more importantly patterns that other similar cities may have. </a:t>
            </a:r>
          </a:p>
          <a:p>
            <a:endParaRPr lang="en-US" dirty="0"/>
          </a:p>
          <a:p>
            <a:r>
              <a:rPr lang="en-US" dirty="0"/>
              <a:t>NOTE – We only have limited time today so this will show you initial insights into what we can potentially do if would like me to move forward with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Majority of Listings are available at least 1 day per year.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Test rejects this claim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Within the sample give, 36% of listings are inactive.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So… the almost 50K listings and now slightly above 30K.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least 1 day is VERY Generous so we should dig deeper. </a:t>
            </a:r>
          </a:p>
          <a:p>
            <a:endParaRPr lang="en-US" dirty="0"/>
          </a:p>
          <a:p>
            <a:r>
              <a:rPr lang="en-US" dirty="0"/>
              <a:t>MOVING FORWARD &gt;&gt; WE HAVE 2 PATHS TO EXPLORE: ACTIVE VS INACTIVE LISTINGS</a:t>
            </a:r>
          </a:p>
          <a:p>
            <a:endParaRPr lang="en-US" dirty="0"/>
          </a:p>
          <a:p>
            <a:r>
              <a:rPr lang="en-US" dirty="0"/>
              <a:t>NOTE on CLAIM: p-value was a whole bunch of 0000.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Histogram shows that the distribution is pretty even, but with higher density bins on the first half of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first hypothesis, we decided to split the bookings into active vs. inactive. </a:t>
            </a:r>
          </a:p>
          <a:p>
            <a:r>
              <a:rPr lang="en-US" dirty="0"/>
              <a:t>Now, let’s do a second attribute that further splits the active ones: Let’s say Availability level is Unavailable, Los Availability (less than 6 months)</a:t>
            </a:r>
          </a:p>
          <a:p>
            <a:r>
              <a:rPr lang="en-US" dirty="0"/>
              <a:t>What do we find here… only 29% of the total inventory is available at least 6 months!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we went from almost 50K listings, to only 30K of those being active, and 14K being available at least half the year.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Rooms are the most available as expected, but entire apartments are more available than private rooms. </a:t>
            </a:r>
          </a:p>
          <a:p>
            <a:endParaRPr lang="en-US" dirty="0"/>
          </a:p>
          <a:p>
            <a:r>
              <a:rPr lang="en-US" dirty="0"/>
              <a:t>From previous findings, let’s apply the some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5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Rooms are the most available as expected, but entire apartments are more available than private rooms. </a:t>
            </a:r>
          </a:p>
          <a:p>
            <a:endParaRPr lang="en-US" dirty="0"/>
          </a:p>
          <a:p>
            <a:r>
              <a:rPr lang="en-US" dirty="0"/>
              <a:t>From previous findings, let’s apply the some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8649-1BEE-4BA4-B0D2-9E3F596A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C597-490D-4200-BBD1-1A831F6B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BDC1-D4DA-4D5C-8884-AFD8AF0A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3291-545E-4F1C-9870-9BDF30F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5F6-1ACA-4D3A-A995-F3E0692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C76-1E6F-478F-B96E-DA86A6E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F34B-3BFF-43E1-BD0B-DA105122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2C48-EE92-4861-9783-DA8D53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F012-44FA-470B-A2A0-6B17025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9C0-C4E1-492C-A136-5C95C1D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0F12C-F5CA-46EA-BAF4-B6D292FD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5E5B-6AE7-4216-9EDC-1CC87A8B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F077-1DF0-4E75-B6F3-1E63B82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7848-AE0D-45BA-B91D-C3071BA3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CD60-B3B5-4DC9-B9FD-5971B44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A0A-257F-45F7-834D-33D73011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CC4-2744-474E-8322-034C19FD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0D9E-792D-474D-AC94-3A33377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599E-1D94-431D-B0F8-84A5EBF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3BB-BD63-4ED0-93C2-3EC0084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92B-F97C-4027-A0D6-6D7F8B4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1E12-971B-41FB-A72A-D6F9311B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BC78-3DCE-499A-A29C-E070E28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C90-E959-46D7-A98F-66A1044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0FB3-A15A-4EB2-85A2-CFFC5FBF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3D2-28EA-4997-A362-3946557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5BCD-103B-4F74-9752-40E9ABE7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2AE2-580F-4C41-854F-28EFFD0F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6F32-8167-4006-BFFF-D33C890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5E22-E5A7-4ABA-B918-0D89197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DEC-9740-4759-A70A-2249A57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66A-A5CE-46A3-9676-BD27035F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D3E3-5912-4A4E-AB46-A21030DA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2289-4547-4296-B743-F99B5971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B7587-A278-4355-AD4A-EE7BFD56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8A7D6-57DD-4810-8169-6176CB70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FDDE-8450-494E-AAEC-A68FB8B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7F57-CFED-44FC-8313-C70D637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1C780-D40D-40E2-8B17-C6D2B9E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5F5-D177-41A5-8244-0D51428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8BEC-8208-4154-8D49-A3B6E6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BAAE-8291-4EB4-B2D2-F9E082D6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7446-7030-46BE-9C62-CAF92314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4402C-F919-414A-A0B3-8DBEE867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8174-6958-461E-9398-264E18C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24EE-7362-44ED-A328-5CD906B6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3C0-F5EA-47FF-AE61-EAE34C6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CC5-E4F5-4562-B096-702FD8A1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2DFA-5544-49A3-9A15-A36F06607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20B-87DE-4B90-B951-1CCA4D51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3031-9660-4266-A524-648BBFA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6972-D033-493B-8C75-AA1A81E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DF1A-11C7-4BFA-B794-81AAAAC9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98BCE-5DBE-4FFC-9301-BD302C36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EAAF-BEAD-411E-96EC-E6D836D0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CBC0-C0D3-476D-B6EE-1E59B4A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6713-F563-4478-9FEE-3BF70805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D991-A97B-4561-85B3-925B309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823B-E013-4F81-B1EC-8092D64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AE0-47E9-4277-B83B-717A3EB2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7924-E34A-4955-83F7-E8741104A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7715BD4-3492-44E0-A6DE-F941DBE92D50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4B4-C7F3-4F7E-B28C-E480D309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8ECF-E56A-4EF1-88E7-D02F637F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D795A29-FC62-4B70-A600-8A4D5DD7D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904B487-8149-4FF7-A6E0-738A4926FB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05"/>
            </a:avLst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elleperez/Airbnb_nyc_inventor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achelleperez/" TargetMode="External"/><Relationship Id="rId4" Type="http://schemas.openxmlformats.org/officeDocument/2006/relationships/hyperlink" Target="https://public.tableau.com/profile/rachelle.perez#!/vizhome/airbnb_nyc_15729029642910/Sheet3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70A69-264C-4A3B-89F0-12688272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8" y="1218991"/>
            <a:ext cx="7098307" cy="27292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70D97BE-3E87-4393-BE69-0ABE9080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71" y="4274391"/>
            <a:ext cx="10450286" cy="115499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Light" panose="00000400000000000000" pitchFamily="2" charset="0"/>
              </a:rPr>
              <a:t>AN ANALYSIS OF CURRENT INVENTORY IN:</a:t>
            </a:r>
          </a:p>
          <a:p>
            <a:r>
              <a:rPr lang="en-US" sz="3200" b="1" dirty="0">
                <a:latin typeface="Montserrat Medium" panose="00000600000000000000" pitchFamily="2" charset="0"/>
              </a:rPr>
              <a:t>NEW YORK CITY</a:t>
            </a:r>
          </a:p>
        </p:txBody>
      </p:sp>
    </p:spTree>
    <p:extLst>
      <p:ext uri="{BB962C8B-B14F-4D97-AF65-F5344CB8AC3E}">
        <p14:creationId xmlns:p14="http://schemas.microsoft.com/office/powerpoint/2010/main" val="167492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AVAILABLE IS A LISTING?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 2:</a:t>
            </a:r>
            <a:r>
              <a:rPr lang="en-US" dirty="0"/>
              <a:t> 50% of active are available 50+% of Year (183 days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46% of Listings are available at least half the year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6B373-7C15-4B45-AD22-894692E3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819"/>
              </p:ext>
            </p:extLst>
          </p:nvPr>
        </p:nvGraphicFramePr>
        <p:xfrm>
          <a:off x="6443663" y="4241469"/>
          <a:ext cx="5214937" cy="11568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59538">
                  <a:extLst>
                    <a:ext uri="{9D8B030D-6E8A-4147-A177-3AD203B41FA5}">
                      <a16:colId xmlns:a16="http://schemas.microsoft.com/office/drawing/2014/main" val="696286990"/>
                    </a:ext>
                  </a:extLst>
                </a:gridCol>
                <a:gridCol w="1206060">
                  <a:extLst>
                    <a:ext uri="{9D8B030D-6E8A-4147-A177-3AD203B41FA5}">
                      <a16:colId xmlns:a16="http://schemas.microsoft.com/office/drawing/2014/main" val="1943371876"/>
                    </a:ext>
                  </a:extLst>
                </a:gridCol>
                <a:gridCol w="849339">
                  <a:extLst>
                    <a:ext uri="{9D8B030D-6E8A-4147-A177-3AD203B41FA5}">
                      <a16:colId xmlns:a16="http://schemas.microsoft.com/office/drawing/2014/main" val="1140368399"/>
                    </a:ext>
                  </a:extLst>
                </a:gridCol>
              </a:tblGrid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2806165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Less Than Half the Year (1-182)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398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More Than Half The year (183-365)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218702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TOTAL ACTIVE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31,362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2164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13AD4D-5281-4DEA-86D4-9AE57044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2983596"/>
            <a:ext cx="6219544" cy="36726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B66C34-2651-4E19-A5FC-ECF2F10E9B8D}"/>
              </a:ext>
            </a:extLst>
          </p:cNvPr>
          <p:cNvSpPr/>
          <p:nvPr/>
        </p:nvSpPr>
        <p:spPr>
          <a:xfrm>
            <a:off x="10739718" y="4819915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298219"/>
            <a:ext cx="11387136" cy="1325563"/>
          </a:xfrm>
        </p:spPr>
        <p:txBody>
          <a:bodyPr/>
          <a:lstStyle/>
          <a:p>
            <a:r>
              <a:rPr lang="en-US" dirty="0"/>
              <a:t>COMPARING LEVELS OF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2A23-15AD-4131-A487-22F03C72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9" y="1458333"/>
            <a:ext cx="10515600" cy="728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 Attribute: </a:t>
            </a:r>
            <a:r>
              <a:rPr lang="en-US" u="sng" dirty="0"/>
              <a:t>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A3F58-A224-460E-86F8-6EE7DAB04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20016"/>
              </p:ext>
            </p:extLst>
          </p:nvPr>
        </p:nvGraphicFramePr>
        <p:xfrm>
          <a:off x="2467428" y="2232282"/>
          <a:ext cx="7257143" cy="13064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53319">
                  <a:extLst>
                    <a:ext uri="{9D8B030D-6E8A-4147-A177-3AD203B41FA5}">
                      <a16:colId xmlns:a16="http://schemas.microsoft.com/office/drawing/2014/main" val="480826683"/>
                    </a:ext>
                  </a:extLst>
                </a:gridCol>
                <a:gridCol w="3103824">
                  <a:extLst>
                    <a:ext uri="{9D8B030D-6E8A-4147-A177-3AD203B41FA5}">
                      <a16:colId xmlns:a16="http://schemas.microsoft.com/office/drawing/2014/main" val="3501191113"/>
                    </a:ext>
                  </a:extLst>
                </a:gridCol>
              </a:tblGrid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(Days)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0673383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Unavailable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004227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1 -182 (Less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319435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183 - 365 (More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5608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24B33-6716-4778-A51D-64E4C233E731}"/>
              </a:ext>
            </a:extLst>
          </p:cNvPr>
          <p:cNvSpPr txBox="1">
            <a:spLocks/>
          </p:cNvSpPr>
          <p:nvPr/>
        </p:nvSpPr>
        <p:spPr>
          <a:xfrm>
            <a:off x="414339" y="3830206"/>
            <a:ext cx="10515600" cy="7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Proportion of Total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A1D4A-B9B3-44C4-A93B-2C28272E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73449"/>
              </p:ext>
            </p:extLst>
          </p:nvPr>
        </p:nvGraphicFramePr>
        <p:xfrm>
          <a:off x="2082798" y="4558414"/>
          <a:ext cx="8026402" cy="16347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36687">
                  <a:extLst>
                    <a:ext uri="{9D8B030D-6E8A-4147-A177-3AD203B41FA5}">
                      <a16:colId xmlns:a16="http://schemas.microsoft.com/office/drawing/2014/main" val="497717909"/>
                    </a:ext>
                  </a:extLst>
                </a:gridCol>
                <a:gridCol w="3079489">
                  <a:extLst>
                    <a:ext uri="{9D8B030D-6E8A-4147-A177-3AD203B41FA5}">
                      <a16:colId xmlns:a16="http://schemas.microsoft.com/office/drawing/2014/main" val="1871638632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424927397"/>
                    </a:ext>
                  </a:extLst>
                </a:gridCol>
              </a:tblGrid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 (Source: SQL)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7277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Unavailable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176582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5506386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29%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0252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48,895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8729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35F6891-2293-44F6-B16D-58A5A04405AE}"/>
              </a:ext>
            </a:extLst>
          </p:cNvPr>
          <p:cNvSpPr/>
          <p:nvPr/>
        </p:nvSpPr>
        <p:spPr>
          <a:xfrm>
            <a:off x="8748839" y="5545630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C83-22C1-4EC7-B3BD-FC1550D9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BY ROOM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D3E-D870-4822-9EE6-5EE8B1BB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63" y="5423870"/>
            <a:ext cx="10515600" cy="989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expected, shared rooms are the most available. But surprisingly, entire apartments have more available that private rooms.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7389D-0016-4A01-8D76-FD64B09F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3" y="1985355"/>
            <a:ext cx="10777440" cy="1571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429AC-1B59-4F56-A3AE-347EAC38AE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91"/>
          <a:stretch/>
        </p:blipFill>
        <p:spPr>
          <a:xfrm>
            <a:off x="432123" y="4052933"/>
            <a:ext cx="10921677" cy="11972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7993E3-85A7-4299-8454-677EC0F59E5D}"/>
              </a:ext>
            </a:extLst>
          </p:cNvPr>
          <p:cNvSpPr txBox="1">
            <a:spLocks/>
          </p:cNvSpPr>
          <p:nvPr/>
        </p:nvSpPr>
        <p:spPr>
          <a:xfrm>
            <a:off x="432123" y="1479036"/>
            <a:ext cx="10515600" cy="4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What is the most frequently listed room type?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99BCE3-87E7-490C-903B-7FE0B38D375F}"/>
              </a:ext>
            </a:extLst>
          </p:cNvPr>
          <p:cNvSpPr txBox="1">
            <a:spLocks/>
          </p:cNvSpPr>
          <p:nvPr/>
        </p:nvSpPr>
        <p:spPr>
          <a:xfrm>
            <a:off x="432123" y="3460519"/>
            <a:ext cx="10515600" cy="49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How do  room types compare on average available days per year?</a:t>
            </a:r>
          </a:p>
        </p:txBody>
      </p:sp>
    </p:spTree>
    <p:extLst>
      <p:ext uri="{BB962C8B-B14F-4D97-AF65-F5344CB8AC3E}">
        <p14:creationId xmlns:p14="http://schemas.microsoft.com/office/powerpoint/2010/main" val="369895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C83-22C1-4EC7-B3BD-FC1550D9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1676" cy="1325563"/>
          </a:xfrm>
        </p:spPr>
        <p:txBody>
          <a:bodyPr/>
          <a:lstStyle/>
          <a:p>
            <a:r>
              <a:rPr lang="en-US" dirty="0"/>
              <a:t>AVAILABILITY BY ROOM TYPE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D3E-D870-4822-9EE6-5EE8B1BB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65" y="4539019"/>
            <a:ext cx="5233308" cy="195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Entire Home and Private follow similar proportion than total, but </a:t>
            </a:r>
            <a:r>
              <a:rPr lang="en-US" sz="2000" b="1" dirty="0"/>
              <a:t>Shared Rooms </a:t>
            </a:r>
            <a:r>
              <a:rPr lang="en-US" sz="2000" dirty="0"/>
              <a:t>are proportionally more active than the total. When listed, they stay in the platform.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99BCE3-87E7-490C-903B-7FE0B38D375F}"/>
              </a:ext>
            </a:extLst>
          </p:cNvPr>
          <p:cNvSpPr txBox="1">
            <a:spLocks/>
          </p:cNvSpPr>
          <p:nvPr/>
        </p:nvSpPr>
        <p:spPr>
          <a:xfrm>
            <a:off x="562751" y="1492685"/>
            <a:ext cx="10515600" cy="77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From initial findings,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let’s look at proportions at active status and 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9C3874-8F26-48BC-8D75-A21EDCC82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67674"/>
              </p:ext>
            </p:extLst>
          </p:nvPr>
        </p:nvGraphicFramePr>
        <p:xfrm>
          <a:off x="399465" y="2845081"/>
          <a:ext cx="4972635" cy="144084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50027">
                  <a:extLst>
                    <a:ext uri="{9D8B030D-6E8A-4147-A177-3AD203B41FA5}">
                      <a16:colId xmlns:a16="http://schemas.microsoft.com/office/drawing/2014/main" val="1468101183"/>
                    </a:ext>
                  </a:extLst>
                </a:gridCol>
                <a:gridCol w="1153871">
                  <a:extLst>
                    <a:ext uri="{9D8B030D-6E8A-4147-A177-3AD203B41FA5}">
                      <a16:colId xmlns:a16="http://schemas.microsoft.com/office/drawing/2014/main" val="2062591462"/>
                    </a:ext>
                  </a:extLst>
                </a:gridCol>
                <a:gridCol w="879140">
                  <a:extLst>
                    <a:ext uri="{9D8B030D-6E8A-4147-A177-3AD203B41FA5}">
                      <a16:colId xmlns:a16="http://schemas.microsoft.com/office/drawing/2014/main" val="2472345700"/>
                    </a:ext>
                  </a:extLst>
                </a:gridCol>
                <a:gridCol w="879140">
                  <a:extLst>
                    <a:ext uri="{9D8B030D-6E8A-4147-A177-3AD203B41FA5}">
                      <a16:colId xmlns:a16="http://schemas.microsoft.com/office/drawing/2014/main" val="1784462189"/>
                    </a:ext>
                  </a:extLst>
                </a:gridCol>
                <a:gridCol w="810457">
                  <a:extLst>
                    <a:ext uri="{9D8B030D-6E8A-4147-A177-3AD203B41FA5}">
                      <a16:colId xmlns:a16="http://schemas.microsoft.com/office/drawing/2014/main" val="867024976"/>
                    </a:ext>
                  </a:extLst>
                </a:gridCol>
              </a:tblGrid>
              <a:tr h="437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Activity 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Entire home/apt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1940120"/>
                  </a:ext>
                </a:extLst>
              </a:tr>
              <a:tr h="33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74%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4017209"/>
                  </a:ext>
                </a:extLst>
              </a:tr>
              <a:tr h="33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26%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633038"/>
                  </a:ext>
                </a:extLst>
              </a:tr>
              <a:tr h="33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530022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7A9DDC-5D4A-4A93-8D05-9807D1D0FEB6}"/>
              </a:ext>
            </a:extLst>
          </p:cNvPr>
          <p:cNvSpPr txBox="1">
            <a:spLocks/>
          </p:cNvSpPr>
          <p:nvPr/>
        </p:nvSpPr>
        <p:spPr>
          <a:xfrm>
            <a:off x="1482594" y="2480092"/>
            <a:ext cx="2468920" cy="37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Montserrat Medium" panose="00000600000000000000" pitchFamily="2" charset="0"/>
              </a:rPr>
              <a:t>Active Status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879A9C-2DBE-4EDF-8B18-94B7B073A82A}"/>
              </a:ext>
            </a:extLst>
          </p:cNvPr>
          <p:cNvSpPr/>
          <p:nvPr/>
        </p:nvSpPr>
        <p:spPr>
          <a:xfrm>
            <a:off x="3690256" y="3265714"/>
            <a:ext cx="1681843" cy="3796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F1285-334E-47C1-8CD1-BEC5F2552B7F}"/>
              </a:ext>
            </a:extLst>
          </p:cNvPr>
          <p:cNvCxnSpPr/>
          <p:nvPr/>
        </p:nvCxnSpPr>
        <p:spPr>
          <a:xfrm>
            <a:off x="5894614" y="2480092"/>
            <a:ext cx="0" cy="3871722"/>
          </a:xfrm>
          <a:prstGeom prst="line">
            <a:avLst/>
          </a:prstGeom>
          <a:ln w="76200">
            <a:solidFill>
              <a:srgbClr val="FF5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009082-B81A-456A-90E8-EEE960E6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51619"/>
              </p:ext>
            </p:extLst>
          </p:nvPr>
        </p:nvGraphicFramePr>
        <p:xfrm>
          <a:off x="6156456" y="2845081"/>
          <a:ext cx="5174019" cy="145403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27414">
                  <a:extLst>
                    <a:ext uri="{9D8B030D-6E8A-4147-A177-3AD203B41FA5}">
                      <a16:colId xmlns:a16="http://schemas.microsoft.com/office/drawing/2014/main" val="1339603829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7032743"/>
                    </a:ext>
                  </a:extLst>
                </a:gridCol>
                <a:gridCol w="808867">
                  <a:extLst>
                    <a:ext uri="{9D8B030D-6E8A-4147-A177-3AD203B41FA5}">
                      <a16:colId xmlns:a16="http://schemas.microsoft.com/office/drawing/2014/main" val="1527159104"/>
                    </a:ext>
                  </a:extLst>
                </a:gridCol>
                <a:gridCol w="914743">
                  <a:extLst>
                    <a:ext uri="{9D8B030D-6E8A-4147-A177-3AD203B41FA5}">
                      <a16:colId xmlns:a16="http://schemas.microsoft.com/office/drawing/2014/main" val="152327341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73814632"/>
                    </a:ext>
                  </a:extLst>
                </a:gridCol>
              </a:tblGrid>
              <a:tr h="421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Entire home/apt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8876210"/>
                  </a:ext>
                </a:extLst>
              </a:tr>
              <a:tr h="360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56%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1992893"/>
                  </a:ext>
                </a:extLst>
              </a:tr>
              <a:tr h="360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56%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149692"/>
                  </a:ext>
                </a:extLst>
              </a:tr>
              <a:tr h="297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7824336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46C412-813D-45D8-A03B-37262FC2DEAA}"/>
              </a:ext>
            </a:extLst>
          </p:cNvPr>
          <p:cNvSpPr txBox="1">
            <a:spLocks/>
          </p:cNvSpPr>
          <p:nvPr/>
        </p:nvSpPr>
        <p:spPr>
          <a:xfrm>
            <a:off x="6841966" y="2480092"/>
            <a:ext cx="3802998" cy="3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Montserrat Medium" panose="00000600000000000000" pitchFamily="2" charset="0"/>
              </a:rPr>
              <a:t>Availability Level (Active only)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D98BC4-127D-41C5-A690-471ADCF43F72}"/>
              </a:ext>
            </a:extLst>
          </p:cNvPr>
          <p:cNvSpPr txBox="1">
            <a:spLocks/>
          </p:cNvSpPr>
          <p:nvPr/>
        </p:nvSpPr>
        <p:spPr>
          <a:xfrm>
            <a:off x="6155287" y="4539019"/>
            <a:ext cx="5233308" cy="195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Surprisingly, </a:t>
            </a:r>
            <a:r>
              <a:rPr lang="en-US" sz="1800" b="1" dirty="0"/>
              <a:t>Entire home/apt and Private Rooms follow the same availability patterns. </a:t>
            </a:r>
            <a:r>
              <a:rPr lang="en-US" sz="1800" dirty="0"/>
              <a:t>They are almost equally listed, active, and available. </a:t>
            </a:r>
          </a:p>
        </p:txBody>
      </p:sp>
    </p:spTree>
    <p:extLst>
      <p:ext uri="{BB962C8B-B14F-4D97-AF65-F5344CB8AC3E}">
        <p14:creationId xmlns:p14="http://schemas.microsoft.com/office/powerpoint/2010/main" val="383367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C83-22C1-4EC7-B3BD-FC1550D9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1676" cy="1325563"/>
          </a:xfrm>
        </p:spPr>
        <p:txBody>
          <a:bodyPr/>
          <a:lstStyle/>
          <a:p>
            <a:r>
              <a:rPr lang="en-US" dirty="0"/>
              <a:t>AVAILABILITY BY ROOM TYPE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D3E-D870-4822-9EE6-5EE8B1BB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65" y="4539019"/>
            <a:ext cx="5233308" cy="195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Entire Home and Private follow similar proportion than total, but </a:t>
            </a:r>
            <a:r>
              <a:rPr lang="en-US" sz="2000" b="1" dirty="0"/>
              <a:t>Shared Rooms </a:t>
            </a:r>
            <a:r>
              <a:rPr lang="en-US" sz="2000" dirty="0"/>
              <a:t>are proportionally more active than the total. When listed, they stay in the platform.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99BCE3-87E7-490C-903B-7FE0B38D375F}"/>
              </a:ext>
            </a:extLst>
          </p:cNvPr>
          <p:cNvSpPr txBox="1">
            <a:spLocks/>
          </p:cNvSpPr>
          <p:nvPr/>
        </p:nvSpPr>
        <p:spPr>
          <a:xfrm>
            <a:off x="562751" y="1492685"/>
            <a:ext cx="10515600" cy="77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From initial findings,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let’s look at proportions at active status and 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9C3874-8F26-48BC-8D75-A21EDCC82A1C}"/>
              </a:ext>
            </a:extLst>
          </p:cNvPr>
          <p:cNvGraphicFramePr>
            <a:graphicFrameLocks noGrp="1"/>
          </p:cNvGraphicFramePr>
          <p:nvPr/>
        </p:nvGraphicFramePr>
        <p:xfrm>
          <a:off x="399465" y="2845081"/>
          <a:ext cx="4972635" cy="144084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50027">
                  <a:extLst>
                    <a:ext uri="{9D8B030D-6E8A-4147-A177-3AD203B41FA5}">
                      <a16:colId xmlns:a16="http://schemas.microsoft.com/office/drawing/2014/main" val="1468101183"/>
                    </a:ext>
                  </a:extLst>
                </a:gridCol>
                <a:gridCol w="1153871">
                  <a:extLst>
                    <a:ext uri="{9D8B030D-6E8A-4147-A177-3AD203B41FA5}">
                      <a16:colId xmlns:a16="http://schemas.microsoft.com/office/drawing/2014/main" val="2062591462"/>
                    </a:ext>
                  </a:extLst>
                </a:gridCol>
                <a:gridCol w="879140">
                  <a:extLst>
                    <a:ext uri="{9D8B030D-6E8A-4147-A177-3AD203B41FA5}">
                      <a16:colId xmlns:a16="http://schemas.microsoft.com/office/drawing/2014/main" val="2472345700"/>
                    </a:ext>
                  </a:extLst>
                </a:gridCol>
                <a:gridCol w="879140">
                  <a:extLst>
                    <a:ext uri="{9D8B030D-6E8A-4147-A177-3AD203B41FA5}">
                      <a16:colId xmlns:a16="http://schemas.microsoft.com/office/drawing/2014/main" val="1784462189"/>
                    </a:ext>
                  </a:extLst>
                </a:gridCol>
                <a:gridCol w="810457">
                  <a:extLst>
                    <a:ext uri="{9D8B030D-6E8A-4147-A177-3AD203B41FA5}">
                      <a16:colId xmlns:a16="http://schemas.microsoft.com/office/drawing/2014/main" val="867024976"/>
                    </a:ext>
                  </a:extLst>
                </a:gridCol>
              </a:tblGrid>
              <a:tr h="437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Activity 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Entire home/apt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1940120"/>
                  </a:ext>
                </a:extLst>
              </a:tr>
              <a:tr h="33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74%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4017209"/>
                  </a:ext>
                </a:extLst>
              </a:tr>
              <a:tr h="33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26%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8633038"/>
                  </a:ext>
                </a:extLst>
              </a:tr>
              <a:tr h="33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530022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7A9DDC-5D4A-4A93-8D05-9807D1D0FEB6}"/>
              </a:ext>
            </a:extLst>
          </p:cNvPr>
          <p:cNvSpPr txBox="1">
            <a:spLocks/>
          </p:cNvSpPr>
          <p:nvPr/>
        </p:nvSpPr>
        <p:spPr>
          <a:xfrm>
            <a:off x="1482594" y="2480092"/>
            <a:ext cx="2468920" cy="37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Montserrat Medium" panose="00000600000000000000" pitchFamily="2" charset="0"/>
              </a:rPr>
              <a:t>Active Status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879A9C-2DBE-4EDF-8B18-94B7B073A82A}"/>
              </a:ext>
            </a:extLst>
          </p:cNvPr>
          <p:cNvSpPr/>
          <p:nvPr/>
        </p:nvSpPr>
        <p:spPr>
          <a:xfrm>
            <a:off x="3690256" y="3265714"/>
            <a:ext cx="1681843" cy="3796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F1285-334E-47C1-8CD1-BEC5F2552B7F}"/>
              </a:ext>
            </a:extLst>
          </p:cNvPr>
          <p:cNvCxnSpPr/>
          <p:nvPr/>
        </p:nvCxnSpPr>
        <p:spPr>
          <a:xfrm>
            <a:off x="5894614" y="2480092"/>
            <a:ext cx="0" cy="3871722"/>
          </a:xfrm>
          <a:prstGeom prst="line">
            <a:avLst/>
          </a:prstGeom>
          <a:ln w="76200">
            <a:solidFill>
              <a:srgbClr val="FF5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009082-B81A-456A-90E8-EEE960E695B5}"/>
              </a:ext>
            </a:extLst>
          </p:cNvPr>
          <p:cNvGraphicFramePr>
            <a:graphicFrameLocks noGrp="1"/>
          </p:cNvGraphicFramePr>
          <p:nvPr/>
        </p:nvGraphicFramePr>
        <p:xfrm>
          <a:off x="6156456" y="2845081"/>
          <a:ext cx="5174019" cy="145403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27414">
                  <a:extLst>
                    <a:ext uri="{9D8B030D-6E8A-4147-A177-3AD203B41FA5}">
                      <a16:colId xmlns:a16="http://schemas.microsoft.com/office/drawing/2014/main" val="1339603829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7032743"/>
                    </a:ext>
                  </a:extLst>
                </a:gridCol>
                <a:gridCol w="808867">
                  <a:extLst>
                    <a:ext uri="{9D8B030D-6E8A-4147-A177-3AD203B41FA5}">
                      <a16:colId xmlns:a16="http://schemas.microsoft.com/office/drawing/2014/main" val="1527159104"/>
                    </a:ext>
                  </a:extLst>
                </a:gridCol>
                <a:gridCol w="914743">
                  <a:extLst>
                    <a:ext uri="{9D8B030D-6E8A-4147-A177-3AD203B41FA5}">
                      <a16:colId xmlns:a16="http://schemas.microsoft.com/office/drawing/2014/main" val="152327341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73814632"/>
                    </a:ext>
                  </a:extLst>
                </a:gridCol>
              </a:tblGrid>
              <a:tr h="421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Entire home/apt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8876210"/>
                  </a:ext>
                </a:extLst>
              </a:tr>
              <a:tr h="360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56%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1992893"/>
                  </a:ext>
                </a:extLst>
              </a:tr>
              <a:tr h="360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56%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149692"/>
                  </a:ext>
                </a:extLst>
              </a:tr>
              <a:tr h="297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Grand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7824336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46C412-813D-45D8-A03B-37262FC2DEAA}"/>
              </a:ext>
            </a:extLst>
          </p:cNvPr>
          <p:cNvSpPr txBox="1">
            <a:spLocks/>
          </p:cNvSpPr>
          <p:nvPr/>
        </p:nvSpPr>
        <p:spPr>
          <a:xfrm>
            <a:off x="6841966" y="2480092"/>
            <a:ext cx="3802998" cy="3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Montserrat Medium" panose="00000600000000000000" pitchFamily="2" charset="0"/>
              </a:rPr>
              <a:t>Availability Level (Active only)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D98BC4-127D-41C5-A690-471ADCF43F72}"/>
              </a:ext>
            </a:extLst>
          </p:cNvPr>
          <p:cNvSpPr txBox="1">
            <a:spLocks/>
          </p:cNvSpPr>
          <p:nvPr/>
        </p:nvSpPr>
        <p:spPr>
          <a:xfrm>
            <a:off x="6155287" y="4539019"/>
            <a:ext cx="5233308" cy="195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Surprisingly, </a:t>
            </a:r>
            <a:r>
              <a:rPr lang="en-US" sz="1800" b="1" dirty="0"/>
              <a:t>Entire home/apt and Private Rooms follow the same availability patterns. </a:t>
            </a:r>
            <a:r>
              <a:rPr lang="en-US" sz="1800" dirty="0"/>
              <a:t>They are almost equally listed, active, and available. </a:t>
            </a:r>
          </a:p>
        </p:txBody>
      </p:sp>
    </p:spTree>
    <p:extLst>
      <p:ext uri="{BB962C8B-B14F-4D97-AF65-F5344CB8AC3E}">
        <p14:creationId xmlns:p14="http://schemas.microsoft.com/office/powerpoint/2010/main" val="378361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3261-D349-4F02-BE07-04BA3C38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D4D7-FE93-4DF1-BB5C-A0C2D51D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6146801"/>
            <a:ext cx="10515600" cy="346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* Source: SQL, Inactive Listings (Availability_365 = 0) Removed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8B3D5-116E-4CAC-BDE5-EB33E048EEDC}"/>
              </a:ext>
            </a:extLst>
          </p:cNvPr>
          <p:cNvSpPr txBox="1">
            <a:spLocks/>
          </p:cNvSpPr>
          <p:nvPr/>
        </p:nvSpPr>
        <p:spPr>
          <a:xfrm>
            <a:off x="838200" y="1469571"/>
            <a:ext cx="10515600" cy="450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Average number of listings per host: </a:t>
            </a:r>
            <a:r>
              <a:rPr lang="en-US" dirty="0">
                <a:latin typeface="Montserrat Medium" panose="00000600000000000000" pitchFamily="2" charset="0"/>
              </a:rPr>
              <a:t>10.34</a:t>
            </a:r>
            <a:r>
              <a:rPr lang="en-US" dirty="0"/>
              <a:t> 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b="1" dirty="0"/>
              <a:t>multiple-listing </a:t>
            </a:r>
            <a:r>
              <a:rPr lang="en-US" dirty="0"/>
              <a:t>hosts (at least 2), average is: </a:t>
            </a:r>
            <a:r>
              <a:rPr lang="en-US" b="1" dirty="0"/>
              <a:t>21.96*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Total Number of Hosts: 21,809*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Total Multiple-Listing hosts: 4,416*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20% of Hosts have multiple listings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Total Listings from Multiple-Listing hosts: 13,969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Total Active Listings: 31,362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45% of listings from multiple-listing hosts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956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354-D8A4-49F1-82D1-003BEC0B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94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47C205-4A9A-4D96-90D9-3F5BC8B4A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04586"/>
              </p:ext>
            </p:extLst>
          </p:nvPr>
        </p:nvGraphicFramePr>
        <p:xfrm>
          <a:off x="519793" y="1257299"/>
          <a:ext cx="11152414" cy="525161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88898">
                  <a:extLst>
                    <a:ext uri="{9D8B030D-6E8A-4147-A177-3AD203B41FA5}">
                      <a16:colId xmlns:a16="http://schemas.microsoft.com/office/drawing/2014/main" val="976533551"/>
                    </a:ext>
                  </a:extLst>
                </a:gridCol>
                <a:gridCol w="6463516">
                  <a:extLst>
                    <a:ext uri="{9D8B030D-6E8A-4147-A177-3AD203B41FA5}">
                      <a16:colId xmlns:a16="http://schemas.microsoft.com/office/drawing/2014/main" val="2119048808"/>
                    </a:ext>
                  </a:extLst>
                </a:gridCol>
              </a:tblGrid>
              <a:tr h="4922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Montserrat Medium" panose="00000600000000000000" pitchFamily="2" charset="0"/>
                        </a:rPr>
                        <a:t>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Montserrat Medium" panose="00000600000000000000" pitchFamily="2" charset="0"/>
                        </a:rPr>
                        <a:t>Potential Application / Next Steps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323632"/>
                  </a:ext>
                </a:extLst>
              </a:tr>
              <a:tr h="492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Medium" panose="00000600000000000000" pitchFamily="2" charset="0"/>
                        </a:rPr>
                        <a:t>29% of Total Inventory is Inactive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Why? Does it take less resources to re-activate a listing or source a new one?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80429"/>
                  </a:ext>
                </a:extLst>
              </a:tr>
              <a:tr h="686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Medium" panose="00000600000000000000" pitchFamily="2" charset="0"/>
                        </a:rPr>
                        <a:t>Less than half of the Active(46%), is available over 6 months of the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What is the effect on customer experience? Should we review resources allocated to encourage more availability from existing listings?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26731"/>
                  </a:ext>
                </a:extLst>
              </a:tr>
              <a:tr h="69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Entire Apartments are more frequently listed than private 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In a city where affordable housing is of concern, is this expected? Does this unintentionally support the argument for curbing short-term rentals? What are we doing about it?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5067"/>
                  </a:ext>
                </a:extLst>
              </a:tr>
              <a:tr h="492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Shared rooms are more likely to be remain active, but also the least frequently listed.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Is this a result of demand for this room type within market? Should we invest in this type of listing or not?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97921"/>
                  </a:ext>
                </a:extLst>
              </a:tr>
              <a:tr h="69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Medium" panose="00000600000000000000" pitchFamily="2" charset="0"/>
                        </a:rPr>
                        <a:t>Entire homes follow similar inventory patterns and availability patterns than Private Rooms.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Assuming there should be some difference, is this a sign of too much Entire home inventory or a sign of opportunity to increase Private Room inventory.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238777"/>
                  </a:ext>
                </a:extLst>
              </a:tr>
              <a:tr h="492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The average listing count per host is 10 list, but it goes up to 21 for hosts multiple listings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Light" panose="00000400000000000000" pitchFamily="2" charset="0"/>
                        </a:rPr>
                        <a:t>Indication of commercial usage in market. How are we dedicated resources in host acquisition to attract different types of hosts? A bigger question, is this in line with vision?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2037"/>
                  </a:ext>
                </a:extLst>
              </a:tr>
              <a:tr h="492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ontserrat Medium" panose="00000600000000000000" pitchFamily="2" charset="0"/>
                        </a:rPr>
                        <a:t>20% of hosts have multiple listings. These hosts control 45% of the inventory.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Montserrat Light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106885"/>
                  </a:ext>
                </a:extLst>
              </a:tr>
              <a:tr h="4922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 Light" panose="00000400000000000000" pitchFamily="2" charset="0"/>
                        </a:rPr>
                        <a:t>Are there observations unique to New York City or can they do they apply to similar and/or emerging cities?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Montserrat Light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4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FDA4-A7C1-4D49-8BC8-EE8865EF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8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INFORMATION ON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34BB-2EE3-4F54-A39F-B2843976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9849"/>
            <a:ext cx="10515600" cy="1636032"/>
          </a:xfrm>
        </p:spPr>
        <p:txBody>
          <a:bodyPr/>
          <a:lstStyle/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>
                <a:hlinkClick r:id="rId4"/>
              </a:rPr>
              <a:t>TABLEAU PUBLIC</a:t>
            </a:r>
            <a:endParaRPr lang="en-US" dirty="0"/>
          </a:p>
          <a:p>
            <a:r>
              <a:rPr lang="en-US" dirty="0">
                <a:hlinkClick r:id="rId5"/>
              </a:rPr>
              <a:t>LINKEDIN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4FDAC-11DE-44AC-AEF3-D330EBCCA0D1}"/>
              </a:ext>
            </a:extLst>
          </p:cNvPr>
          <p:cNvSpPr txBox="1">
            <a:spLocks/>
          </p:cNvSpPr>
          <p:nvPr/>
        </p:nvSpPr>
        <p:spPr>
          <a:xfrm>
            <a:off x="838200" y="88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TOOLS USED: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2CDFA-F22F-4385-BF22-33ABEC67F66F}"/>
              </a:ext>
            </a:extLst>
          </p:cNvPr>
          <p:cNvSpPr txBox="1">
            <a:spLocks/>
          </p:cNvSpPr>
          <p:nvPr/>
        </p:nvSpPr>
        <p:spPr>
          <a:xfrm>
            <a:off x="838200" y="1357993"/>
            <a:ext cx="10515600" cy="16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MICROSOFT EXCEL</a:t>
            </a:r>
          </a:p>
          <a:p>
            <a:r>
              <a:rPr lang="en-US" dirty="0"/>
              <a:t>STRUCTURED QUERY LANGUAGE (SQL)</a:t>
            </a:r>
          </a:p>
          <a:p>
            <a:r>
              <a:rPr lang="en-US" dirty="0"/>
              <a:t>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4FD-6478-4EF4-B2CE-E9BC1A0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F49B-0961-4692-8F33-2E01E6F7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18744"/>
            <a:ext cx="9901518" cy="4638394"/>
          </a:xfrm>
        </p:spPr>
        <p:txBody>
          <a:bodyPr>
            <a:normAutofit/>
          </a:bodyPr>
          <a:lstStyle/>
          <a:p>
            <a:r>
              <a:rPr lang="en-US" dirty="0"/>
              <a:t>Spreadsheet with </a:t>
            </a:r>
            <a:r>
              <a:rPr lang="en-US" b="1" u="sng" dirty="0"/>
              <a:t>48,895</a:t>
            </a:r>
            <a:r>
              <a:rPr lang="en-US" b="1" dirty="0"/>
              <a:t> </a:t>
            </a:r>
            <a:r>
              <a:rPr lang="en-US" dirty="0"/>
              <a:t>Listings</a:t>
            </a:r>
          </a:p>
          <a:p>
            <a:r>
              <a:rPr lang="en-US" dirty="0"/>
              <a:t>16 Data Points Per Listing</a:t>
            </a:r>
          </a:p>
          <a:p>
            <a:r>
              <a:rPr lang="en-US" dirty="0"/>
              <a:t>TASK: </a:t>
            </a:r>
            <a:r>
              <a:rPr lang="en-US" b="1" dirty="0"/>
              <a:t>Exploratory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Formulate questions &amp;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Answer these with multiple tools</a:t>
            </a:r>
          </a:p>
          <a:p>
            <a:pPr lvl="2"/>
            <a:r>
              <a:rPr lang="en-US" dirty="0"/>
              <a:t>Visualizations</a:t>
            </a:r>
          </a:p>
          <a:p>
            <a:pPr lvl="2"/>
            <a:r>
              <a:rPr lang="en-US" dirty="0"/>
              <a:t>Statistical Analysis (including p-value tests)</a:t>
            </a:r>
          </a:p>
          <a:p>
            <a:pPr lvl="2"/>
            <a:r>
              <a:rPr lang="en-US" dirty="0"/>
              <a:t>Query-based insights (SQL)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trends &amp; areas of concern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Establish relationships between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334D1-E5B5-4FD1-ABDF-D053DE02B6AB}"/>
              </a:ext>
            </a:extLst>
          </p:cNvPr>
          <p:cNvSpPr txBox="1">
            <a:spLocks/>
          </p:cNvSpPr>
          <p:nvPr/>
        </p:nvSpPr>
        <p:spPr>
          <a:xfrm>
            <a:off x="8333441" y="535323"/>
            <a:ext cx="3327400" cy="5793760"/>
          </a:xfrm>
          <a:prstGeom prst="rect">
            <a:avLst/>
          </a:prstGeom>
          <a:ln w="76200">
            <a:solidFill>
              <a:srgbClr val="FF5A5F"/>
            </a:solidFill>
          </a:ln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b="1" u="sng" dirty="0"/>
              <a:t>DATA POINTS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800" b="1" i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Listing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Borough </a:t>
            </a:r>
            <a:r>
              <a:rPr lang="en-US" sz="1500" dirty="0"/>
              <a:t>(Neighborhood Group)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Neighborhood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Latitude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Longitude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Room Type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Price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Minimum Nights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Reviews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Last Review Date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Reviews Per Month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Listings per Host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Availability (Last 365 Days)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267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16BE8-E88C-4446-B8AC-8567B22F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28" y="540249"/>
            <a:ext cx="4943205" cy="5777501"/>
          </a:xfrm>
          <a:prstGeom prst="rect">
            <a:avLst/>
          </a:prstGeom>
          <a:ln>
            <a:solidFill>
              <a:srgbClr val="FF5A5F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1FF4D1-5481-4525-8174-F1F666BB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4" y="367619"/>
            <a:ext cx="5150120" cy="6122761"/>
          </a:xfrm>
        </p:spPr>
        <p:txBody>
          <a:bodyPr>
            <a:normAutofit/>
          </a:bodyPr>
          <a:lstStyle/>
          <a:p>
            <a:r>
              <a:rPr lang="en-US" sz="4000" dirty="0"/>
              <a:t>LET’S BOOK A WEEKEND TRIP TO NEW YORK CITY</a:t>
            </a:r>
          </a:p>
        </p:txBody>
      </p:sp>
    </p:spTree>
    <p:extLst>
      <p:ext uri="{BB962C8B-B14F-4D97-AF65-F5344CB8AC3E}">
        <p14:creationId xmlns:p14="http://schemas.microsoft.com/office/powerpoint/2010/main" val="8298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331B3-4F0E-4A8B-8C1F-EDE2DFA4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2" y="1622107"/>
            <a:ext cx="10507595" cy="4767542"/>
          </a:xfrm>
          <a:prstGeom prst="rect">
            <a:avLst/>
          </a:prstGeom>
          <a:ln>
            <a:solidFill>
              <a:srgbClr val="FF5A5F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87BB34-8D82-4889-B58F-66572C9F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 customer searches through recommended options…</a:t>
            </a:r>
          </a:p>
        </p:txBody>
      </p:sp>
    </p:spTree>
    <p:extLst>
      <p:ext uri="{BB962C8B-B14F-4D97-AF65-F5344CB8AC3E}">
        <p14:creationId xmlns:p14="http://schemas.microsoft.com/office/powerpoint/2010/main" val="226371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BF8A2-835B-40F0-9C9A-A1C14502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38" y="1482611"/>
            <a:ext cx="9192323" cy="5018550"/>
          </a:xfrm>
          <a:prstGeom prst="rect">
            <a:avLst/>
          </a:prstGeom>
          <a:ln>
            <a:solidFill>
              <a:srgbClr val="FF5A5F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ED9C43-7A81-4217-8D46-45CA825D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… until he finds the one.</a:t>
            </a:r>
          </a:p>
        </p:txBody>
      </p:sp>
    </p:spTree>
    <p:extLst>
      <p:ext uri="{BB962C8B-B14F-4D97-AF65-F5344CB8AC3E}">
        <p14:creationId xmlns:p14="http://schemas.microsoft.com/office/powerpoint/2010/main" val="18927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C2114-DA06-42E5-9255-C2A76734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5" y="1551922"/>
            <a:ext cx="8857785" cy="4826575"/>
          </a:xfrm>
          <a:prstGeom prst="rect">
            <a:avLst/>
          </a:prstGeom>
          <a:ln>
            <a:solidFill>
              <a:srgbClr val="FF5A5F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64F68D-EF6B-4C0D-80F2-0FFF8D7E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351237"/>
            <a:ext cx="11117943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However, he changes his date but there is no availability soon…</a:t>
            </a:r>
          </a:p>
        </p:txBody>
      </p:sp>
    </p:spTree>
    <p:extLst>
      <p:ext uri="{BB962C8B-B14F-4D97-AF65-F5344CB8AC3E}">
        <p14:creationId xmlns:p14="http://schemas.microsoft.com/office/powerpoint/2010/main" val="402637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E94B3-6D59-4625-86CC-4B75E0986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91" b="14145"/>
          <a:stretch/>
        </p:blipFill>
        <p:spPr>
          <a:xfrm>
            <a:off x="390293" y="2117686"/>
            <a:ext cx="5486400" cy="3177357"/>
          </a:xfrm>
          <a:prstGeom prst="rect">
            <a:avLst/>
          </a:prstGeom>
          <a:ln>
            <a:solidFill>
              <a:srgbClr val="FF5A5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8ADB8-F35E-4C1A-8617-82DFED2E9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7686"/>
            <a:ext cx="5362236" cy="31773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188C60-B844-4CEF-97D1-48D3421E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… or ever again.</a:t>
            </a:r>
          </a:p>
        </p:txBody>
      </p:sp>
    </p:spTree>
    <p:extLst>
      <p:ext uri="{BB962C8B-B14F-4D97-AF65-F5344CB8AC3E}">
        <p14:creationId xmlns:p14="http://schemas.microsoft.com/office/powerpoint/2010/main" val="14252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38"/>
            <a:ext cx="10515600" cy="2852737"/>
          </a:xfrm>
        </p:spPr>
        <p:txBody>
          <a:bodyPr/>
          <a:lstStyle/>
          <a:p>
            <a:r>
              <a:rPr lang="en-US" b="1" dirty="0">
                <a:latin typeface="Montserrat Light" panose="00000400000000000000" pitchFamily="2" charset="0"/>
              </a:rPr>
              <a:t>Let’s look at:</a:t>
            </a:r>
            <a:br>
              <a:rPr lang="en-US" dirty="0"/>
            </a:br>
            <a:r>
              <a:rPr lang="en-US" dirty="0"/>
              <a:t>					AVAILABILITY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52826"/>
            <a:ext cx="10515600" cy="2064203"/>
          </a:xfrm>
        </p:spPr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  <a:p>
            <a:pPr algn="ctr"/>
            <a:r>
              <a:rPr lang="en-US" sz="2800" dirty="0"/>
              <a:t>A review of New York City’s inventory can provide insight into possible host behavior patterns of similar and/or emerging cities. </a:t>
            </a:r>
          </a:p>
        </p:txBody>
      </p:sp>
    </p:spTree>
    <p:extLst>
      <p:ext uri="{BB962C8B-B14F-4D97-AF65-F5344CB8AC3E}">
        <p14:creationId xmlns:p14="http://schemas.microsoft.com/office/powerpoint/2010/main" val="4558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FD34-D402-4B60-9E8F-18A1A471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59" y="361588"/>
            <a:ext cx="10515600" cy="1325563"/>
          </a:xfrm>
        </p:spPr>
        <p:txBody>
          <a:bodyPr/>
          <a:lstStyle/>
          <a:p>
            <a:r>
              <a:rPr lang="en-US" dirty="0"/>
              <a:t>ACTIVE VS. INACTIVE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84EAB6-5A78-439F-B6DA-BAA7D43F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4934"/>
              </p:ext>
            </p:extLst>
          </p:nvPr>
        </p:nvGraphicFramePr>
        <p:xfrm>
          <a:off x="3467667" y="3879446"/>
          <a:ext cx="5256665" cy="13255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44112">
                  <a:extLst>
                    <a:ext uri="{9D8B030D-6E8A-4147-A177-3AD203B41FA5}">
                      <a16:colId xmlns:a16="http://schemas.microsoft.com/office/drawing/2014/main" val="1690861903"/>
                    </a:ext>
                  </a:extLst>
                </a:gridCol>
                <a:gridCol w="1750034">
                  <a:extLst>
                    <a:ext uri="{9D8B030D-6E8A-4147-A177-3AD203B41FA5}">
                      <a16:colId xmlns:a16="http://schemas.microsoft.com/office/drawing/2014/main" val="3607826661"/>
                    </a:ext>
                  </a:extLst>
                </a:gridCol>
                <a:gridCol w="962519">
                  <a:extLst>
                    <a:ext uri="{9D8B030D-6E8A-4147-A177-3AD203B41FA5}">
                      <a16:colId xmlns:a16="http://schemas.microsoft.com/office/drawing/2014/main" val="866506285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52358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 (Available 1+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31,362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156832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 (Available 0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38825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48,895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78723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65B44F-B3EE-4ACB-B06C-01EAC64CE7F6}"/>
              </a:ext>
            </a:extLst>
          </p:cNvPr>
          <p:cNvSpPr/>
          <p:nvPr/>
        </p:nvSpPr>
        <p:spPr>
          <a:xfrm>
            <a:off x="7748600" y="4125496"/>
            <a:ext cx="975732" cy="416732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D7374-D557-415D-865F-6136878E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172787"/>
            <a:ext cx="9901518" cy="5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What IS available?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77711-9617-46C3-B888-B15CCD409E2A}"/>
              </a:ext>
            </a:extLst>
          </p:cNvPr>
          <p:cNvSpPr txBox="1">
            <a:spLocks/>
          </p:cNvSpPr>
          <p:nvPr/>
        </p:nvSpPr>
        <p:spPr>
          <a:xfrm>
            <a:off x="429559" y="1417399"/>
            <a:ext cx="11653025" cy="559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CLAIM 1: </a:t>
            </a:r>
            <a:r>
              <a:rPr lang="en-US" dirty="0"/>
              <a:t>Majority of Listings (75%) are available at least 1 day / year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6E556A-A992-4E7E-8E06-0F935EB8EEB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Unexpectedly, 36% of listings are not available (“inactive”).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1674</Words>
  <Application>Microsoft Office PowerPoint</Application>
  <PresentationFormat>Widescreen</PresentationFormat>
  <Paragraphs>299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 Light</vt:lpstr>
      <vt:lpstr>Montserrat Medium</vt:lpstr>
      <vt:lpstr>Office Theme</vt:lpstr>
      <vt:lpstr>PowerPoint Presentation</vt:lpstr>
      <vt:lpstr>SCOPE OF PROJECT</vt:lpstr>
      <vt:lpstr>LET’S BOOK A WEEKEND TRIP TO NEW YORK CITY</vt:lpstr>
      <vt:lpstr>A customer searches through recommended options…</vt:lpstr>
      <vt:lpstr>… until he finds the one.</vt:lpstr>
      <vt:lpstr>However, he changes his date but there is no availability soon…</vt:lpstr>
      <vt:lpstr>… or ever again.</vt:lpstr>
      <vt:lpstr>Let’s look at:      AVAILABILITY</vt:lpstr>
      <vt:lpstr>ACTIVE VS. INACTIVE</vt:lpstr>
      <vt:lpstr>HOW AVAILABLE IS A LISTING?</vt:lpstr>
      <vt:lpstr>COMPARING LEVELS OF AVAILABILITY</vt:lpstr>
      <vt:lpstr>AVAILABILITY BY ROOM TYPE</vt:lpstr>
      <vt:lpstr>AVAILABILITY BY ROOM TYPE (cont.)</vt:lpstr>
      <vt:lpstr>AVAILABILITY BY ROOM TYPE (cont.)</vt:lpstr>
      <vt:lpstr>HOST PATTERNS</vt:lpstr>
      <vt:lpstr>CONCLUSIONS</vt:lpstr>
      <vt:lpstr>MORE INFORMATION ON THIS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Perez</dc:creator>
  <cp:lastModifiedBy>Rachelle Perez</cp:lastModifiedBy>
  <cp:revision>70</cp:revision>
  <cp:lastPrinted>2019-11-07T20:03:15Z</cp:lastPrinted>
  <dcterms:created xsi:type="dcterms:W3CDTF">2019-11-06T22:17:23Z</dcterms:created>
  <dcterms:modified xsi:type="dcterms:W3CDTF">2019-11-08T12:52:26Z</dcterms:modified>
</cp:coreProperties>
</file>