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6" r:id="rId2"/>
    <p:sldId id="297" r:id="rId3"/>
    <p:sldId id="302" r:id="rId4"/>
    <p:sldId id="301" r:id="rId5"/>
    <p:sldId id="303" r:id="rId6"/>
    <p:sldId id="304" r:id="rId7"/>
    <p:sldId id="305" r:id="rId8"/>
    <p:sldId id="306" r:id="rId9"/>
    <p:sldId id="308" r:id="rId10"/>
    <p:sldId id="309" r:id="rId11"/>
    <p:sldId id="319" r:id="rId12"/>
    <p:sldId id="311" r:id="rId13"/>
    <p:sldId id="312" r:id="rId14"/>
    <p:sldId id="313" r:id="rId15"/>
    <p:sldId id="314" r:id="rId16"/>
    <p:sldId id="317" r:id="rId17"/>
    <p:sldId id="316" r:id="rId18"/>
    <p:sldId id="320" r:id="rId19"/>
    <p:sldId id="318" r:id="rId20"/>
    <p:sldId id="322" r:id="rId21"/>
    <p:sldId id="324" r:id="rId22"/>
    <p:sldId id="323" r:id="rId23"/>
    <p:sldId id="279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856" autoAdjust="0"/>
  </p:normalViewPr>
  <p:slideViewPr>
    <p:cSldViewPr snapToGrid="0">
      <p:cViewPr>
        <p:scale>
          <a:sx n="69" d="100"/>
          <a:sy n="69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5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1F696-57AF-4A54-969E-313763111DD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B29C3-D923-4DC3-9088-F413EFD5F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rachelle.perez#!/vizhome/airbnb_nyc_15729029642910/Top10NeighborhoodsbyBorough?publish=ye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Almost 50K Listings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16 Data Points for Each</a:t>
            </a:r>
          </a:p>
          <a:p>
            <a:pPr marL="171450" indent="-171450">
              <a:buFontTx/>
              <a:buChar char="-"/>
            </a:pPr>
            <a:r>
              <a:rPr lang="en-US" dirty="0"/>
              <a:t>Tasked me with: Exploring Data </a:t>
            </a:r>
          </a:p>
          <a:p>
            <a:endParaRPr lang="en-US" dirty="0"/>
          </a:p>
          <a:p>
            <a:r>
              <a:rPr lang="en-US" dirty="0"/>
              <a:t>TO DO</a:t>
            </a:r>
          </a:p>
          <a:p>
            <a:r>
              <a:rPr lang="en-US" dirty="0"/>
              <a:t>- Highlight which ones focused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2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Manhattan is clearly the most saturated. Should we be concerned with changing that or do we accept and move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0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90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Includes inactive!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2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1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HYPOTHESIS TEST – PROPORTION OF ENTIRE HOMES WILL BE MORE THAN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99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Should we do something about X,Y,Z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46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Should we do something about X,Y,Z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22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https://public.tableau.com/profile/rachelle.perez#!/vizhome/airbnb_nyc_15729029642910/Top10NeighborhoodsbyBorough?publish=yes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8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really have almost 50K listings in NYC?</a:t>
            </a:r>
          </a:p>
          <a:p>
            <a:r>
              <a:rPr lang="en-US" dirty="0"/>
              <a:t>Hypothesis Test: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2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on CLAIM: p-value was a whole bunch of 0000.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 shows that the distribution is pretty even, but with higher density bins on the first half of the graph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define attribute: Availability level as follows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define attribute: Availability level as follows</a:t>
            </a:r>
          </a:p>
          <a:p>
            <a:r>
              <a:rPr lang="en-US" dirty="0"/>
              <a:t>LET’S KEEP THIS IN MIND LATER! </a:t>
            </a:r>
          </a:p>
          <a:p>
            <a:endParaRPr lang="en-US" dirty="0"/>
          </a:p>
          <a:p>
            <a:r>
              <a:rPr lang="en-US" dirty="0"/>
              <a:t>MOVING FORWARD --- UNLESS OTHERWISE SAID, ANY NUMBERS WILL BE BASED ON ACTIVE LISTINGS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all 5 boroughs represented? Yes!</a:t>
            </a:r>
          </a:p>
          <a:p>
            <a:endParaRPr lang="en-US" dirty="0"/>
          </a:p>
          <a:p>
            <a:r>
              <a:rPr lang="en-US" dirty="0"/>
              <a:t>NOTE – Inactive removed.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0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BUT… If the darker red areas have a more dense listing count, clearly Manhattan is more saturated.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29C3-D923-4DC3-9088-F413EFD5F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8649-1BEE-4BA4-B0D2-9E3F596A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7C597-490D-4200-BBD1-1A831F6B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BDC1-D4DA-4D5C-8884-AFD8AF0A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3291-545E-4F1C-9870-9BDF30F6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55F6-1ACA-4D3A-A995-F3E0692D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8C76-1E6F-478F-B96E-DA86A6ED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6F34B-3BFF-43E1-BD0B-DA1051226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2C48-EE92-4861-9783-DA8D53E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F012-44FA-470B-A2A0-6B170257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39C0-C4E1-492C-A136-5C95C1DC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0F12C-F5CA-46EA-BAF4-B6D292FDB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35E5B-6AE7-4216-9EDC-1CC87A8B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F077-1DF0-4E75-B6F3-1E63B826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7848-AE0D-45BA-B91D-C3071BA3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CD60-B3B5-4DC9-B9FD-5971B449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3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3A0A-257F-45F7-834D-33D73011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DCC4-2744-474E-8322-034C19FD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0D9E-792D-474D-AC94-3A33377C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0599E-1D94-431D-B0F8-84A5EBFF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03BB-BD63-4ED0-93C2-3EC0084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892B-F97C-4027-A0D6-6D7F8B4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1E12-971B-41FB-A72A-D6F9311B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3BC78-3DCE-499A-A29C-E070E289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4C90-E959-46D7-A98F-66A10446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0FB3-A15A-4EB2-85A2-CFFC5FBF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13D2-28EA-4997-A362-39465578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5BCD-103B-4F74-9752-40E9ABE78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E2AE2-580F-4C41-854F-28EFFD0F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86F32-8167-4006-BFFF-D33C8909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A5E22-E5A7-4ABA-B918-0D891975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1DEC-9740-4759-A70A-2249A574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E66A-A5CE-46A3-9676-BD27035F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D3E3-5912-4A4E-AB46-A21030DA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B2289-4547-4296-B743-F99B59719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B7587-A278-4355-AD4A-EE7BFD56B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8A7D6-57DD-4810-8169-6176CB70B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4FDDE-8450-494E-AAEC-A68FB8BE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D7F57-CFED-44FC-8313-C70D6373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1C780-D40D-40E2-8B17-C6D2B9EB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D5F5-D177-41A5-8244-0D514289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D8BEC-8208-4154-8D49-A3B6E643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ABAAE-8291-4EB4-B2D2-F9E082D6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07446-7030-46BE-9C62-CAF92314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4402C-F919-414A-A0B3-8DBEE867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68174-6958-461E-9398-264E18C6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824EE-7362-44ED-A328-5CD906B6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93C0-F5EA-47FF-AE61-EAE34C66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8CC5-E4F5-4562-B096-702FD8A1B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B2DFA-5544-49A3-9A15-A36F06607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720B-87DE-4B90-B951-1CCA4D51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03031-9660-4266-A524-648BBFA6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86972-D033-493B-8C75-AA1A81E1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DF1A-11C7-4BFA-B794-81AAAAC9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98BCE-5DBE-4FFC-9301-BD302C364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8EAAF-BEAD-411E-96EC-E6D836D0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ACBC0-C0D3-476D-B6EE-1E59B4AB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5BD4-3492-44E0-A6DE-F941DBE92D50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6713-F563-4478-9FEE-3BF70805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4D991-A97B-4561-85B3-925B3096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95A29-FC62-4B70-A600-8A4D5DD7D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7823B-E013-4F81-B1EC-8092D649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AAE0-47E9-4277-B83B-717A3EB2B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7924-E34A-4955-83F7-E8741104A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fld id="{E7715BD4-3492-44E0-A6DE-F941DBE92D50}" type="datetimeFigureOut">
              <a:rPr lang="en-US" smtClean="0"/>
              <a:pPr/>
              <a:t>11/7/2019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14B4-C7F3-4F7E-B28C-E480D309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8ECF-E56A-4EF1-88E7-D02F637F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 Light" panose="00000400000000000000" pitchFamily="2" charset="0"/>
              </a:defRPr>
            </a:lvl1pPr>
          </a:lstStyle>
          <a:p>
            <a:fld id="{ED795A29-FC62-4B70-A600-8A4D5DD7D12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904B487-8149-4FF7-A6E0-738A4926FB6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2705"/>
            </a:avLst>
          </a:prstGeom>
          <a:solidFill>
            <a:srgbClr val="FF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 Light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70A69-264C-4A3B-89F0-12688272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68" y="1218991"/>
            <a:ext cx="7098307" cy="272923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270D97BE-3E87-4393-BE69-0ABE9080A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371" y="4274391"/>
            <a:ext cx="10450286" cy="115499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Montserrat Light" panose="00000400000000000000" pitchFamily="2" charset="0"/>
              </a:rPr>
              <a:t>AN ANALYSIS OF CURRENT INVENTORY IN:</a:t>
            </a:r>
          </a:p>
          <a:p>
            <a:r>
              <a:rPr lang="en-US" sz="3200" b="1" dirty="0">
                <a:latin typeface="Montserrat Medium" panose="00000600000000000000" pitchFamily="2" charset="0"/>
              </a:rPr>
              <a:t>NEW YORK CITY</a:t>
            </a:r>
          </a:p>
        </p:txBody>
      </p:sp>
    </p:spTree>
    <p:extLst>
      <p:ext uri="{BB962C8B-B14F-4D97-AF65-F5344CB8AC3E}">
        <p14:creationId xmlns:p14="http://schemas.microsoft.com/office/powerpoint/2010/main" val="167492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15A5-9B36-4D9B-8AD2-639B1BF2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178744"/>
            <a:ext cx="1147460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ARE BOROUGHS REPRESENTED EVENLY?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CF28BD-BA93-4E80-8FEA-B241C2219A24}"/>
              </a:ext>
            </a:extLst>
          </p:cNvPr>
          <p:cNvSpPr txBox="1">
            <a:spLocks/>
          </p:cNvSpPr>
          <p:nvPr/>
        </p:nvSpPr>
        <p:spPr>
          <a:xfrm>
            <a:off x="1479699" y="2988482"/>
            <a:ext cx="1872342" cy="1736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Medium" panose="000006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59FFD-AF0D-4197-AD73-D72631C37E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7"/>
          <a:stretch/>
        </p:blipFill>
        <p:spPr>
          <a:xfrm>
            <a:off x="4806177" y="1279785"/>
            <a:ext cx="6697862" cy="51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7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5080-D31E-476D-B305-774F3F4C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56" y="320520"/>
            <a:ext cx="10515600" cy="1325563"/>
          </a:xfrm>
        </p:spPr>
        <p:txBody>
          <a:bodyPr/>
          <a:lstStyle/>
          <a:p>
            <a:r>
              <a:rPr lang="en-US" dirty="0"/>
              <a:t>DISTRIBUTION OF BOROUGHS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52A4B7-B9B9-483A-A7D7-ABBA8128F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84404"/>
              </p:ext>
            </p:extLst>
          </p:nvPr>
        </p:nvGraphicFramePr>
        <p:xfrm>
          <a:off x="2221879" y="2085994"/>
          <a:ext cx="7748241" cy="268601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009358">
                  <a:extLst>
                    <a:ext uri="{9D8B030D-6E8A-4147-A177-3AD203B41FA5}">
                      <a16:colId xmlns:a16="http://schemas.microsoft.com/office/drawing/2014/main" val="268080953"/>
                    </a:ext>
                  </a:extLst>
                </a:gridCol>
                <a:gridCol w="4382828">
                  <a:extLst>
                    <a:ext uri="{9D8B030D-6E8A-4147-A177-3AD203B41FA5}">
                      <a16:colId xmlns:a16="http://schemas.microsoft.com/office/drawing/2014/main" val="3699202012"/>
                    </a:ext>
                  </a:extLst>
                </a:gridCol>
                <a:gridCol w="1356055">
                  <a:extLst>
                    <a:ext uri="{9D8B030D-6E8A-4147-A177-3AD203B41FA5}">
                      <a16:colId xmlns:a16="http://schemas.microsoft.com/office/drawing/2014/main" val="3805449705"/>
                    </a:ext>
                  </a:extLst>
                </a:gridCol>
              </a:tblGrid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Borough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Number of Listings (Source: SQL)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5256570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Manhattan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Light" panose="00000400000000000000" pitchFamily="2" charset="0"/>
                        </a:rPr>
                        <a:t>13559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43%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1073413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Brooklyn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Light" panose="00000400000000000000" pitchFamily="2" charset="0"/>
                        </a:rPr>
                        <a:t>12260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39%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822058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Queens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Light" panose="00000400000000000000" pitchFamily="2" charset="0"/>
                        </a:rPr>
                        <a:t>4298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14%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3706396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Bronx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914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06132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Staten Island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331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Montserrat Light" panose="00000400000000000000" pitchFamily="2" charset="0"/>
                        </a:rPr>
                        <a:t>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8320481"/>
                  </a:ext>
                </a:extLst>
              </a:tr>
              <a:tr h="383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31362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426835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1BA0BE-8722-4031-BC5B-E96FBE1B0AF1}"/>
              </a:ext>
            </a:extLst>
          </p:cNvPr>
          <p:cNvSpPr txBox="1">
            <a:spLocks/>
          </p:cNvSpPr>
          <p:nvPr/>
        </p:nvSpPr>
        <p:spPr>
          <a:xfrm>
            <a:off x="436756" y="1366243"/>
            <a:ext cx="11318488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the proportion of each borough to total active listings?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217E28-B08B-4850-92EB-94287C6D2470}"/>
              </a:ext>
            </a:extLst>
          </p:cNvPr>
          <p:cNvSpPr txBox="1">
            <a:spLocks/>
          </p:cNvSpPr>
          <p:nvPr/>
        </p:nvSpPr>
        <p:spPr>
          <a:xfrm>
            <a:off x="436755" y="5187393"/>
            <a:ext cx="11318488" cy="1216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Manhattan has 43% of all active listings, </a:t>
            </a:r>
            <a:r>
              <a:rPr lang="en-US" sz="2400" u="sng" dirty="0"/>
              <a:t>despite being the smallest borough</a:t>
            </a:r>
            <a:r>
              <a:rPr lang="en-US" sz="2400" dirty="0"/>
              <a:t>, and 82% are in Manhattan or Brooklyn. Queens is the largest and only holds 14%.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09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B53-7239-432C-A8E2-B0C9567C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163221"/>
            <a:ext cx="1141884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MANHATTAN VS. OUTER BOROUGHS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527502-BF3D-4D4E-93EF-98C396105294}"/>
              </a:ext>
            </a:extLst>
          </p:cNvPr>
          <p:cNvSpPr txBox="1">
            <a:spLocks/>
          </p:cNvSpPr>
          <p:nvPr/>
        </p:nvSpPr>
        <p:spPr>
          <a:xfrm>
            <a:off x="379141" y="1168605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Does Manhattan have </a:t>
            </a:r>
            <a:r>
              <a:rPr lang="en-US" dirty="0">
                <a:latin typeface="Montserrat Medium" panose="00000600000000000000" pitchFamily="2" charset="0"/>
              </a:rPr>
              <a:t>more listings </a:t>
            </a:r>
            <a:r>
              <a:rPr lang="en-US" dirty="0"/>
              <a:t>than other boroughs?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65D605-6250-4023-A0C9-4EA069B8BED8}"/>
              </a:ext>
            </a:extLst>
          </p:cNvPr>
          <p:cNvSpPr txBox="1">
            <a:spLocks/>
          </p:cNvSpPr>
          <p:nvPr/>
        </p:nvSpPr>
        <p:spPr>
          <a:xfrm>
            <a:off x="9604220" y="2106320"/>
            <a:ext cx="1279370" cy="74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YES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EAB3B-65A1-43F2-A643-C912BB9C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1" y="1748912"/>
            <a:ext cx="9010650" cy="1543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19A2C0-C871-4841-BADE-AE1F0EC49F04}"/>
              </a:ext>
            </a:extLst>
          </p:cNvPr>
          <p:cNvSpPr txBox="1">
            <a:spLocks/>
          </p:cNvSpPr>
          <p:nvPr/>
        </p:nvSpPr>
        <p:spPr>
          <a:xfrm>
            <a:off x="333297" y="3337920"/>
            <a:ext cx="11464693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CLAIM</a:t>
            </a:r>
            <a:r>
              <a:rPr lang="en-US" dirty="0"/>
              <a:t>: Manhattan has a higher </a:t>
            </a:r>
            <a:r>
              <a:rPr lang="en-US" dirty="0">
                <a:latin typeface="Montserrat Medium" panose="00000600000000000000" pitchFamily="2" charset="0"/>
              </a:rPr>
              <a:t>average price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69D8FB-5210-405D-BBD6-6503F284D554}"/>
              </a:ext>
            </a:extLst>
          </p:cNvPr>
          <p:cNvSpPr txBox="1">
            <a:spLocks/>
          </p:cNvSpPr>
          <p:nvPr/>
        </p:nvSpPr>
        <p:spPr>
          <a:xfrm>
            <a:off x="579744" y="3882948"/>
            <a:ext cx="1097179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Tests: Testing </a:t>
            </a:r>
            <a:r>
              <a:rPr lang="en-US" u="sng" dirty="0"/>
              <a:t>supports</a:t>
            </a:r>
            <a:r>
              <a:rPr lang="en-US" dirty="0"/>
              <a:t> the alternative claim that Manhattan’s average price is higher than each borough with 95% confidence.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43FF3-EE09-4F53-8DFF-49B2DBABA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38" y="4677353"/>
            <a:ext cx="9875352" cy="17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7A6B-CC95-4EC1-9585-CC32BC6A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29" y="298219"/>
            <a:ext cx="10515600" cy="1325563"/>
          </a:xfrm>
        </p:spPr>
        <p:txBody>
          <a:bodyPr/>
          <a:lstStyle/>
          <a:p>
            <a:r>
              <a:rPr lang="en-US" dirty="0"/>
              <a:t>IS IT PREFERRED BY HOSTS?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5A910-E7B6-4414-B324-37A9F2C6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445" y="1360339"/>
            <a:ext cx="6499302" cy="519944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F8CBA4-19BC-4545-96D1-0B62AA5BC1A3}"/>
              </a:ext>
            </a:extLst>
          </p:cNvPr>
          <p:cNvSpPr txBox="1">
            <a:spLocks/>
          </p:cNvSpPr>
          <p:nvPr/>
        </p:nvSpPr>
        <p:spPr>
          <a:xfrm>
            <a:off x="572429" y="2337677"/>
            <a:ext cx="4516245" cy="3244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YES, </a:t>
            </a:r>
            <a:r>
              <a:rPr lang="en-US" dirty="0"/>
              <a:t>but note the following:</a:t>
            </a:r>
          </a:p>
          <a:p>
            <a:pPr marL="514350" indent="-514350">
              <a:buAutoNum type="arabicParenR"/>
            </a:pPr>
            <a:r>
              <a:rPr lang="en-US" dirty="0"/>
              <a:t>The top hosts by listing count tend to specialize in a borough</a:t>
            </a:r>
          </a:p>
          <a:p>
            <a:pPr marL="514350" indent="-514350">
              <a:buAutoNum type="arabicParenR"/>
            </a:pPr>
            <a:r>
              <a:rPr lang="en-US" dirty="0"/>
              <a:t>That borough is not always Manhattan.</a:t>
            </a:r>
          </a:p>
        </p:txBody>
      </p:sp>
    </p:spTree>
    <p:extLst>
      <p:ext uri="{BB962C8B-B14F-4D97-AF65-F5344CB8AC3E}">
        <p14:creationId xmlns:p14="http://schemas.microsoft.com/office/powerpoint/2010/main" val="394442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D4B4-40B9-4A1F-9BEE-D58792FE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MANHATTAN NEIGHBORHOODS MORE POPULAR?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FF0F2-1C0A-4425-AD67-D0119E1B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67" y="1962380"/>
            <a:ext cx="6883282" cy="436648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0902AB-CF76-4925-836B-53F085DCD6F8}"/>
              </a:ext>
            </a:extLst>
          </p:cNvPr>
          <p:cNvSpPr txBox="1">
            <a:spLocks/>
          </p:cNvSpPr>
          <p:nvPr/>
        </p:nvSpPr>
        <p:spPr>
          <a:xfrm>
            <a:off x="400051" y="1962380"/>
            <a:ext cx="3876981" cy="3244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YES, </a:t>
            </a:r>
            <a:r>
              <a:rPr lang="en-US" dirty="0"/>
              <a:t>but not by much.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 of the Top 10 most popular neighborhoods are in </a:t>
            </a:r>
            <a:r>
              <a:rPr lang="en-US" sz="2400" b="1" dirty="0"/>
              <a:t>Brooklyn</a:t>
            </a:r>
            <a:r>
              <a:rPr lang="en-US" sz="2400" dirty="0"/>
              <a:t>, including the Top 2</a:t>
            </a:r>
          </a:p>
        </p:txBody>
      </p:sp>
    </p:spTree>
    <p:extLst>
      <p:ext uri="{BB962C8B-B14F-4D97-AF65-F5344CB8AC3E}">
        <p14:creationId xmlns:p14="http://schemas.microsoft.com/office/powerpoint/2010/main" val="98543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3FAA-1439-4ED2-806E-42205B1A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BOROUGH’S MOST POPULAR NEIGHBORHOOD BY MANHATTAN?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583FE0-009A-424F-9286-CBDC8B0B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126"/>
              </p:ext>
            </p:extLst>
          </p:nvPr>
        </p:nvGraphicFramePr>
        <p:xfrm>
          <a:off x="2195550" y="1900005"/>
          <a:ext cx="7800899" cy="220364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252547">
                  <a:extLst>
                    <a:ext uri="{9D8B030D-6E8A-4147-A177-3AD203B41FA5}">
                      <a16:colId xmlns:a16="http://schemas.microsoft.com/office/drawing/2014/main" val="2472148035"/>
                    </a:ext>
                  </a:extLst>
                </a:gridCol>
                <a:gridCol w="3557239">
                  <a:extLst>
                    <a:ext uri="{9D8B030D-6E8A-4147-A177-3AD203B41FA5}">
                      <a16:colId xmlns:a16="http://schemas.microsoft.com/office/drawing/2014/main" val="3571031127"/>
                    </a:ext>
                  </a:extLst>
                </a:gridCol>
                <a:gridCol w="1991113">
                  <a:extLst>
                    <a:ext uri="{9D8B030D-6E8A-4147-A177-3AD203B41FA5}">
                      <a16:colId xmlns:a16="http://schemas.microsoft.com/office/drawing/2014/main" val="255377856"/>
                    </a:ext>
                  </a:extLst>
                </a:gridCol>
              </a:tblGrid>
              <a:tr h="734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Borough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Top Neighborhood  (Source: SQL)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Next to Manhattan?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9130300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Brooklyn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Williamsburg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4179827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Queens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Astoria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2659377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Staten Island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St. George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YES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307232"/>
                  </a:ext>
                </a:extLst>
              </a:tr>
              <a:tr h="367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Bronx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Kingsbridge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568735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2B1C92-75BA-4B1A-A265-AB2052F63B0C}"/>
              </a:ext>
            </a:extLst>
          </p:cNvPr>
          <p:cNvSpPr txBox="1">
            <a:spLocks/>
          </p:cNvSpPr>
          <p:nvPr/>
        </p:nvSpPr>
        <p:spPr>
          <a:xfrm>
            <a:off x="1356034" y="4312966"/>
            <a:ext cx="9479929" cy="2018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YES, </a:t>
            </a:r>
            <a:r>
              <a:rPr lang="en-US" sz="2400" dirty="0"/>
              <a:t>for the most part. We can infer there is a correlation between neighborhood popularity and proximity to Manhattan. </a:t>
            </a:r>
          </a:p>
          <a:p>
            <a:pPr marL="0" indent="0">
              <a:buNone/>
            </a:pPr>
            <a:r>
              <a:rPr lang="en-US" sz="2400" dirty="0"/>
              <a:t>Exception: Bronx is the only borough where its most popular neighborhood is not by Manhattan. </a:t>
            </a:r>
          </a:p>
        </p:txBody>
      </p:sp>
    </p:spTree>
    <p:extLst>
      <p:ext uri="{BB962C8B-B14F-4D97-AF65-F5344CB8AC3E}">
        <p14:creationId xmlns:p14="http://schemas.microsoft.com/office/powerpoint/2010/main" val="374668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ROOM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97293" cy="1869394"/>
          </a:xfrm>
        </p:spPr>
        <p:txBody>
          <a:bodyPr>
            <a:normAutofit/>
          </a:bodyPr>
          <a:lstStyle/>
          <a:p>
            <a:r>
              <a:rPr lang="en-US" dirty="0"/>
              <a:t>What is the distribution of room types? </a:t>
            </a:r>
          </a:p>
          <a:p>
            <a:r>
              <a:rPr lang="en-US" dirty="0"/>
              <a:t>Are these claims supported?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Entire home/apt listings are more expensive than Private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Private Room listings are more expensive than Shared Room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8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2DEC-B466-498E-9F2B-DD5CF77C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TYPE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C4CAF-6E97-487F-9B82-553DCB8F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0" y="2104212"/>
            <a:ext cx="10777440" cy="15719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00A685-583A-454F-AC8E-DF9D9C2C707E}"/>
              </a:ext>
            </a:extLst>
          </p:cNvPr>
          <p:cNvSpPr txBox="1">
            <a:spLocks/>
          </p:cNvSpPr>
          <p:nvPr/>
        </p:nvSpPr>
        <p:spPr>
          <a:xfrm>
            <a:off x="463511" y="1544532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room type is more popular? </a:t>
            </a:r>
            <a:r>
              <a:rPr lang="en-US" b="1" dirty="0"/>
              <a:t>Entire Home / Apt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12DFDC-D828-47F6-B032-C8D61195DF2E}"/>
              </a:ext>
            </a:extLst>
          </p:cNvPr>
          <p:cNvSpPr txBox="1">
            <a:spLocks/>
          </p:cNvSpPr>
          <p:nvPr/>
        </p:nvSpPr>
        <p:spPr>
          <a:xfrm>
            <a:off x="463511" y="3529980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the proportion of each room type to active listings? 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07CEE0-74B1-4FDE-9FD4-B8E9C232A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63703"/>
              </p:ext>
            </p:extLst>
          </p:nvPr>
        </p:nvGraphicFramePr>
        <p:xfrm>
          <a:off x="2283638" y="4189564"/>
          <a:ext cx="7192536" cy="11860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12753">
                  <a:extLst>
                    <a:ext uri="{9D8B030D-6E8A-4147-A177-3AD203B41FA5}">
                      <a16:colId xmlns:a16="http://schemas.microsoft.com/office/drawing/2014/main" val="2817590266"/>
                    </a:ext>
                  </a:extLst>
                </a:gridCol>
                <a:gridCol w="3060239">
                  <a:extLst>
                    <a:ext uri="{9D8B030D-6E8A-4147-A177-3AD203B41FA5}">
                      <a16:colId xmlns:a16="http://schemas.microsoft.com/office/drawing/2014/main" val="2414354228"/>
                    </a:ext>
                  </a:extLst>
                </a:gridCol>
                <a:gridCol w="2319544">
                  <a:extLst>
                    <a:ext uri="{9D8B030D-6E8A-4147-A177-3AD203B41FA5}">
                      <a16:colId xmlns:a16="http://schemas.microsoft.com/office/drawing/2014/main" val="1120407976"/>
                    </a:ext>
                  </a:extLst>
                </a:gridCol>
              </a:tblGrid>
              <a:tr h="3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Room 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Number of Listings (Source: SQL)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50948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Entire home / apt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16533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53%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312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Private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13965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45%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9563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Shared Room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864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9718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31362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935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31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B53-7239-432C-A8E2-B0C9567C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41" y="163221"/>
            <a:ext cx="1141884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ROOM TYPE + PRICES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19A2C0-C871-4841-BADE-AE1F0EC49F04}"/>
              </a:ext>
            </a:extLst>
          </p:cNvPr>
          <p:cNvSpPr txBox="1">
            <a:spLocks/>
          </p:cNvSpPr>
          <p:nvPr/>
        </p:nvSpPr>
        <p:spPr>
          <a:xfrm>
            <a:off x="379141" y="1208944"/>
            <a:ext cx="11464693" cy="107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CLAIM 1: </a:t>
            </a:r>
            <a:r>
              <a:rPr lang="en-US" sz="2400" dirty="0"/>
              <a:t>Entire Home / Apt has a higher average price than Private Room</a:t>
            </a:r>
          </a:p>
          <a:p>
            <a:pPr marL="0" indent="0">
              <a:buNone/>
            </a:pPr>
            <a:r>
              <a:rPr lang="en-US" sz="2400" u="sng" dirty="0"/>
              <a:t>CLAIM 2: </a:t>
            </a:r>
            <a:r>
              <a:rPr lang="en-US" sz="2400" dirty="0"/>
              <a:t>Private Room has a higher average price than Shared Room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F76306-D451-4CC5-B080-7E6ED66C3815}"/>
              </a:ext>
            </a:extLst>
          </p:cNvPr>
          <p:cNvSpPr txBox="1">
            <a:spLocks/>
          </p:cNvSpPr>
          <p:nvPr/>
        </p:nvSpPr>
        <p:spPr>
          <a:xfrm>
            <a:off x="379141" y="2268929"/>
            <a:ext cx="11464693" cy="2448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i="1" dirty="0"/>
              <a:t>Result from Hypothesis Test: </a:t>
            </a:r>
          </a:p>
          <a:p>
            <a:pPr marL="0" indent="0" algn="ctr">
              <a:buNone/>
            </a:pPr>
            <a:r>
              <a:rPr lang="en-US" sz="2400" dirty="0"/>
              <a:t>First test </a:t>
            </a:r>
            <a:r>
              <a:rPr lang="en-US" sz="2400" u="sng" dirty="0"/>
              <a:t>supports</a:t>
            </a:r>
            <a:r>
              <a:rPr lang="en-US" sz="2400" dirty="0"/>
              <a:t> the alternative claim that average price of Entire Home / Apt is greater than Private Room. </a:t>
            </a:r>
          </a:p>
          <a:p>
            <a:pPr marL="0" indent="0" algn="ctr">
              <a:buNone/>
            </a:pPr>
            <a:r>
              <a:rPr lang="en-US" sz="2400" dirty="0"/>
              <a:t>Second test </a:t>
            </a:r>
            <a:r>
              <a:rPr lang="en-US" sz="2400" u="sng" dirty="0"/>
              <a:t>supports</a:t>
            </a:r>
            <a:r>
              <a:rPr lang="en-US" sz="2400" b="1" dirty="0"/>
              <a:t> </a:t>
            </a:r>
            <a:r>
              <a:rPr lang="en-US" sz="2400" dirty="0"/>
              <a:t>the alternative claim that average price of Private Room is higher than the one for Shared Room</a:t>
            </a:r>
          </a:p>
          <a:p>
            <a:pPr marL="0" indent="0" algn="ctr">
              <a:buNone/>
            </a:pPr>
            <a:r>
              <a:rPr lang="en-US" sz="2400" dirty="0"/>
              <a:t>Both with 95% confidence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26654-EAF6-4F2C-9D19-9B4C3DDA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1" y="4716997"/>
            <a:ext cx="11706718" cy="18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0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AVAILABILITY + LOCATION + </a:t>
            </a:r>
            <a:br>
              <a:rPr lang="en-US" dirty="0"/>
            </a:br>
            <a:r>
              <a:rPr lang="en-US" dirty="0"/>
              <a:t>ROOM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97293" cy="1869394"/>
          </a:xfrm>
        </p:spPr>
        <p:txBody>
          <a:bodyPr>
            <a:normAutofit/>
          </a:bodyPr>
          <a:lstStyle/>
          <a:p>
            <a:r>
              <a:rPr lang="en-US" dirty="0"/>
              <a:t>Are there are relationships to between availability, location, and room type?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7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54FD-6478-4EF4-B2CE-E9BC1A02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51237"/>
            <a:ext cx="10515600" cy="1325563"/>
          </a:xfrm>
        </p:spPr>
        <p:txBody>
          <a:bodyPr/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F49B-0961-4692-8F33-2E01E6F7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18744"/>
            <a:ext cx="9901518" cy="4638394"/>
          </a:xfrm>
        </p:spPr>
        <p:txBody>
          <a:bodyPr>
            <a:normAutofit/>
          </a:bodyPr>
          <a:lstStyle/>
          <a:p>
            <a:r>
              <a:rPr lang="en-US" dirty="0"/>
              <a:t>Spreadsheet with </a:t>
            </a:r>
            <a:r>
              <a:rPr lang="en-US" b="1" u="sng" dirty="0"/>
              <a:t>48,895</a:t>
            </a:r>
            <a:r>
              <a:rPr lang="en-US" b="1" dirty="0"/>
              <a:t> </a:t>
            </a:r>
            <a:r>
              <a:rPr lang="en-US" dirty="0"/>
              <a:t>Listings</a:t>
            </a:r>
          </a:p>
          <a:p>
            <a:r>
              <a:rPr lang="en-US" dirty="0"/>
              <a:t>16 Data Points Per Listing</a:t>
            </a:r>
          </a:p>
          <a:p>
            <a:r>
              <a:rPr lang="en-US" dirty="0"/>
              <a:t>TASK: </a:t>
            </a:r>
            <a:r>
              <a:rPr lang="en-US" b="1" dirty="0"/>
              <a:t>Exploratory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Formulate questions &amp; hypotheses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Answer these with multiple tools</a:t>
            </a:r>
          </a:p>
          <a:p>
            <a:pPr lvl="2"/>
            <a:r>
              <a:rPr lang="en-US" dirty="0"/>
              <a:t>Visualizations</a:t>
            </a:r>
          </a:p>
          <a:p>
            <a:pPr lvl="2"/>
            <a:r>
              <a:rPr lang="en-US" dirty="0"/>
              <a:t>Statistical Analysis (including p-value tests)</a:t>
            </a:r>
          </a:p>
          <a:p>
            <a:pPr lvl="2"/>
            <a:r>
              <a:rPr lang="en-US" dirty="0"/>
              <a:t>Query-based insights (SQL)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Identify trends &amp; areas of concern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Establish relationships between variables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2334D1-E5B5-4FD1-ABDF-D053DE02B6AB}"/>
              </a:ext>
            </a:extLst>
          </p:cNvPr>
          <p:cNvSpPr txBox="1">
            <a:spLocks/>
          </p:cNvSpPr>
          <p:nvPr/>
        </p:nvSpPr>
        <p:spPr>
          <a:xfrm>
            <a:off x="8333441" y="535323"/>
            <a:ext cx="3327400" cy="5793760"/>
          </a:xfrm>
          <a:prstGeom prst="rect">
            <a:avLst/>
          </a:prstGeom>
          <a:ln w="76200">
            <a:solidFill>
              <a:srgbClr val="FF5A5F"/>
            </a:solidFill>
          </a:ln>
        </p:spPr>
        <p:txBody>
          <a:bodyPr vert="horz" lIns="91440" tIns="45720" rIns="91440" bIns="45720" numCol="1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00" b="1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b="1" u="sng" dirty="0"/>
              <a:t>DATA POINTS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800" b="1" i="1" u="sng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Listing 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Host ID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Host 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Borough </a:t>
            </a:r>
            <a:r>
              <a:rPr lang="en-US" sz="1500" dirty="0"/>
              <a:t>(Neighborhood Group)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Neighborhood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Latitude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Longitude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Room Type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Price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Minimum Nights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Number of Reviews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Last Review Date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Reviews Per Month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Number of Listings per Host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900" dirty="0"/>
              <a:t>Availability (Last 365 Days)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7267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08AC-3F21-4972-9070-B124986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LISTINGS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7ECE23-C400-40B7-8134-FAA5A5511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603899"/>
              </p:ext>
            </p:extLst>
          </p:nvPr>
        </p:nvGraphicFramePr>
        <p:xfrm>
          <a:off x="3467099" y="1586031"/>
          <a:ext cx="5257802" cy="4286373"/>
        </p:xfrm>
        <a:graphic>
          <a:graphicData uri="http://schemas.openxmlformats.org/drawingml/2006/table">
            <a:tbl>
              <a:tblPr/>
              <a:tblGrid>
                <a:gridCol w="1293135">
                  <a:extLst>
                    <a:ext uri="{9D8B030D-6E8A-4147-A177-3AD203B41FA5}">
                      <a16:colId xmlns:a16="http://schemas.microsoft.com/office/drawing/2014/main" val="147100676"/>
                    </a:ext>
                  </a:extLst>
                </a:gridCol>
                <a:gridCol w="1193663">
                  <a:extLst>
                    <a:ext uri="{9D8B030D-6E8A-4147-A177-3AD203B41FA5}">
                      <a16:colId xmlns:a16="http://schemas.microsoft.com/office/drawing/2014/main" val="3031006072"/>
                    </a:ext>
                  </a:extLst>
                </a:gridCol>
                <a:gridCol w="923668">
                  <a:extLst>
                    <a:ext uri="{9D8B030D-6E8A-4147-A177-3AD203B41FA5}">
                      <a16:colId xmlns:a16="http://schemas.microsoft.com/office/drawing/2014/main" val="1308949196"/>
                    </a:ext>
                  </a:extLst>
                </a:gridCol>
                <a:gridCol w="923668">
                  <a:extLst>
                    <a:ext uri="{9D8B030D-6E8A-4147-A177-3AD203B41FA5}">
                      <a16:colId xmlns:a16="http://schemas.microsoft.com/office/drawing/2014/main" val="401734590"/>
                    </a:ext>
                  </a:extLst>
                </a:gridCol>
                <a:gridCol w="923668">
                  <a:extLst>
                    <a:ext uri="{9D8B030D-6E8A-4147-A177-3AD203B41FA5}">
                      <a16:colId xmlns:a16="http://schemas.microsoft.com/office/drawing/2014/main" val="2962119133"/>
                    </a:ext>
                  </a:extLst>
                </a:gridCol>
              </a:tblGrid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48494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5367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7959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05388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8078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8736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87850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839469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14388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4880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74274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819830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565047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91242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345616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32060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046139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33545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12362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79463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3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771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1F45-6B70-4D50-85F8-1046C505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37" y="409730"/>
            <a:ext cx="11363092" cy="1325563"/>
          </a:xfrm>
        </p:spPr>
        <p:txBody>
          <a:bodyPr/>
          <a:lstStyle/>
          <a:p>
            <a:r>
              <a:rPr lang="en-US" dirty="0"/>
              <a:t>PROPORTION - NUMBER OF LISTINGS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A8C554-CFDA-45E9-AC16-3BE6CDA53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60394"/>
              </p:ext>
            </p:extLst>
          </p:nvPr>
        </p:nvGraphicFramePr>
        <p:xfrm>
          <a:off x="3629722" y="1954020"/>
          <a:ext cx="4932556" cy="4286373"/>
        </p:xfrm>
        <a:graphic>
          <a:graphicData uri="http://schemas.openxmlformats.org/drawingml/2006/table">
            <a:tbl>
              <a:tblPr/>
              <a:tblGrid>
                <a:gridCol w="1239952">
                  <a:extLst>
                    <a:ext uri="{9D8B030D-6E8A-4147-A177-3AD203B41FA5}">
                      <a16:colId xmlns:a16="http://schemas.microsoft.com/office/drawing/2014/main" val="58801728"/>
                    </a:ext>
                  </a:extLst>
                </a:gridCol>
                <a:gridCol w="1144571">
                  <a:extLst>
                    <a:ext uri="{9D8B030D-6E8A-4147-A177-3AD203B41FA5}">
                      <a16:colId xmlns:a16="http://schemas.microsoft.com/office/drawing/2014/main" val="2758415008"/>
                    </a:ext>
                  </a:extLst>
                </a:gridCol>
                <a:gridCol w="872054">
                  <a:extLst>
                    <a:ext uri="{9D8B030D-6E8A-4147-A177-3AD203B41FA5}">
                      <a16:colId xmlns:a16="http://schemas.microsoft.com/office/drawing/2014/main" val="3896501337"/>
                    </a:ext>
                  </a:extLst>
                </a:gridCol>
                <a:gridCol w="872054">
                  <a:extLst>
                    <a:ext uri="{9D8B030D-6E8A-4147-A177-3AD203B41FA5}">
                      <a16:colId xmlns:a16="http://schemas.microsoft.com/office/drawing/2014/main" val="2944783585"/>
                    </a:ext>
                  </a:extLst>
                </a:gridCol>
                <a:gridCol w="803925">
                  <a:extLst>
                    <a:ext uri="{9D8B030D-6E8A-4147-A177-3AD203B41FA5}">
                      <a16:colId xmlns:a16="http://schemas.microsoft.com/office/drawing/2014/main" val="4224737593"/>
                    </a:ext>
                  </a:extLst>
                </a:gridCol>
              </a:tblGrid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06197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994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781806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53926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3237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55.94%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70594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887663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807164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18702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74384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122537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17682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438535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36783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430289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720764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12553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35137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527069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422311"/>
                  </a:ext>
                </a:extLst>
              </a:tr>
              <a:tr h="2041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81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343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6170-7EEB-4EB7-A1D1-C6826C3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DISTRIBUTION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AD8921-2BBC-44DE-BC67-A7E900B78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21403"/>
              </p:ext>
            </p:extLst>
          </p:nvPr>
        </p:nvGraphicFramePr>
        <p:xfrm>
          <a:off x="3300605" y="1445361"/>
          <a:ext cx="5590789" cy="4643205"/>
        </p:xfrm>
        <a:graphic>
          <a:graphicData uri="http://schemas.openxmlformats.org/drawingml/2006/table">
            <a:tbl>
              <a:tblPr/>
              <a:tblGrid>
                <a:gridCol w="1375031">
                  <a:extLst>
                    <a:ext uri="{9D8B030D-6E8A-4147-A177-3AD203B41FA5}">
                      <a16:colId xmlns:a16="http://schemas.microsoft.com/office/drawing/2014/main" val="102114580"/>
                    </a:ext>
                  </a:extLst>
                </a:gridCol>
                <a:gridCol w="1269260">
                  <a:extLst>
                    <a:ext uri="{9D8B030D-6E8A-4147-A177-3AD203B41FA5}">
                      <a16:colId xmlns:a16="http://schemas.microsoft.com/office/drawing/2014/main" val="2000970964"/>
                    </a:ext>
                  </a:extLst>
                </a:gridCol>
                <a:gridCol w="982166">
                  <a:extLst>
                    <a:ext uri="{9D8B030D-6E8A-4147-A177-3AD203B41FA5}">
                      <a16:colId xmlns:a16="http://schemas.microsoft.com/office/drawing/2014/main" val="2137934077"/>
                    </a:ext>
                  </a:extLst>
                </a:gridCol>
                <a:gridCol w="982166">
                  <a:extLst>
                    <a:ext uri="{9D8B030D-6E8A-4147-A177-3AD203B41FA5}">
                      <a16:colId xmlns:a16="http://schemas.microsoft.com/office/drawing/2014/main" val="3832254031"/>
                    </a:ext>
                  </a:extLst>
                </a:gridCol>
                <a:gridCol w="982166">
                  <a:extLst>
                    <a:ext uri="{9D8B030D-6E8A-4147-A177-3AD203B41FA5}">
                      <a16:colId xmlns:a16="http://schemas.microsoft.com/office/drawing/2014/main" val="277761670"/>
                    </a:ext>
                  </a:extLst>
                </a:gridCol>
              </a:tblGrid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price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823299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Entire home/apt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Shared room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39912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249.22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100.07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56.85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178.60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06559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138.91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66.53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87.52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92.04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664861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202.52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82.34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44.33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138.47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801453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291.50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145.94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73.44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239.83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450505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181.55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70.40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43.77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107.17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132367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206.68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59.97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150.00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122.46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3170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187.94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82.83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82.20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136.03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02887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105.74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67.25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52.80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79.69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498724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161.99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70.69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60.98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111.15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280157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215.57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100.05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99.38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167.88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210522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123.51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80.71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85.22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97.91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529995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155.29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74.59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20.00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119.40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180855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Availability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203.27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89.11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77.47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148.16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780059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Bronx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125.31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66.87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42.14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86.19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215361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Brooklyn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177.64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79.50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51.20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128.80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543066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Manhattan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244.12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114.44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96.42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190.46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98609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134.38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67.81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96.12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93.73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837552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Staten Island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138.84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63.32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49.57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101.50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47750"/>
                  </a:ext>
                </a:extLst>
              </a:tr>
              <a:tr h="2211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211.79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89.78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70.13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152.72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5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833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08AC-3F21-4972-9070-B124986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D0FB-D9C2-406D-BBF1-DCE7E754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2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FDA4-A7C1-4D49-8BC8-EE8865EF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34BB-2EE3-4F54-A39F-B2843976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GITHUB REPOSITORY</a:t>
            </a:r>
          </a:p>
          <a:p>
            <a:r>
              <a:rPr lang="en-US" dirty="0"/>
              <a:t>LINK TO TABLEAU PUBLIC</a:t>
            </a:r>
          </a:p>
        </p:txBody>
      </p:sp>
    </p:spTree>
    <p:extLst>
      <p:ext uri="{BB962C8B-B14F-4D97-AF65-F5344CB8AC3E}">
        <p14:creationId xmlns:p14="http://schemas.microsoft.com/office/powerpoint/2010/main" val="386891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 we really have 48,895 listings in New York City? </a:t>
            </a:r>
          </a:p>
          <a:p>
            <a:r>
              <a:rPr lang="en-US" dirty="0"/>
              <a:t>Are these claims supported?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majority  of listings (75%) are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 the Active Listings, 50% of them are available at least 183 days (50% of Year)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FD34-D402-4B60-9E8F-18A1A471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51551"/>
            <a:ext cx="10515600" cy="1325563"/>
          </a:xfrm>
        </p:spPr>
        <p:txBody>
          <a:bodyPr/>
          <a:lstStyle/>
          <a:p>
            <a:r>
              <a:rPr lang="en-US" dirty="0"/>
              <a:t>ACTIVE VS. INACTIVE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84EAB6-5A78-439F-B6DA-BAA7D43F1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34934"/>
              </p:ext>
            </p:extLst>
          </p:nvPr>
        </p:nvGraphicFramePr>
        <p:xfrm>
          <a:off x="3467667" y="3879446"/>
          <a:ext cx="5256665" cy="132556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544112">
                  <a:extLst>
                    <a:ext uri="{9D8B030D-6E8A-4147-A177-3AD203B41FA5}">
                      <a16:colId xmlns:a16="http://schemas.microsoft.com/office/drawing/2014/main" val="1690861903"/>
                    </a:ext>
                  </a:extLst>
                </a:gridCol>
                <a:gridCol w="1750034">
                  <a:extLst>
                    <a:ext uri="{9D8B030D-6E8A-4147-A177-3AD203B41FA5}">
                      <a16:colId xmlns:a16="http://schemas.microsoft.com/office/drawing/2014/main" val="3607826661"/>
                    </a:ext>
                  </a:extLst>
                </a:gridCol>
                <a:gridCol w="962519">
                  <a:extLst>
                    <a:ext uri="{9D8B030D-6E8A-4147-A177-3AD203B41FA5}">
                      <a16:colId xmlns:a16="http://schemas.microsoft.com/office/drawing/2014/main" val="866506285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Number of Listings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1523584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Active (Available 1+ Days)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31,362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Montserrat Light" panose="00000400000000000000" pitchFamily="2" charset="0"/>
                        </a:rPr>
                        <a:t>64%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156832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Inactive (Available 0 Days)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17,533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Montserrat Light" panose="00000400000000000000" pitchFamily="2" charset="0"/>
                        </a:rPr>
                        <a:t>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388259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48,895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Montserrat Light" panose="00000400000000000000" pitchFamily="2" charset="0"/>
                        </a:rPr>
                        <a:t>100%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978723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065B44F-B3EE-4ACB-B06C-01EAC64CE7F6}"/>
              </a:ext>
            </a:extLst>
          </p:cNvPr>
          <p:cNvSpPr/>
          <p:nvPr/>
        </p:nvSpPr>
        <p:spPr>
          <a:xfrm>
            <a:off x="7748600" y="4125496"/>
            <a:ext cx="975732" cy="416732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6D7374-D557-415D-865F-6136878E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172787"/>
            <a:ext cx="9901518" cy="559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ontserrat Medium" panose="00000600000000000000" pitchFamily="2" charset="0"/>
              </a:rPr>
              <a:t>What IS available?</a:t>
            </a: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 Medium" panose="000006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677711-9617-46C3-B888-B15CCD409E2A}"/>
              </a:ext>
            </a:extLst>
          </p:cNvPr>
          <p:cNvSpPr txBox="1">
            <a:spLocks/>
          </p:cNvSpPr>
          <p:nvPr/>
        </p:nvSpPr>
        <p:spPr>
          <a:xfrm>
            <a:off x="736600" y="1547257"/>
            <a:ext cx="9901518" cy="55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CLAIM 1: </a:t>
            </a:r>
            <a:r>
              <a:rPr lang="en-US" dirty="0"/>
              <a:t>Majority of Listings (75%) are Available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6E556A-A992-4E7E-8E06-0F935EB8EEB8}"/>
              </a:ext>
            </a:extLst>
          </p:cNvPr>
          <p:cNvSpPr txBox="1">
            <a:spLocks/>
          </p:cNvSpPr>
          <p:nvPr/>
        </p:nvSpPr>
        <p:spPr>
          <a:xfrm>
            <a:off x="838200" y="2080181"/>
            <a:ext cx="990151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Test: Claim </a:t>
            </a:r>
            <a:r>
              <a:rPr lang="en-US" b="1" u="sng" dirty="0"/>
              <a:t>rejected</a:t>
            </a:r>
            <a:r>
              <a:rPr lang="en-US" b="1" dirty="0"/>
              <a:t> </a:t>
            </a:r>
            <a:r>
              <a:rPr lang="en-US" dirty="0"/>
              <a:t>with 95% confidence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Unexpectedly, a higher proportion of listings are not available.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9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AB53-7239-432C-A8E2-B0C9567C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AVAILABLE IS A LISTING?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527502-BF3D-4D4E-93EF-98C396105294}"/>
              </a:ext>
            </a:extLst>
          </p:cNvPr>
          <p:cNvSpPr txBox="1">
            <a:spLocks/>
          </p:cNvSpPr>
          <p:nvPr/>
        </p:nvSpPr>
        <p:spPr>
          <a:xfrm>
            <a:off x="736600" y="1547257"/>
            <a:ext cx="10617200" cy="559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CLAIM 2:</a:t>
            </a:r>
            <a:r>
              <a:rPr lang="en-US" dirty="0"/>
              <a:t> 50% of active are available 50+% of Year (183 days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65D605-6250-4023-A0C9-4EA069B8BED8}"/>
              </a:ext>
            </a:extLst>
          </p:cNvPr>
          <p:cNvSpPr txBox="1">
            <a:spLocks/>
          </p:cNvSpPr>
          <p:nvPr/>
        </p:nvSpPr>
        <p:spPr>
          <a:xfrm>
            <a:off x="838200" y="2080181"/>
            <a:ext cx="9901518" cy="81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Result of Hypothesis Test: Claim </a:t>
            </a:r>
            <a:r>
              <a:rPr lang="en-US" b="1" u="sng" dirty="0"/>
              <a:t>rejected</a:t>
            </a:r>
            <a:r>
              <a:rPr lang="en-US" b="1" dirty="0"/>
              <a:t> </a:t>
            </a:r>
            <a:r>
              <a:rPr lang="en-US" dirty="0"/>
              <a:t>with 95% confidence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Less than 50% of active listings are available half the year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96B373-7C15-4B45-AD22-894692E3D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7819"/>
              </p:ext>
            </p:extLst>
          </p:nvPr>
        </p:nvGraphicFramePr>
        <p:xfrm>
          <a:off x="6443663" y="4241469"/>
          <a:ext cx="5214937" cy="115689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159538">
                  <a:extLst>
                    <a:ext uri="{9D8B030D-6E8A-4147-A177-3AD203B41FA5}">
                      <a16:colId xmlns:a16="http://schemas.microsoft.com/office/drawing/2014/main" val="696286990"/>
                    </a:ext>
                  </a:extLst>
                </a:gridCol>
                <a:gridCol w="1206060">
                  <a:extLst>
                    <a:ext uri="{9D8B030D-6E8A-4147-A177-3AD203B41FA5}">
                      <a16:colId xmlns:a16="http://schemas.microsoft.com/office/drawing/2014/main" val="1943371876"/>
                    </a:ext>
                  </a:extLst>
                </a:gridCol>
                <a:gridCol w="849339">
                  <a:extLst>
                    <a:ext uri="{9D8B030D-6E8A-4147-A177-3AD203B41FA5}">
                      <a16:colId xmlns:a16="http://schemas.microsoft.com/office/drawing/2014/main" val="1140368399"/>
                    </a:ext>
                  </a:extLst>
                </a:gridCol>
              </a:tblGrid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Availability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Listing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2806165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Less Than Half the Year (1-182)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17,052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Montserrat Light" panose="00000400000000000000" pitchFamily="2" charset="0"/>
                        </a:rPr>
                        <a:t>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31398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More Than Half The year (183-365)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14,310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46%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3218702"/>
                  </a:ext>
                </a:extLst>
              </a:tr>
              <a:tr h="28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TOTAL ACTIVE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31,362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Montserrat Light" panose="00000400000000000000" pitchFamily="2" charset="0"/>
                        </a:rPr>
                        <a:t>1</a:t>
                      </a:r>
                      <a:r>
                        <a:rPr lang="en-US" sz="1200" u="none" strike="noStrike" dirty="0">
                          <a:effectLst/>
                          <a:latin typeface="Montserrat Medium" panose="00000600000000000000" pitchFamily="2" charset="0"/>
                        </a:rPr>
                        <a:t>00%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21647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13AD4D-5281-4DEA-86D4-9AE57044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9" y="2983596"/>
            <a:ext cx="6219544" cy="36726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8B66C34-2651-4E19-A5FC-ECF2F10E9B8D}"/>
              </a:ext>
            </a:extLst>
          </p:cNvPr>
          <p:cNvSpPr/>
          <p:nvPr/>
        </p:nvSpPr>
        <p:spPr>
          <a:xfrm>
            <a:off x="10739718" y="4819915"/>
            <a:ext cx="975732" cy="352160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9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0742-C043-4962-AD8C-16853818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9" y="298219"/>
            <a:ext cx="11387136" cy="1325563"/>
          </a:xfrm>
        </p:spPr>
        <p:txBody>
          <a:bodyPr/>
          <a:lstStyle/>
          <a:p>
            <a:r>
              <a:rPr lang="en-US" dirty="0"/>
              <a:t>COMPARING LEVELS OF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2A23-15AD-4131-A487-22F03C72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9" y="1458333"/>
            <a:ext cx="10515600" cy="728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Define Attribute: </a:t>
            </a:r>
            <a:r>
              <a:rPr lang="en-US" u="sng" dirty="0"/>
              <a:t>Availability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DA3F58-A224-460E-86F8-6EE7DAB04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54043"/>
              </p:ext>
            </p:extLst>
          </p:nvPr>
        </p:nvGraphicFramePr>
        <p:xfrm>
          <a:off x="2467428" y="2232282"/>
          <a:ext cx="7257143" cy="13064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153319">
                  <a:extLst>
                    <a:ext uri="{9D8B030D-6E8A-4147-A177-3AD203B41FA5}">
                      <a16:colId xmlns:a16="http://schemas.microsoft.com/office/drawing/2014/main" val="480826683"/>
                    </a:ext>
                  </a:extLst>
                </a:gridCol>
                <a:gridCol w="3103824">
                  <a:extLst>
                    <a:ext uri="{9D8B030D-6E8A-4147-A177-3AD203B41FA5}">
                      <a16:colId xmlns:a16="http://schemas.microsoft.com/office/drawing/2014/main" val="3501191113"/>
                    </a:ext>
                  </a:extLst>
                </a:gridCol>
              </a:tblGrid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Availability (Days)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Attribute: Availability Level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0673383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Inactive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2004227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1 -182 (Less than 50% Year)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Low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5319435"/>
                  </a:ext>
                </a:extLst>
              </a:tr>
              <a:tr h="326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183 - 365 (More than 50% Year)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High Availability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156083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C24B33-6716-4778-A51D-64E4C233E731}"/>
              </a:ext>
            </a:extLst>
          </p:cNvPr>
          <p:cNvSpPr txBox="1">
            <a:spLocks/>
          </p:cNvSpPr>
          <p:nvPr/>
        </p:nvSpPr>
        <p:spPr>
          <a:xfrm>
            <a:off x="414339" y="3830206"/>
            <a:ext cx="10515600" cy="728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Proportion of Total Listings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A1D4A-B9B3-44C4-A93B-2C28272EF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12717"/>
              </p:ext>
            </p:extLst>
          </p:nvPr>
        </p:nvGraphicFramePr>
        <p:xfrm>
          <a:off x="2082798" y="4558414"/>
          <a:ext cx="8026402" cy="163477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236687">
                  <a:extLst>
                    <a:ext uri="{9D8B030D-6E8A-4147-A177-3AD203B41FA5}">
                      <a16:colId xmlns:a16="http://schemas.microsoft.com/office/drawing/2014/main" val="497717909"/>
                    </a:ext>
                  </a:extLst>
                </a:gridCol>
                <a:gridCol w="3079489">
                  <a:extLst>
                    <a:ext uri="{9D8B030D-6E8A-4147-A177-3AD203B41FA5}">
                      <a16:colId xmlns:a16="http://schemas.microsoft.com/office/drawing/2014/main" val="1871638632"/>
                    </a:ext>
                  </a:extLst>
                </a:gridCol>
                <a:gridCol w="1710226">
                  <a:extLst>
                    <a:ext uri="{9D8B030D-6E8A-4147-A177-3AD203B41FA5}">
                      <a16:colId xmlns:a16="http://schemas.microsoft.com/office/drawing/2014/main" val="2424927397"/>
                    </a:ext>
                  </a:extLst>
                </a:gridCol>
              </a:tblGrid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Attribute: Availability Level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Listing Count (Source: SQL)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% of 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9727789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Inactive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17,533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36%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2176582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Low Availability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17,052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35%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5506386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High Availability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Montserrat Light" panose="00000400000000000000" pitchFamily="2" charset="0"/>
                        </a:rPr>
                        <a:t>14,310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Light" panose="00000400000000000000" pitchFamily="2" charset="0"/>
                        </a:rPr>
                        <a:t>29%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 Light" panose="000004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8025289"/>
                  </a:ext>
                </a:extLst>
              </a:tr>
              <a:tr h="326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48,895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Montserrat Medium" panose="00000600000000000000" pitchFamily="2" charset="0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8729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35F6891-2293-44F6-B16D-58A5A04405AE}"/>
              </a:ext>
            </a:extLst>
          </p:cNvPr>
          <p:cNvSpPr/>
          <p:nvPr/>
        </p:nvSpPr>
        <p:spPr>
          <a:xfrm>
            <a:off x="8748839" y="5545630"/>
            <a:ext cx="975732" cy="352160"/>
          </a:xfrm>
          <a:prstGeom prst="ellipse">
            <a:avLst/>
          </a:prstGeom>
          <a:noFill/>
          <a:ln w="38100">
            <a:solidFill>
              <a:srgbClr val="FF5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0742-C043-4962-AD8C-16853818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9" y="365124"/>
            <a:ext cx="11387136" cy="6122761"/>
          </a:xfrm>
        </p:spPr>
        <p:txBody>
          <a:bodyPr>
            <a:normAutofit/>
          </a:bodyPr>
          <a:lstStyle/>
          <a:p>
            <a:r>
              <a:rPr lang="en-US" dirty="0"/>
              <a:t>YES, ONLY </a:t>
            </a:r>
            <a:r>
              <a:rPr lang="en-US" sz="6600" dirty="0">
                <a:solidFill>
                  <a:srgbClr val="FF0000"/>
                </a:solidFill>
              </a:rPr>
              <a:t>29% </a:t>
            </a:r>
            <a:r>
              <a:rPr lang="en-US" dirty="0"/>
              <a:t>OF OUR TOTAL LISTINGS ARE AVAILABLE AT LEAST HALF THE YEAR.</a:t>
            </a:r>
          </a:p>
        </p:txBody>
      </p:sp>
    </p:spTree>
    <p:extLst>
      <p:ext uri="{BB962C8B-B14F-4D97-AF65-F5344CB8AC3E}">
        <p14:creationId xmlns:p14="http://schemas.microsoft.com/office/powerpoint/2010/main" val="383794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960092-6691-4915-BDE8-408830B2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F0CD-8A2C-4722-9489-1C231CDB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97293" cy="18693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Do we have listings in all 5 boroughs? </a:t>
            </a:r>
          </a:p>
          <a:p>
            <a:r>
              <a:rPr lang="en-US" dirty="0"/>
              <a:t>Are these claims supported?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Manhattan has a higher average price, listing count, and neighborhoods represented than any other borough. It is the preferred borough for hosts.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 most popular neighborhood in each outer borough next to Manhattan?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5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15A5-9B36-4D9B-8AD2-639B1BF2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05" y="74843"/>
            <a:ext cx="11491190" cy="1325563"/>
          </a:xfrm>
        </p:spPr>
        <p:txBody>
          <a:bodyPr/>
          <a:lstStyle/>
          <a:p>
            <a:r>
              <a:rPr lang="en-US" dirty="0"/>
              <a:t>ARE ALL 5 BOROUGHS REPRESENTED?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669E2E-6335-451D-B19F-E8945C9E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76" y="1046215"/>
            <a:ext cx="8407019" cy="54952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5379166-F960-449F-8179-F05E6885687D}"/>
              </a:ext>
            </a:extLst>
          </p:cNvPr>
          <p:cNvSpPr txBox="1">
            <a:spLocks/>
          </p:cNvSpPr>
          <p:nvPr/>
        </p:nvSpPr>
        <p:spPr>
          <a:xfrm>
            <a:off x="754870" y="2986433"/>
            <a:ext cx="1872342" cy="1736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Medium" panose="00000600000000000000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66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91706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1779</Words>
  <Application>Microsoft Office PowerPoint</Application>
  <PresentationFormat>Widescreen</PresentationFormat>
  <Paragraphs>551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Montserrat Light</vt:lpstr>
      <vt:lpstr>Montserrat Medium</vt:lpstr>
      <vt:lpstr>Office Theme</vt:lpstr>
      <vt:lpstr>PowerPoint Presentation</vt:lpstr>
      <vt:lpstr>SCOPE OF PROJECT</vt:lpstr>
      <vt:lpstr>AVAILABILITY</vt:lpstr>
      <vt:lpstr>ACTIVE VS. INACTIVE</vt:lpstr>
      <vt:lpstr>HOW AVAILABLE IS A LISTING?</vt:lpstr>
      <vt:lpstr>COMPARING LEVELS OF AVAILABILITY</vt:lpstr>
      <vt:lpstr>YES, ONLY 29% OF OUR TOTAL LISTINGS ARE AVAILABLE AT LEAST HALF THE YEAR.</vt:lpstr>
      <vt:lpstr>LOCATION</vt:lpstr>
      <vt:lpstr>ARE ALL 5 BOROUGHS REPRESENTED?</vt:lpstr>
      <vt:lpstr>ARE BOROUGHS REPRESENTED EVENLY?</vt:lpstr>
      <vt:lpstr>DISTRIBUTION OF BOROUGHS</vt:lpstr>
      <vt:lpstr>MANHATTAN VS. OUTER BOROUGHS</vt:lpstr>
      <vt:lpstr>IS IT PREFERRED BY HOSTS?</vt:lpstr>
      <vt:lpstr>ARE MANHATTAN NEIGHBORHOODS MORE POPULAR?</vt:lpstr>
      <vt:lpstr>IS A BOROUGH’S MOST POPULAR NEIGHBORHOOD BY MANHATTAN?</vt:lpstr>
      <vt:lpstr>ROOM TYPE</vt:lpstr>
      <vt:lpstr>ROOM TYPE DISTRIBUTION</vt:lpstr>
      <vt:lpstr>ROOM TYPE + PRICES</vt:lpstr>
      <vt:lpstr>AVAILABILITY + LOCATION +  ROOM TYPE</vt:lpstr>
      <vt:lpstr>NUMBER OF LISTINGS</vt:lpstr>
      <vt:lpstr>PROPORTION - NUMBER OF LISTINGS</vt:lpstr>
      <vt:lpstr>PRICE DISTRIBUTION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Rachelle Perez</dc:creator>
  <cp:lastModifiedBy>Rachelle Perez</cp:lastModifiedBy>
  <cp:revision>39</cp:revision>
  <cp:lastPrinted>2019-11-07T12:44:58Z</cp:lastPrinted>
  <dcterms:created xsi:type="dcterms:W3CDTF">2019-11-06T22:17:23Z</dcterms:created>
  <dcterms:modified xsi:type="dcterms:W3CDTF">2019-11-07T16:08:28Z</dcterms:modified>
</cp:coreProperties>
</file>