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Maven Pro" panose="020B0604020202020204" charset="0"/>
      <p:regular r:id="rId19"/>
      <p:bold r:id="rId20"/>
    </p:embeddedFont>
    <p:embeddedFont>
      <p:font typeface="Nunito" pitchFamily="2" charset="0"/>
      <p:regular r:id="rId21"/>
      <p:bold r:id="rId22"/>
      <p:italic r:id="rId23"/>
      <p:boldItalic r:id="rId24"/>
    </p:embeddedFont>
    <p:embeddedFont>
      <p:font typeface="Open Sans" panose="020F0502020204030204" pitchFamily="34" charset="0"/>
      <p:regular r:id="rId25"/>
      <p:bold r:id="rId26"/>
      <p:italic r:id="rId27"/>
      <p:boldItalic r:id="rId28"/>
    </p:embeddedFont>
    <p:embeddedFont>
      <p:font typeface="Roboto Mono" panose="020F0502020204030204" pitchFamily="49" charset="0"/>
      <p:regular r:id="rId29"/>
      <p:bold r:id="rId30"/>
      <p:italic r:id="rId31"/>
      <p:boldItalic r:id="rId32"/>
    </p:embeddedFont>
    <p:embeddedFont>
      <p:font typeface="Verdana" panose="020B060403050404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2436"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2ae2543390_4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2ae2543390_4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2ae2543390_4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2ae2543390_4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2ae2543390_4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2ae2543390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2ae2543390_6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22ae2543390_6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2ae2543390_6_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2ae2543390_6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2ae2543390_6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2ae2543390_6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2ae2543390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22ae254339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2ae2543390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2ae254339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2ae2543390_6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2ae2543390_6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2ae254339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2ae254339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understand the unique preferences and pain points of customers in different areas. Customers residing in residential areas generally have the most positive experiences, potentially due to factors such as convenience and personalized services. On the other hand, customers in airport locations tend to have the lowest satisfaction, which can be attributed to the inherent challenges and stress associated with travel.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2ae254339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2ae254339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highlighting the success factors that contribute to their positive ratings vs areas for improvement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2ae2543390_4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2ae2543390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2ae254339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2ae254339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2ae2543390_4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2ae2543390_4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000">
                <a:solidFill>
                  <a:schemeClr val="dk1"/>
                </a:solidFill>
                <a:latin typeface="Verdana"/>
                <a:ea typeface="Verdana"/>
                <a:cs typeface="Verdana"/>
                <a:sym typeface="Verdana"/>
              </a:rPr>
              <a:t>Auto ARIMA to get season to run SARIMAX</a:t>
            </a:r>
            <a:endParaRPr sz="1000">
              <a:solidFill>
                <a:schemeClr val="dk1"/>
              </a:solidFill>
              <a:latin typeface="Verdana"/>
              <a:ea typeface="Verdana"/>
              <a:cs typeface="Verdana"/>
              <a:sym typeface="Verdana"/>
            </a:endParaRPr>
          </a:p>
          <a:p>
            <a:pPr marL="0" lvl="0" indent="0" algn="l" rtl="0">
              <a:lnSpc>
                <a:spcPct val="115000"/>
              </a:lnSpc>
              <a:spcBef>
                <a:spcPts val="1200"/>
              </a:spcBef>
              <a:spcAft>
                <a:spcPts val="0"/>
              </a:spcAft>
              <a:buNone/>
            </a:pPr>
            <a:r>
              <a:rPr lang="en" sz="1000">
                <a:solidFill>
                  <a:schemeClr val="dk1"/>
                </a:solidFill>
                <a:latin typeface="Verdana"/>
                <a:ea typeface="Verdana"/>
                <a:cs typeface="Verdana"/>
                <a:sym typeface="Verdana"/>
              </a:rPr>
              <a:t>A seasonal ARIMA model is classified as an </a:t>
            </a:r>
            <a:r>
              <a:rPr lang="en" sz="1000" b="1">
                <a:solidFill>
                  <a:schemeClr val="dk1"/>
                </a:solidFill>
                <a:latin typeface="Verdana"/>
                <a:ea typeface="Verdana"/>
                <a:cs typeface="Verdana"/>
                <a:sym typeface="Verdana"/>
              </a:rPr>
              <a:t>ARIMA(p,d,q)x(P,D,Q)</a:t>
            </a:r>
            <a:r>
              <a:rPr lang="en" sz="1000">
                <a:solidFill>
                  <a:schemeClr val="dk1"/>
                </a:solidFill>
                <a:latin typeface="Verdana"/>
                <a:ea typeface="Verdana"/>
                <a:cs typeface="Verdana"/>
                <a:sym typeface="Verdana"/>
              </a:rPr>
              <a:t> model, where P=number of seasonal autoregressive (SAR) terms, D=number of seasonal differences, Q=number of seasonal moving average (SMA) terms</a:t>
            </a:r>
            <a:endParaRPr sz="1000">
              <a:solidFill>
                <a:schemeClr val="dk1"/>
              </a:solidFill>
              <a:latin typeface="Verdana"/>
              <a:ea typeface="Verdana"/>
              <a:cs typeface="Verdana"/>
              <a:sym typeface="Verdana"/>
            </a:endParaRPr>
          </a:p>
          <a:p>
            <a:pPr marL="0" lvl="0" indent="0" algn="l" rtl="0">
              <a:lnSpc>
                <a:spcPct val="115000"/>
              </a:lnSpc>
              <a:spcBef>
                <a:spcPts val="1200"/>
              </a:spcBef>
              <a:spcAft>
                <a:spcPts val="0"/>
              </a:spcAft>
              <a:buNone/>
            </a:pPr>
            <a:r>
              <a:rPr lang="en" sz="1400" i="1">
                <a:solidFill>
                  <a:srgbClr val="3B444F"/>
                </a:solidFill>
                <a:highlight>
                  <a:srgbClr val="FFFFFF"/>
                </a:highlight>
                <a:latin typeface="Open Sans"/>
                <a:ea typeface="Open Sans"/>
                <a:cs typeface="Open Sans"/>
                <a:sym typeface="Open Sans"/>
              </a:rPr>
              <a:t>p</a:t>
            </a:r>
            <a:r>
              <a:rPr lang="en" sz="1400">
                <a:solidFill>
                  <a:srgbClr val="3B444F"/>
                </a:solidFill>
                <a:highlight>
                  <a:srgbClr val="FFFFFF"/>
                </a:highlight>
                <a:latin typeface="Open Sans"/>
                <a:ea typeface="Open Sans"/>
                <a:cs typeface="Open Sans"/>
                <a:sym typeface="Open Sans"/>
              </a:rPr>
              <a:t> = non-seasonal AR order, </a:t>
            </a:r>
            <a:r>
              <a:rPr lang="en" sz="1400" i="1">
                <a:solidFill>
                  <a:srgbClr val="3B444F"/>
                </a:solidFill>
                <a:highlight>
                  <a:srgbClr val="FFFFFF"/>
                </a:highlight>
                <a:latin typeface="Open Sans"/>
                <a:ea typeface="Open Sans"/>
                <a:cs typeface="Open Sans"/>
                <a:sym typeface="Open Sans"/>
              </a:rPr>
              <a:t>d</a:t>
            </a:r>
            <a:r>
              <a:rPr lang="en" sz="1400">
                <a:solidFill>
                  <a:srgbClr val="3B444F"/>
                </a:solidFill>
                <a:highlight>
                  <a:srgbClr val="FFFFFF"/>
                </a:highlight>
                <a:latin typeface="Open Sans"/>
                <a:ea typeface="Open Sans"/>
                <a:cs typeface="Open Sans"/>
                <a:sym typeface="Open Sans"/>
              </a:rPr>
              <a:t> = non-seasonal differencing, </a:t>
            </a:r>
            <a:r>
              <a:rPr lang="en" sz="1400" i="1">
                <a:solidFill>
                  <a:srgbClr val="3B444F"/>
                </a:solidFill>
                <a:highlight>
                  <a:srgbClr val="FFFFFF"/>
                </a:highlight>
                <a:latin typeface="Open Sans"/>
                <a:ea typeface="Open Sans"/>
                <a:cs typeface="Open Sans"/>
                <a:sym typeface="Open Sans"/>
              </a:rPr>
              <a:t>q</a:t>
            </a:r>
            <a:r>
              <a:rPr lang="en" sz="1400">
                <a:solidFill>
                  <a:srgbClr val="3B444F"/>
                </a:solidFill>
                <a:highlight>
                  <a:srgbClr val="FFFFFF"/>
                </a:highlight>
                <a:latin typeface="Open Sans"/>
                <a:ea typeface="Open Sans"/>
                <a:cs typeface="Open Sans"/>
                <a:sym typeface="Open Sans"/>
              </a:rPr>
              <a:t> = non-seasonal MA order, </a:t>
            </a:r>
            <a:r>
              <a:rPr lang="en" sz="1400" i="1">
                <a:solidFill>
                  <a:srgbClr val="3B444F"/>
                </a:solidFill>
                <a:highlight>
                  <a:srgbClr val="FFFFFF"/>
                </a:highlight>
                <a:latin typeface="Open Sans"/>
                <a:ea typeface="Open Sans"/>
                <a:cs typeface="Open Sans"/>
                <a:sym typeface="Open Sans"/>
              </a:rPr>
              <a:t>P</a:t>
            </a:r>
            <a:r>
              <a:rPr lang="en" sz="1400">
                <a:solidFill>
                  <a:srgbClr val="3B444F"/>
                </a:solidFill>
                <a:highlight>
                  <a:srgbClr val="FFFFFF"/>
                </a:highlight>
                <a:latin typeface="Open Sans"/>
                <a:ea typeface="Open Sans"/>
                <a:cs typeface="Open Sans"/>
                <a:sym typeface="Open Sans"/>
              </a:rPr>
              <a:t> = seasonal AR order, </a:t>
            </a:r>
            <a:r>
              <a:rPr lang="en" sz="1400" i="1">
                <a:solidFill>
                  <a:srgbClr val="3B444F"/>
                </a:solidFill>
                <a:highlight>
                  <a:srgbClr val="FFFFFF"/>
                </a:highlight>
                <a:latin typeface="Open Sans"/>
                <a:ea typeface="Open Sans"/>
                <a:cs typeface="Open Sans"/>
                <a:sym typeface="Open Sans"/>
              </a:rPr>
              <a:t>D</a:t>
            </a:r>
            <a:r>
              <a:rPr lang="en" sz="1400">
                <a:solidFill>
                  <a:srgbClr val="3B444F"/>
                </a:solidFill>
                <a:highlight>
                  <a:srgbClr val="FFFFFF"/>
                </a:highlight>
                <a:latin typeface="Open Sans"/>
                <a:ea typeface="Open Sans"/>
                <a:cs typeface="Open Sans"/>
                <a:sym typeface="Open Sans"/>
              </a:rPr>
              <a:t> = seasonal differencing, </a:t>
            </a:r>
            <a:r>
              <a:rPr lang="en" sz="1400" i="1">
                <a:solidFill>
                  <a:srgbClr val="3B444F"/>
                </a:solidFill>
                <a:highlight>
                  <a:srgbClr val="FFFFFF"/>
                </a:highlight>
                <a:latin typeface="Open Sans"/>
                <a:ea typeface="Open Sans"/>
                <a:cs typeface="Open Sans"/>
                <a:sym typeface="Open Sans"/>
              </a:rPr>
              <a:t>Q</a:t>
            </a:r>
            <a:r>
              <a:rPr lang="en" sz="1400">
                <a:solidFill>
                  <a:srgbClr val="3B444F"/>
                </a:solidFill>
                <a:highlight>
                  <a:srgbClr val="FFFFFF"/>
                </a:highlight>
                <a:latin typeface="Open Sans"/>
                <a:ea typeface="Open Sans"/>
                <a:cs typeface="Open Sans"/>
                <a:sym typeface="Open Sans"/>
              </a:rPr>
              <a:t> = seasonal MA order, and </a:t>
            </a:r>
            <a:r>
              <a:rPr lang="en" sz="1400" i="1">
                <a:solidFill>
                  <a:srgbClr val="3B444F"/>
                </a:solidFill>
                <a:highlight>
                  <a:srgbClr val="FFFFFF"/>
                </a:highlight>
                <a:latin typeface="Open Sans"/>
                <a:ea typeface="Open Sans"/>
                <a:cs typeface="Open Sans"/>
                <a:sym typeface="Open Sans"/>
              </a:rPr>
              <a:t>S</a:t>
            </a:r>
            <a:r>
              <a:rPr lang="en" sz="1400">
                <a:solidFill>
                  <a:srgbClr val="3B444F"/>
                </a:solidFill>
                <a:highlight>
                  <a:srgbClr val="FFFFFF"/>
                </a:highlight>
                <a:latin typeface="Open Sans"/>
                <a:ea typeface="Open Sans"/>
                <a:cs typeface="Open Sans"/>
                <a:sym typeface="Open Sans"/>
              </a:rPr>
              <a:t> = time span of repeating seasonal pattern</a:t>
            </a:r>
            <a:endParaRPr sz="1000">
              <a:solidFill>
                <a:schemeClr val="dk1"/>
              </a:solidFill>
              <a:latin typeface="Verdana"/>
              <a:ea typeface="Verdana"/>
              <a:cs typeface="Verdana"/>
              <a:sym typeface="Verdana"/>
            </a:endParaRPr>
          </a:p>
          <a:p>
            <a:pPr marL="0" lvl="0" indent="0" algn="l" rtl="0">
              <a:lnSpc>
                <a:spcPct val="115000"/>
              </a:lnSpc>
              <a:spcBef>
                <a:spcPts val="1200"/>
              </a:spcBef>
              <a:spcAft>
                <a:spcPts val="0"/>
              </a:spcAft>
              <a:buNone/>
            </a:pPr>
            <a:endParaRPr sz="1000">
              <a:solidFill>
                <a:schemeClr val="dk1"/>
              </a:solidFill>
              <a:latin typeface="Verdana"/>
              <a:ea typeface="Verdana"/>
              <a:cs typeface="Verdana"/>
              <a:sym typeface="Verdana"/>
            </a:endParaRPr>
          </a:p>
          <a:p>
            <a:pPr marL="0" lvl="0" indent="0" algn="l" rtl="0">
              <a:lnSpc>
                <a:spcPct val="170000"/>
              </a:lnSpc>
              <a:spcBef>
                <a:spcPts val="0"/>
              </a:spcBef>
              <a:spcAft>
                <a:spcPts val="0"/>
              </a:spcAft>
              <a:buNone/>
            </a:pPr>
            <a:r>
              <a:rPr lang="en" sz="1050">
                <a:solidFill>
                  <a:srgbClr val="3C4043"/>
                </a:solidFill>
                <a:latin typeface="Roboto Mono"/>
                <a:ea typeface="Roboto Mono"/>
                <a:cs typeface="Roboto Mono"/>
                <a:sym typeface="Roboto Mono"/>
              </a:rPr>
              <a:t>ARIMA(1,1,0)(0,1,1)[12]</a:t>
            </a:r>
            <a:endParaRPr sz="1050">
              <a:solidFill>
                <a:srgbClr val="3C4043"/>
              </a:solidFill>
              <a:latin typeface="Roboto Mono"/>
              <a:ea typeface="Roboto Mono"/>
              <a:cs typeface="Roboto Mono"/>
              <a:sym typeface="Roboto Mono"/>
            </a:endParaRPr>
          </a:p>
          <a:p>
            <a:pPr marL="0" lvl="0" indent="0" algn="l" rtl="0">
              <a:lnSpc>
                <a:spcPct val="170000"/>
              </a:lnSpc>
              <a:spcBef>
                <a:spcPts val="0"/>
              </a:spcBef>
              <a:spcAft>
                <a:spcPts val="0"/>
              </a:spcAft>
              <a:buNone/>
            </a:pPr>
            <a:endParaRPr sz="1050">
              <a:solidFill>
                <a:srgbClr val="3C4043"/>
              </a:solidFill>
              <a:latin typeface="Roboto Mono"/>
              <a:ea typeface="Roboto Mono"/>
              <a:cs typeface="Roboto Mono"/>
              <a:sym typeface="Roboto Mono"/>
            </a:endParaRPr>
          </a:p>
          <a:p>
            <a:pPr marL="0" lvl="0" indent="0" algn="l" rtl="0">
              <a:lnSpc>
                <a:spcPct val="170000"/>
              </a:lnSpc>
              <a:spcBef>
                <a:spcPts val="0"/>
              </a:spcBef>
              <a:spcAft>
                <a:spcPts val="0"/>
              </a:spcAft>
              <a:buNone/>
            </a:pPr>
            <a:r>
              <a:rPr lang="en" sz="1050">
                <a:solidFill>
                  <a:srgbClr val="3C4043"/>
                </a:solidFill>
                <a:latin typeface="Roboto Mono"/>
                <a:ea typeface="Roboto Mono"/>
                <a:cs typeface="Roboto Mono"/>
                <a:sym typeface="Roboto Mono"/>
              </a:rPr>
              <a:t>The ‘coef’ column represents the significance of each feature.</a:t>
            </a:r>
            <a:endParaRPr sz="1050">
              <a:solidFill>
                <a:srgbClr val="3C4043"/>
              </a:solidFill>
              <a:latin typeface="Roboto Mono"/>
              <a:ea typeface="Roboto Mono"/>
              <a:cs typeface="Roboto Mono"/>
              <a:sym typeface="Roboto Mono"/>
            </a:endParaRPr>
          </a:p>
          <a:p>
            <a:pPr marL="0" lvl="0" indent="0" algn="l" rtl="0">
              <a:lnSpc>
                <a:spcPct val="170000"/>
              </a:lnSpc>
              <a:spcBef>
                <a:spcPts val="0"/>
              </a:spcBef>
              <a:spcAft>
                <a:spcPts val="0"/>
              </a:spcAft>
              <a:buNone/>
            </a:pPr>
            <a:endParaRPr sz="1050">
              <a:solidFill>
                <a:srgbClr val="3C4043"/>
              </a:solidFill>
              <a:latin typeface="Roboto Mono"/>
              <a:ea typeface="Roboto Mono"/>
              <a:cs typeface="Roboto Mono"/>
              <a:sym typeface="Roboto Mono"/>
            </a:endParaRPr>
          </a:p>
          <a:p>
            <a:pPr marL="0" lvl="0" indent="0" algn="l" rtl="0">
              <a:lnSpc>
                <a:spcPct val="170000"/>
              </a:lnSpc>
              <a:spcBef>
                <a:spcPts val="0"/>
              </a:spcBef>
              <a:spcAft>
                <a:spcPts val="0"/>
              </a:spcAft>
              <a:buNone/>
            </a:pPr>
            <a:r>
              <a:rPr lang="en" sz="1050">
                <a:solidFill>
                  <a:srgbClr val="3C4043"/>
                </a:solidFill>
                <a:latin typeface="Roboto Mono"/>
                <a:ea typeface="Roboto Mono"/>
                <a:cs typeface="Roboto Mono"/>
                <a:sym typeface="Roboto Mono"/>
              </a:rPr>
              <a:t>ar.L1 refers to the autoregressive term with the lag of 1.</a:t>
            </a:r>
            <a:endParaRPr sz="1050">
              <a:solidFill>
                <a:srgbClr val="3C4043"/>
              </a:solidFill>
              <a:latin typeface="Roboto Mono"/>
              <a:ea typeface="Roboto Mono"/>
              <a:cs typeface="Roboto Mono"/>
              <a:sym typeface="Roboto Mono"/>
            </a:endParaRPr>
          </a:p>
          <a:p>
            <a:pPr marL="0" lvl="0" indent="0" algn="l" rtl="0">
              <a:lnSpc>
                <a:spcPct val="170000"/>
              </a:lnSpc>
              <a:spcBef>
                <a:spcPts val="0"/>
              </a:spcBef>
              <a:spcAft>
                <a:spcPts val="0"/>
              </a:spcAft>
              <a:buNone/>
            </a:pPr>
            <a:r>
              <a:rPr lang="en" sz="1050">
                <a:solidFill>
                  <a:srgbClr val="3C4043"/>
                </a:solidFill>
                <a:latin typeface="Roboto Mono"/>
                <a:ea typeface="Roboto Mono"/>
                <a:cs typeface="Roboto Mono"/>
                <a:sym typeface="Roboto Mono"/>
              </a:rPr>
              <a:t>ma.L12 refer to the ‘moving average’ terms with lag of 12. All of these coefficients are part of the ARMA equation below. This example is a second-order model. The higher the number of lags you use in your model, the longer the equation will be.</a:t>
            </a:r>
            <a:endParaRPr sz="1050">
              <a:solidFill>
                <a:srgbClr val="3C4043"/>
              </a:solidFill>
              <a:latin typeface="Roboto Mono"/>
              <a:ea typeface="Roboto Mono"/>
              <a:cs typeface="Roboto Mono"/>
              <a:sym typeface="Roboto Mono"/>
            </a:endParaRPr>
          </a:p>
          <a:p>
            <a:pPr marL="0" lvl="0" indent="0" algn="l" rtl="0">
              <a:lnSpc>
                <a:spcPct val="170000"/>
              </a:lnSpc>
              <a:spcBef>
                <a:spcPts val="0"/>
              </a:spcBef>
              <a:spcAft>
                <a:spcPts val="0"/>
              </a:spcAft>
              <a:buNone/>
            </a:pPr>
            <a:endParaRPr sz="1050">
              <a:solidFill>
                <a:srgbClr val="3C4043"/>
              </a:solidFill>
              <a:latin typeface="Roboto Mono"/>
              <a:ea typeface="Roboto Mono"/>
              <a:cs typeface="Roboto Mono"/>
              <a:sym typeface="Roboto Mon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2ae254339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2ae254339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Customer Satisfaction and Growth</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GROUP 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pic>
        <p:nvPicPr>
          <p:cNvPr id="333" name="Google Shape;333;p22"/>
          <p:cNvPicPr preferRelativeResize="0"/>
          <p:nvPr/>
        </p:nvPicPr>
        <p:blipFill>
          <a:blip r:embed="rId3">
            <a:alphaModFix/>
          </a:blip>
          <a:stretch>
            <a:fillRect/>
          </a:stretch>
        </p:blipFill>
        <p:spPr>
          <a:xfrm>
            <a:off x="783974" y="762949"/>
            <a:ext cx="7576049" cy="3453375"/>
          </a:xfrm>
          <a:prstGeom prst="rect">
            <a:avLst/>
          </a:prstGeom>
          <a:noFill/>
          <a:ln>
            <a:noFill/>
          </a:ln>
        </p:spPr>
      </p:pic>
      <p:sp>
        <p:nvSpPr>
          <p:cNvPr id="334" name="Google Shape;334;p22"/>
          <p:cNvSpPr txBox="1">
            <a:spLocks noGrp="1"/>
          </p:cNvSpPr>
          <p:nvPr>
            <p:ph type="title"/>
          </p:nvPr>
        </p:nvSpPr>
        <p:spPr>
          <a:xfrm>
            <a:off x="2552275" y="64725"/>
            <a:ext cx="4172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Prediction on Test Model</a:t>
            </a:r>
            <a:endParaRPr/>
          </a:p>
        </p:txBody>
      </p:sp>
      <p:sp>
        <p:nvSpPr>
          <p:cNvPr id="335" name="Google Shape;335;p22"/>
          <p:cNvSpPr txBox="1"/>
          <p:nvPr/>
        </p:nvSpPr>
        <p:spPr>
          <a:xfrm>
            <a:off x="540325" y="4216325"/>
            <a:ext cx="819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Product profits compared against the predicted mean for our test model.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340" name="Google Shape;340;p23"/>
          <p:cNvPicPr preferRelativeResize="0"/>
          <p:nvPr/>
        </p:nvPicPr>
        <p:blipFill>
          <a:blip r:embed="rId3">
            <a:alphaModFix/>
          </a:blip>
          <a:stretch>
            <a:fillRect/>
          </a:stretch>
        </p:blipFill>
        <p:spPr>
          <a:xfrm>
            <a:off x="528638" y="728663"/>
            <a:ext cx="8086725" cy="3686175"/>
          </a:xfrm>
          <a:prstGeom prst="rect">
            <a:avLst/>
          </a:prstGeom>
          <a:noFill/>
          <a:ln>
            <a:noFill/>
          </a:ln>
        </p:spPr>
      </p:pic>
      <p:sp>
        <p:nvSpPr>
          <p:cNvPr id="341" name="Google Shape;341;p23"/>
          <p:cNvSpPr txBox="1">
            <a:spLocks noGrp="1"/>
          </p:cNvSpPr>
          <p:nvPr>
            <p:ph type="title"/>
          </p:nvPr>
        </p:nvSpPr>
        <p:spPr>
          <a:xfrm>
            <a:off x="311700" y="296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Forecasted based on the Model</a:t>
            </a:r>
            <a:endParaRPr/>
          </a:p>
        </p:txBody>
      </p:sp>
      <p:sp>
        <p:nvSpPr>
          <p:cNvPr id="342" name="Google Shape;342;p23"/>
          <p:cNvSpPr txBox="1"/>
          <p:nvPr/>
        </p:nvSpPr>
        <p:spPr>
          <a:xfrm>
            <a:off x="540325" y="4216325"/>
            <a:ext cx="819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Forecast using our model.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Google Shape;347;p24"/>
          <p:cNvPicPr preferRelativeResize="0"/>
          <p:nvPr/>
        </p:nvPicPr>
        <p:blipFill>
          <a:blip r:embed="rId3">
            <a:alphaModFix/>
          </a:blip>
          <a:stretch>
            <a:fillRect/>
          </a:stretch>
        </p:blipFill>
        <p:spPr>
          <a:xfrm>
            <a:off x="214100" y="210700"/>
            <a:ext cx="4972102" cy="4692449"/>
          </a:xfrm>
          <a:prstGeom prst="rect">
            <a:avLst/>
          </a:prstGeom>
          <a:noFill/>
          <a:ln>
            <a:noFill/>
          </a:ln>
        </p:spPr>
      </p:pic>
      <p:sp>
        <p:nvSpPr>
          <p:cNvPr id="348" name="Google Shape;348;p24"/>
          <p:cNvSpPr txBox="1"/>
          <p:nvPr/>
        </p:nvSpPr>
        <p:spPr>
          <a:xfrm>
            <a:off x="6919775" y="444850"/>
            <a:ext cx="1848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t>47 variables</a:t>
            </a:r>
            <a:endParaRPr sz="1500" b="1"/>
          </a:p>
        </p:txBody>
      </p:sp>
      <p:pic>
        <p:nvPicPr>
          <p:cNvPr id="349" name="Google Shape;349;p24"/>
          <p:cNvPicPr preferRelativeResize="0"/>
          <p:nvPr/>
        </p:nvPicPr>
        <p:blipFill>
          <a:blip r:embed="rId4">
            <a:alphaModFix/>
          </a:blip>
          <a:stretch>
            <a:fillRect/>
          </a:stretch>
        </p:blipFill>
        <p:spPr>
          <a:xfrm>
            <a:off x="5318375" y="2090500"/>
            <a:ext cx="3776225" cy="1873525"/>
          </a:xfrm>
          <a:prstGeom prst="rect">
            <a:avLst/>
          </a:prstGeom>
          <a:noFill/>
          <a:ln>
            <a:noFill/>
          </a:ln>
        </p:spPr>
      </p:pic>
      <p:sp>
        <p:nvSpPr>
          <p:cNvPr id="350" name="Google Shape;350;p24"/>
          <p:cNvSpPr txBox="1"/>
          <p:nvPr/>
        </p:nvSpPr>
        <p:spPr>
          <a:xfrm>
            <a:off x="7299575" y="1690300"/>
            <a:ext cx="170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Threshold = 0.5</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5"/>
          <p:cNvSpPr txBox="1">
            <a:spLocks noGrp="1"/>
          </p:cNvSpPr>
          <p:nvPr>
            <p:ph type="title"/>
          </p:nvPr>
        </p:nvSpPr>
        <p:spPr>
          <a:xfrm>
            <a:off x="504600" y="1398200"/>
            <a:ext cx="4067400" cy="218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891"/>
              <a:buNone/>
            </a:pPr>
            <a:r>
              <a:rPr lang="en" sz="1538" b="0"/>
              <a:t>Dependent variable: Customer satisfaction</a:t>
            </a:r>
            <a:endParaRPr sz="1538" b="0"/>
          </a:p>
          <a:p>
            <a:pPr marL="0" lvl="0" indent="0" algn="l" rtl="0">
              <a:spcBef>
                <a:spcPts val="0"/>
              </a:spcBef>
              <a:spcAft>
                <a:spcPts val="0"/>
              </a:spcAft>
              <a:buSzPts val="891"/>
              <a:buNone/>
            </a:pPr>
            <a:endParaRPr sz="1538" b="0"/>
          </a:p>
          <a:p>
            <a:pPr marL="0" lvl="0" indent="0" algn="l" rtl="0">
              <a:spcBef>
                <a:spcPts val="0"/>
              </a:spcBef>
              <a:spcAft>
                <a:spcPts val="0"/>
              </a:spcAft>
              <a:buSzPts val="891"/>
              <a:buNone/>
            </a:pPr>
            <a:r>
              <a:rPr lang="en" sz="1538" b="0"/>
              <a:t>Independent variables: </a:t>
            </a:r>
            <a:endParaRPr sz="1538" b="0"/>
          </a:p>
          <a:p>
            <a:pPr marL="457200" lvl="0" indent="0" algn="l" rtl="0">
              <a:spcBef>
                <a:spcPts val="0"/>
              </a:spcBef>
              <a:spcAft>
                <a:spcPts val="0"/>
              </a:spcAft>
              <a:buSzPts val="891"/>
              <a:buNone/>
            </a:pPr>
            <a:r>
              <a:rPr lang="en" sz="1538" b="0"/>
              <a:t>'Store_Location_Airport', 'Store_Location_Downtown', 'Store_Location_Residential', 'Product_profit', </a:t>
            </a:r>
            <a:endParaRPr sz="1538" b="0"/>
          </a:p>
          <a:p>
            <a:pPr marL="457200" lvl="0" indent="0" algn="l" rtl="0">
              <a:spcBef>
                <a:spcPts val="0"/>
              </a:spcBef>
              <a:spcAft>
                <a:spcPts val="0"/>
              </a:spcAft>
              <a:buSzPts val="891"/>
              <a:buNone/>
            </a:pPr>
            <a:r>
              <a:rPr lang="en" sz="1538" b="0"/>
              <a:t>'Store_Open_Month'</a:t>
            </a:r>
            <a:endParaRPr sz="1538" b="0"/>
          </a:p>
        </p:txBody>
      </p:sp>
      <p:sp>
        <p:nvSpPr>
          <p:cNvPr id="356" name="Google Shape;356;p25"/>
          <p:cNvSpPr txBox="1">
            <a:spLocks noGrp="1"/>
          </p:cNvSpPr>
          <p:nvPr>
            <p:ph type="title"/>
          </p:nvPr>
        </p:nvSpPr>
        <p:spPr>
          <a:xfrm>
            <a:off x="1287850" y="771050"/>
            <a:ext cx="4067400" cy="701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54395"/>
              <a:buNone/>
            </a:pPr>
            <a:r>
              <a:rPr lang="en" sz="1820"/>
              <a:t>Linear Reg Model</a:t>
            </a:r>
            <a:endParaRPr sz="1820"/>
          </a:p>
          <a:p>
            <a:pPr marL="457200" lvl="0" indent="-332613" algn="l" rtl="0">
              <a:spcBef>
                <a:spcPts val="0"/>
              </a:spcBef>
              <a:spcAft>
                <a:spcPts val="0"/>
              </a:spcAft>
              <a:buSzPct val="100000"/>
              <a:buChar char="-"/>
            </a:pPr>
            <a:r>
              <a:rPr lang="en" sz="1820"/>
              <a:t>R-squared = 0.006</a:t>
            </a:r>
            <a:endParaRPr sz="1820"/>
          </a:p>
        </p:txBody>
      </p:sp>
      <p:pic>
        <p:nvPicPr>
          <p:cNvPr id="357" name="Google Shape;357;p25"/>
          <p:cNvPicPr preferRelativeResize="0"/>
          <p:nvPr/>
        </p:nvPicPr>
        <p:blipFill rotWithShape="1">
          <a:blip r:embed="rId3">
            <a:alphaModFix/>
          </a:blip>
          <a:srcRect t="14951"/>
          <a:stretch/>
        </p:blipFill>
        <p:spPr>
          <a:xfrm>
            <a:off x="4432775" y="2787673"/>
            <a:ext cx="4267200" cy="1734075"/>
          </a:xfrm>
          <a:prstGeom prst="rect">
            <a:avLst/>
          </a:prstGeom>
          <a:noFill/>
          <a:ln>
            <a:noFill/>
          </a:ln>
        </p:spPr>
      </p:pic>
      <p:pic>
        <p:nvPicPr>
          <p:cNvPr id="358" name="Google Shape;358;p25"/>
          <p:cNvPicPr preferRelativeResize="0"/>
          <p:nvPr/>
        </p:nvPicPr>
        <p:blipFill>
          <a:blip r:embed="rId4">
            <a:alphaModFix/>
          </a:blip>
          <a:stretch>
            <a:fillRect/>
          </a:stretch>
        </p:blipFill>
        <p:spPr>
          <a:xfrm>
            <a:off x="4572000" y="280900"/>
            <a:ext cx="3988750" cy="2426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6"/>
          <p:cNvSpPr txBox="1">
            <a:spLocks noGrp="1"/>
          </p:cNvSpPr>
          <p:nvPr>
            <p:ph type="title"/>
          </p:nvPr>
        </p:nvSpPr>
        <p:spPr>
          <a:xfrm>
            <a:off x="1314750" y="1452950"/>
            <a:ext cx="4131300" cy="2589900"/>
          </a:xfrm>
          <a:prstGeom prst="rect">
            <a:avLst/>
          </a:prstGeom>
        </p:spPr>
        <p:txBody>
          <a:bodyPr spcFirstLastPara="1" wrap="square" lIns="91425" tIns="91425" rIns="91425" bIns="91425" anchor="t" anchorCtr="0">
            <a:normAutofit/>
          </a:bodyPr>
          <a:lstStyle/>
          <a:p>
            <a:pPr marL="457200" lvl="0" indent="-311150" algn="l" rtl="0">
              <a:lnSpc>
                <a:spcPct val="115000"/>
              </a:lnSpc>
              <a:spcBef>
                <a:spcPts val="0"/>
              </a:spcBef>
              <a:spcAft>
                <a:spcPts val="0"/>
              </a:spcAft>
              <a:buClr>
                <a:srgbClr val="3C4043"/>
              </a:buClr>
              <a:buSzPts val="1300"/>
              <a:buChar char="●"/>
            </a:pPr>
            <a:r>
              <a:rPr lang="en" sz="1300" b="0">
                <a:solidFill>
                  <a:srgbClr val="3C4043"/>
                </a:solidFill>
                <a:highlight>
                  <a:schemeClr val="lt1"/>
                </a:highlight>
              </a:rPr>
              <a:t>Shapiro-Wilk test on residuals: p-value = 0.0</a:t>
            </a:r>
            <a:endParaRPr sz="1300" b="0">
              <a:solidFill>
                <a:srgbClr val="3C4043"/>
              </a:solidFill>
              <a:highlight>
                <a:schemeClr val="lt1"/>
              </a:highlight>
            </a:endParaRPr>
          </a:p>
          <a:p>
            <a:pPr marL="457200" lvl="0" indent="-311150" algn="l" rtl="0">
              <a:lnSpc>
                <a:spcPct val="115000"/>
              </a:lnSpc>
              <a:spcBef>
                <a:spcPts val="0"/>
              </a:spcBef>
              <a:spcAft>
                <a:spcPts val="0"/>
              </a:spcAft>
              <a:buClr>
                <a:srgbClr val="3C4043"/>
              </a:buClr>
              <a:buSzPts val="1300"/>
              <a:buChar char="●"/>
            </a:pPr>
            <a:r>
              <a:rPr lang="en" sz="1300" b="0">
                <a:solidFill>
                  <a:srgbClr val="3C4043"/>
                </a:solidFill>
                <a:highlight>
                  <a:schemeClr val="lt1"/>
                </a:highlight>
              </a:rPr>
              <a:t>Not a normal distribution</a:t>
            </a:r>
            <a:endParaRPr sz="1300" b="0">
              <a:solidFill>
                <a:srgbClr val="3C4043"/>
              </a:solidFill>
              <a:highlight>
                <a:schemeClr val="lt1"/>
              </a:highlight>
            </a:endParaRPr>
          </a:p>
          <a:p>
            <a:pPr marL="457200" lvl="0" indent="-311150" algn="l" rtl="0">
              <a:lnSpc>
                <a:spcPct val="115000"/>
              </a:lnSpc>
              <a:spcBef>
                <a:spcPts val="0"/>
              </a:spcBef>
              <a:spcAft>
                <a:spcPts val="0"/>
              </a:spcAft>
              <a:buClr>
                <a:srgbClr val="3C4043"/>
              </a:buClr>
              <a:buSzPts val="1300"/>
              <a:buChar char="●"/>
            </a:pPr>
            <a:r>
              <a:rPr lang="en" sz="1300" b="0">
                <a:solidFill>
                  <a:srgbClr val="3C4043"/>
                </a:solidFill>
                <a:highlight>
                  <a:schemeClr val="lt1"/>
                </a:highlight>
              </a:rPr>
              <a:t>Left-skewed</a:t>
            </a:r>
            <a:endParaRPr sz="1300" b="0">
              <a:solidFill>
                <a:srgbClr val="3C4043"/>
              </a:solidFill>
              <a:highlight>
                <a:schemeClr val="lt1"/>
              </a:highlight>
            </a:endParaRPr>
          </a:p>
          <a:p>
            <a:pPr marL="457200" lvl="0" indent="-311150" algn="l" rtl="0">
              <a:lnSpc>
                <a:spcPct val="115000"/>
              </a:lnSpc>
              <a:spcBef>
                <a:spcPts val="0"/>
              </a:spcBef>
              <a:spcAft>
                <a:spcPts val="0"/>
              </a:spcAft>
              <a:buClr>
                <a:srgbClr val="3C4043"/>
              </a:buClr>
              <a:buSzPts val="1300"/>
              <a:buChar char="●"/>
            </a:pPr>
            <a:r>
              <a:rPr lang="en" sz="1300" b="0">
                <a:solidFill>
                  <a:srgbClr val="3C4043"/>
                </a:solidFill>
                <a:highlight>
                  <a:schemeClr val="lt1"/>
                </a:highlight>
              </a:rPr>
              <a:t>Potential presence of heteroscedasticity</a:t>
            </a:r>
            <a:endParaRPr sz="1300" b="0">
              <a:solidFill>
                <a:srgbClr val="3C4043"/>
              </a:solidFill>
              <a:highlight>
                <a:schemeClr val="lt1"/>
              </a:highlight>
            </a:endParaRPr>
          </a:p>
        </p:txBody>
      </p:sp>
      <p:pic>
        <p:nvPicPr>
          <p:cNvPr id="364" name="Google Shape;364;p26"/>
          <p:cNvPicPr preferRelativeResize="0"/>
          <p:nvPr/>
        </p:nvPicPr>
        <p:blipFill>
          <a:blip r:embed="rId3">
            <a:alphaModFix/>
          </a:blip>
          <a:stretch>
            <a:fillRect/>
          </a:stretch>
        </p:blipFill>
        <p:spPr>
          <a:xfrm>
            <a:off x="3370843" y="2717462"/>
            <a:ext cx="2734232" cy="2152375"/>
          </a:xfrm>
          <a:prstGeom prst="rect">
            <a:avLst/>
          </a:prstGeom>
          <a:noFill/>
          <a:ln>
            <a:noFill/>
          </a:ln>
        </p:spPr>
      </p:pic>
      <p:pic>
        <p:nvPicPr>
          <p:cNvPr id="365" name="Google Shape;365;p26"/>
          <p:cNvPicPr preferRelativeResize="0"/>
          <p:nvPr/>
        </p:nvPicPr>
        <p:blipFill>
          <a:blip r:embed="rId4">
            <a:alphaModFix/>
          </a:blip>
          <a:stretch>
            <a:fillRect/>
          </a:stretch>
        </p:blipFill>
        <p:spPr>
          <a:xfrm>
            <a:off x="221600" y="2742675"/>
            <a:ext cx="2941725" cy="2101950"/>
          </a:xfrm>
          <a:prstGeom prst="rect">
            <a:avLst/>
          </a:prstGeom>
          <a:noFill/>
          <a:ln>
            <a:noFill/>
          </a:ln>
        </p:spPr>
      </p:pic>
      <p:pic>
        <p:nvPicPr>
          <p:cNvPr id="366" name="Google Shape;366;p26"/>
          <p:cNvPicPr preferRelativeResize="0"/>
          <p:nvPr/>
        </p:nvPicPr>
        <p:blipFill>
          <a:blip r:embed="rId5">
            <a:alphaModFix/>
          </a:blip>
          <a:stretch>
            <a:fillRect/>
          </a:stretch>
        </p:blipFill>
        <p:spPr>
          <a:xfrm>
            <a:off x="6242088" y="2783850"/>
            <a:ext cx="2641375" cy="2019608"/>
          </a:xfrm>
          <a:prstGeom prst="rect">
            <a:avLst/>
          </a:prstGeom>
          <a:noFill/>
          <a:ln>
            <a:noFill/>
          </a:ln>
        </p:spPr>
      </p:pic>
      <p:sp>
        <p:nvSpPr>
          <p:cNvPr id="367" name="Google Shape;367;p26"/>
          <p:cNvSpPr txBox="1"/>
          <p:nvPr/>
        </p:nvSpPr>
        <p:spPr>
          <a:xfrm>
            <a:off x="1314750" y="780950"/>
            <a:ext cx="72459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b="1">
                <a:solidFill>
                  <a:schemeClr val="dk2"/>
                </a:solidFill>
                <a:highlight>
                  <a:srgbClr val="FFFFFF"/>
                </a:highlight>
                <a:latin typeface="Maven Pro"/>
                <a:ea typeface="Maven Pro"/>
                <a:cs typeface="Maven Pro"/>
                <a:sym typeface="Maven Pro"/>
              </a:rPr>
              <a:t>NOT a good linear model  - very weak relationship</a:t>
            </a:r>
            <a:endParaRPr sz="1800" b="1">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7"/>
          <p:cNvSpPr txBox="1">
            <a:spLocks noGrp="1"/>
          </p:cNvSpPr>
          <p:nvPr>
            <p:ph type="title"/>
          </p:nvPr>
        </p:nvSpPr>
        <p:spPr>
          <a:xfrm>
            <a:off x="623400" y="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City Growth Potential</a:t>
            </a:r>
            <a:endParaRPr/>
          </a:p>
        </p:txBody>
      </p:sp>
      <p:sp>
        <p:nvSpPr>
          <p:cNvPr id="373" name="Google Shape;373;p27"/>
          <p:cNvSpPr txBox="1"/>
          <p:nvPr/>
        </p:nvSpPr>
        <p:spPr>
          <a:xfrm>
            <a:off x="791813" y="882250"/>
            <a:ext cx="317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Total Profit * Customer Satisfaction</a:t>
            </a:r>
            <a:endParaRPr/>
          </a:p>
        </p:txBody>
      </p:sp>
      <p:sp>
        <p:nvSpPr>
          <p:cNvPr id="374" name="Google Shape;374;p27"/>
          <p:cNvSpPr txBox="1"/>
          <p:nvPr/>
        </p:nvSpPr>
        <p:spPr>
          <a:xfrm>
            <a:off x="5371838" y="853375"/>
            <a:ext cx="317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Profit Ratio * Customer Satisfaction</a:t>
            </a:r>
            <a:endParaRPr/>
          </a:p>
        </p:txBody>
      </p:sp>
      <p:sp>
        <p:nvSpPr>
          <p:cNvPr id="375" name="Google Shape;375;p27"/>
          <p:cNvSpPr txBox="1"/>
          <p:nvPr/>
        </p:nvSpPr>
        <p:spPr>
          <a:xfrm>
            <a:off x="78950" y="4478350"/>
            <a:ext cx="44277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The top 5 are Morelia, Hermosillo, Aguascalientes, Mexicali, Saltillo</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The bottom 5 Villahermosa, Merida, Pachuca, Culiacan, Cuernavaca</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pic>
        <p:nvPicPr>
          <p:cNvPr id="376" name="Google Shape;376;p27"/>
          <p:cNvPicPr preferRelativeResize="0"/>
          <p:nvPr/>
        </p:nvPicPr>
        <p:blipFill>
          <a:blip r:embed="rId3">
            <a:alphaModFix/>
          </a:blip>
          <a:stretch>
            <a:fillRect/>
          </a:stretch>
        </p:blipFill>
        <p:spPr>
          <a:xfrm>
            <a:off x="152400" y="1434850"/>
            <a:ext cx="4488814" cy="2891100"/>
          </a:xfrm>
          <a:prstGeom prst="rect">
            <a:avLst/>
          </a:prstGeom>
          <a:noFill/>
          <a:ln>
            <a:noFill/>
          </a:ln>
        </p:spPr>
      </p:pic>
      <p:pic>
        <p:nvPicPr>
          <p:cNvPr id="377" name="Google Shape;377;p27"/>
          <p:cNvPicPr preferRelativeResize="0"/>
          <p:nvPr/>
        </p:nvPicPr>
        <p:blipFill>
          <a:blip r:embed="rId4">
            <a:alphaModFix/>
          </a:blip>
          <a:stretch>
            <a:fillRect/>
          </a:stretch>
        </p:blipFill>
        <p:spPr>
          <a:xfrm>
            <a:off x="4793614" y="1405975"/>
            <a:ext cx="4197986" cy="2703788"/>
          </a:xfrm>
          <a:prstGeom prst="rect">
            <a:avLst/>
          </a:prstGeom>
          <a:noFill/>
          <a:ln>
            <a:noFill/>
          </a:ln>
        </p:spPr>
      </p:pic>
      <p:sp>
        <p:nvSpPr>
          <p:cNvPr id="378" name="Google Shape;378;p27"/>
          <p:cNvSpPr txBox="1"/>
          <p:nvPr/>
        </p:nvSpPr>
        <p:spPr>
          <a:xfrm>
            <a:off x="5022225" y="4478350"/>
            <a:ext cx="39252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The top 5 are Aguascalientes, La Paz, Chilpancingo, Oaxaca, Chetumal</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The bottom 5 Monterrey, Villahermosa, Pachuca, Cuernavaca, Culiacan</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28"/>
          <p:cNvSpPr txBox="1">
            <a:spLocks noGrp="1"/>
          </p:cNvSpPr>
          <p:nvPr>
            <p:ph type="title"/>
          </p:nvPr>
        </p:nvSpPr>
        <p:spPr>
          <a:xfrm>
            <a:off x="623400" y="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Product Growth Potential</a:t>
            </a:r>
            <a:endParaRPr/>
          </a:p>
        </p:txBody>
      </p:sp>
      <p:sp>
        <p:nvSpPr>
          <p:cNvPr id="384" name="Google Shape;384;p28"/>
          <p:cNvSpPr txBox="1"/>
          <p:nvPr/>
        </p:nvSpPr>
        <p:spPr>
          <a:xfrm>
            <a:off x="791813" y="577450"/>
            <a:ext cx="317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Total Profit * Customer Satisfaction</a:t>
            </a:r>
            <a:endParaRPr/>
          </a:p>
        </p:txBody>
      </p:sp>
      <p:sp>
        <p:nvSpPr>
          <p:cNvPr id="385" name="Google Shape;385;p28"/>
          <p:cNvSpPr txBox="1"/>
          <p:nvPr/>
        </p:nvSpPr>
        <p:spPr>
          <a:xfrm>
            <a:off x="5371838" y="548575"/>
            <a:ext cx="317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Profit Ratio * Customer Satisfaction</a:t>
            </a:r>
            <a:endParaRPr/>
          </a:p>
        </p:txBody>
      </p:sp>
      <p:pic>
        <p:nvPicPr>
          <p:cNvPr id="386" name="Google Shape;386;p28"/>
          <p:cNvPicPr preferRelativeResize="0"/>
          <p:nvPr/>
        </p:nvPicPr>
        <p:blipFill>
          <a:blip r:embed="rId3">
            <a:alphaModFix/>
          </a:blip>
          <a:stretch>
            <a:fillRect/>
          </a:stretch>
        </p:blipFill>
        <p:spPr>
          <a:xfrm>
            <a:off x="4997759" y="1065250"/>
            <a:ext cx="3924576" cy="2684200"/>
          </a:xfrm>
          <a:prstGeom prst="rect">
            <a:avLst/>
          </a:prstGeom>
          <a:noFill/>
          <a:ln>
            <a:noFill/>
          </a:ln>
        </p:spPr>
      </p:pic>
      <p:pic>
        <p:nvPicPr>
          <p:cNvPr id="387" name="Google Shape;387;p28"/>
          <p:cNvPicPr preferRelativeResize="0"/>
          <p:nvPr/>
        </p:nvPicPr>
        <p:blipFill>
          <a:blip r:embed="rId4">
            <a:alphaModFix/>
          </a:blip>
          <a:stretch>
            <a:fillRect/>
          </a:stretch>
        </p:blipFill>
        <p:spPr>
          <a:xfrm>
            <a:off x="229751" y="1065250"/>
            <a:ext cx="4148150" cy="2811875"/>
          </a:xfrm>
          <a:prstGeom prst="rect">
            <a:avLst/>
          </a:prstGeom>
          <a:noFill/>
          <a:ln>
            <a:noFill/>
          </a:ln>
        </p:spPr>
      </p:pic>
      <p:sp>
        <p:nvSpPr>
          <p:cNvPr id="388" name="Google Shape;388;p28"/>
          <p:cNvSpPr txBox="1"/>
          <p:nvPr/>
        </p:nvSpPr>
        <p:spPr>
          <a:xfrm>
            <a:off x="7325" y="3964725"/>
            <a:ext cx="47454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The top 5 are Mini Basketball Hoop, Colorbuds, Plush Pony, Etch A Sketch, Playfoam, </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The bottom 5 Classic Dominoes, PlayDoh Can, Splash Balls, Dino Egg, PlayDoh Toolkit</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
        <p:nvSpPr>
          <p:cNvPr id="389" name="Google Shape;389;p28"/>
          <p:cNvSpPr txBox="1"/>
          <p:nvPr/>
        </p:nvSpPr>
        <p:spPr>
          <a:xfrm>
            <a:off x="4958925" y="3929025"/>
            <a:ext cx="39246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The top 5 are Jenga, Mini Basketball Hoop, Playfoam, Plush Pony, Colorbuds</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The bottom 5 Lego Bricks, Magic Sand, Splash Balls, Rubik's Cube, Dino Egg</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Customer Satisfaction and Growth</a:t>
            </a:r>
            <a:endParaRPr/>
          </a:p>
        </p:txBody>
      </p:sp>
      <p:sp>
        <p:nvSpPr>
          <p:cNvPr id="284" name="Google Shape;284;p14"/>
          <p:cNvSpPr txBox="1">
            <a:spLocks noGrp="1"/>
          </p:cNvSpPr>
          <p:nvPr>
            <p:ph type="body" idx="1"/>
          </p:nvPr>
        </p:nvSpPr>
        <p:spPr>
          <a:xfrm>
            <a:off x="1303800" y="168360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t>Our primary focus will be to address the high-level questions posed by our Head of Business Development:</a:t>
            </a:r>
            <a:endParaRPr sz="1400"/>
          </a:p>
          <a:p>
            <a:pPr marL="0" lvl="0" indent="0" algn="l" rtl="0">
              <a:spcBef>
                <a:spcPts val="1200"/>
              </a:spcBef>
              <a:spcAft>
                <a:spcPts val="0"/>
              </a:spcAft>
              <a:buClr>
                <a:schemeClr val="dk1"/>
              </a:buClr>
              <a:buSzPts val="1100"/>
              <a:buFont typeface="Arial"/>
              <a:buNone/>
            </a:pPr>
            <a:endParaRPr sz="1400"/>
          </a:p>
          <a:p>
            <a:pPr marL="457200" lvl="0" indent="-317500" algn="l" rtl="0">
              <a:spcBef>
                <a:spcPts val="1200"/>
              </a:spcBef>
              <a:spcAft>
                <a:spcPts val="0"/>
              </a:spcAft>
              <a:buSzPts val="1400"/>
              <a:buChar char="●"/>
            </a:pPr>
            <a:r>
              <a:rPr lang="en" sz="1400"/>
              <a:t>How are we doing with customer satisfaction?</a:t>
            </a:r>
            <a:endParaRPr sz="1400"/>
          </a:p>
          <a:p>
            <a:pPr marL="457200" lvl="0" indent="-317500" algn="l" rtl="0">
              <a:spcBef>
                <a:spcPts val="0"/>
              </a:spcBef>
              <a:spcAft>
                <a:spcPts val="0"/>
              </a:spcAft>
              <a:buSzPts val="1400"/>
              <a:buChar char="●"/>
            </a:pPr>
            <a:r>
              <a:rPr lang="en" sz="1400"/>
              <a:t>What does the data say about how we can grow our business?</a:t>
            </a:r>
            <a:endParaRPr sz="1400"/>
          </a:p>
          <a:p>
            <a:pPr marL="0" lvl="0" indent="0" algn="l" rtl="0">
              <a:spcBef>
                <a:spcPts val="1200"/>
              </a:spcBef>
              <a:spcAft>
                <a:spcPts val="0"/>
              </a:spcAft>
              <a:buClr>
                <a:schemeClr val="dk1"/>
              </a:buClr>
              <a:buSzPts val="1100"/>
              <a:buFont typeface="Arial"/>
              <a:buNone/>
            </a:pPr>
            <a:endParaRPr sz="1400"/>
          </a:p>
          <a:p>
            <a:pPr marL="0" lvl="0" indent="0" algn="l" rtl="0">
              <a:spcBef>
                <a:spcPts val="1200"/>
              </a:spcBef>
              <a:spcAft>
                <a:spcPts val="1200"/>
              </a:spcAft>
              <a:buNone/>
            </a:pP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Feature Engineering</a:t>
            </a:r>
            <a:endParaRPr/>
          </a:p>
        </p:txBody>
      </p:sp>
      <p:sp>
        <p:nvSpPr>
          <p:cNvPr id="290" name="Google Shape;290;p15"/>
          <p:cNvSpPr txBox="1">
            <a:spLocks noGrp="1"/>
          </p:cNvSpPr>
          <p:nvPr>
            <p:ph type="body" idx="1"/>
          </p:nvPr>
        </p:nvSpPr>
        <p:spPr>
          <a:xfrm>
            <a:off x="1303800" y="154520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'Product Profit': This calculates the profit per product (sales price - cost), which is crucial for understanding which products contribute most to the company's bottom line.</a:t>
            </a:r>
            <a:endParaRPr/>
          </a:p>
          <a:p>
            <a:pPr marL="0" lvl="0" indent="0" algn="l" rtl="0">
              <a:spcBef>
                <a:spcPts val="1200"/>
              </a:spcBef>
              <a:spcAft>
                <a:spcPts val="0"/>
              </a:spcAft>
              <a:buNone/>
            </a:pPr>
            <a:r>
              <a:rPr lang="en"/>
              <a:t>To Evaluate Growth potential we wanted combine the information in Customer Satisfaction and Profit to estimate how likely each location would be grow in the future. High values in these metrics could indicate stores or products that are both profitable and well-liked by customers, suggesting potential areas for business growth.</a:t>
            </a:r>
            <a:endParaRPr/>
          </a:p>
          <a:p>
            <a:pPr marL="457200" lvl="0" indent="-311150" algn="l" rtl="0">
              <a:spcBef>
                <a:spcPts val="1200"/>
              </a:spcBef>
              <a:spcAft>
                <a:spcPts val="0"/>
              </a:spcAft>
              <a:buSzPts val="1300"/>
              <a:buChar char="●"/>
            </a:pPr>
            <a:r>
              <a:rPr lang="en"/>
              <a:t>Total Growth Potential: Total Profit * Customer Satisfaction</a:t>
            </a:r>
            <a:endParaRPr/>
          </a:p>
          <a:p>
            <a:pPr marL="457200" lvl="0" indent="-311150" algn="l" rtl="0">
              <a:spcBef>
                <a:spcPts val="0"/>
              </a:spcBef>
              <a:spcAft>
                <a:spcPts val="0"/>
              </a:spcAft>
              <a:buSzPts val="1300"/>
              <a:buChar char="●"/>
            </a:pPr>
            <a:r>
              <a:rPr lang="en"/>
              <a:t>Efficient Growth Potential: Profit Ratio * Customer Satisfaction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pic>
        <p:nvPicPr>
          <p:cNvPr id="295" name="Google Shape;295;p16"/>
          <p:cNvPicPr preferRelativeResize="0"/>
          <p:nvPr/>
        </p:nvPicPr>
        <p:blipFill>
          <a:blip r:embed="rId3">
            <a:alphaModFix/>
          </a:blip>
          <a:stretch>
            <a:fillRect/>
          </a:stretch>
        </p:blipFill>
        <p:spPr>
          <a:xfrm>
            <a:off x="1485825" y="1047975"/>
            <a:ext cx="6172344" cy="3820975"/>
          </a:xfrm>
          <a:prstGeom prst="rect">
            <a:avLst/>
          </a:prstGeom>
          <a:noFill/>
          <a:ln>
            <a:noFill/>
          </a:ln>
        </p:spPr>
      </p:pic>
      <p:sp>
        <p:nvSpPr>
          <p:cNvPr id="296" name="Google Shape;296;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Location</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Location</a:t>
            </a:r>
            <a:endParaRPr/>
          </a:p>
          <a:p>
            <a:pPr marL="0" lvl="0" indent="0" algn="l" rtl="0">
              <a:spcBef>
                <a:spcPts val="0"/>
              </a:spcBef>
              <a:spcAft>
                <a:spcPts val="0"/>
              </a:spcAft>
              <a:buNone/>
            </a:pPr>
            <a:endParaRPr/>
          </a:p>
        </p:txBody>
      </p:sp>
      <p:pic>
        <p:nvPicPr>
          <p:cNvPr id="302" name="Google Shape;302;p17"/>
          <p:cNvPicPr preferRelativeResize="0"/>
          <p:nvPr/>
        </p:nvPicPr>
        <p:blipFill>
          <a:blip r:embed="rId3">
            <a:alphaModFix/>
          </a:blip>
          <a:stretch>
            <a:fillRect/>
          </a:stretch>
        </p:blipFill>
        <p:spPr>
          <a:xfrm>
            <a:off x="1590925" y="1179050"/>
            <a:ext cx="5962141"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Google Shape;307;p18"/>
          <p:cNvPicPr preferRelativeResize="0"/>
          <p:nvPr/>
        </p:nvPicPr>
        <p:blipFill>
          <a:blip r:embed="rId3">
            <a:alphaModFix/>
          </a:blip>
          <a:stretch>
            <a:fillRect/>
          </a:stretch>
        </p:blipFill>
        <p:spPr>
          <a:xfrm>
            <a:off x="1118462" y="655725"/>
            <a:ext cx="6907076" cy="4200350"/>
          </a:xfrm>
          <a:prstGeom prst="rect">
            <a:avLst/>
          </a:prstGeom>
          <a:noFill/>
          <a:ln>
            <a:noFill/>
          </a:ln>
        </p:spPr>
      </p:pic>
      <p:sp>
        <p:nvSpPr>
          <p:cNvPr id="308" name="Google Shape;308;p18"/>
          <p:cNvSpPr txBox="1">
            <a:spLocks noGrp="1"/>
          </p:cNvSpPr>
          <p:nvPr>
            <p:ph type="title" idx="4294967295"/>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Location</a:t>
            </a: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Most Profitable Products</a:t>
            </a:r>
            <a:endParaRPr/>
          </a:p>
        </p:txBody>
      </p:sp>
      <p:pic>
        <p:nvPicPr>
          <p:cNvPr id="314" name="Google Shape;314;p19"/>
          <p:cNvPicPr preferRelativeResize="0"/>
          <p:nvPr/>
        </p:nvPicPr>
        <p:blipFill>
          <a:blip r:embed="rId3">
            <a:alphaModFix/>
          </a:blip>
          <a:stretch>
            <a:fillRect/>
          </a:stretch>
        </p:blipFill>
        <p:spPr>
          <a:xfrm>
            <a:off x="1750200" y="1141250"/>
            <a:ext cx="6289446"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title"/>
          </p:nvPr>
        </p:nvSpPr>
        <p:spPr>
          <a:xfrm>
            <a:off x="3118225" y="29650"/>
            <a:ext cx="3040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SARIMAX Results</a:t>
            </a:r>
            <a:endParaRPr/>
          </a:p>
        </p:txBody>
      </p:sp>
      <p:pic>
        <p:nvPicPr>
          <p:cNvPr id="320" name="Google Shape;320;p20"/>
          <p:cNvPicPr preferRelativeResize="0"/>
          <p:nvPr/>
        </p:nvPicPr>
        <p:blipFill>
          <a:blip r:embed="rId3">
            <a:alphaModFix/>
          </a:blip>
          <a:stretch>
            <a:fillRect/>
          </a:stretch>
        </p:blipFill>
        <p:spPr>
          <a:xfrm>
            <a:off x="2179988" y="649500"/>
            <a:ext cx="4784017" cy="3309176"/>
          </a:xfrm>
          <a:prstGeom prst="rect">
            <a:avLst/>
          </a:prstGeom>
          <a:noFill/>
          <a:ln>
            <a:noFill/>
          </a:ln>
        </p:spPr>
      </p:pic>
      <p:sp>
        <p:nvSpPr>
          <p:cNvPr id="321" name="Google Shape;321;p20"/>
          <p:cNvSpPr txBox="1"/>
          <p:nvPr/>
        </p:nvSpPr>
        <p:spPr>
          <a:xfrm>
            <a:off x="540325" y="4005825"/>
            <a:ext cx="8196000" cy="1262100"/>
          </a:xfrm>
          <a:prstGeom prst="rect">
            <a:avLst/>
          </a:prstGeom>
          <a:noFill/>
          <a:ln>
            <a:noFill/>
          </a:ln>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The dataset was grouped into weekly profits and placed into a seasonal ARIMA Model.</a:t>
            </a:r>
            <a:endParaRPr/>
          </a:p>
          <a:p>
            <a:pPr marL="0" lvl="0" indent="0" algn="l" rtl="0">
              <a:spcBef>
                <a:spcPts val="0"/>
              </a:spcBef>
              <a:spcAft>
                <a:spcPts val="0"/>
              </a:spcAft>
              <a:buNone/>
            </a:pPr>
            <a:r>
              <a:rPr lang="en"/>
              <a:t>The autoregressive term has a p-value that is less than the significance level of 0.05. You can conclude that the coefficient for the autoregressive term is statistically significant, and you should keep the term in the model.</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326" name="Google Shape;326;p21"/>
          <p:cNvPicPr preferRelativeResize="0"/>
          <p:nvPr/>
        </p:nvPicPr>
        <p:blipFill>
          <a:blip r:embed="rId3">
            <a:alphaModFix/>
          </a:blip>
          <a:stretch>
            <a:fillRect/>
          </a:stretch>
        </p:blipFill>
        <p:spPr>
          <a:xfrm>
            <a:off x="1736250" y="602350"/>
            <a:ext cx="5671500" cy="3613975"/>
          </a:xfrm>
          <a:prstGeom prst="rect">
            <a:avLst/>
          </a:prstGeom>
          <a:noFill/>
          <a:ln>
            <a:noFill/>
          </a:ln>
        </p:spPr>
      </p:pic>
      <p:sp>
        <p:nvSpPr>
          <p:cNvPr id="327" name="Google Shape;327;p21"/>
          <p:cNvSpPr txBox="1">
            <a:spLocks noGrp="1"/>
          </p:cNvSpPr>
          <p:nvPr>
            <p:ph type="title"/>
          </p:nvPr>
        </p:nvSpPr>
        <p:spPr>
          <a:xfrm>
            <a:off x="820200" y="29650"/>
            <a:ext cx="7503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Prediction on Training Model (not overfitted)</a:t>
            </a:r>
            <a:endParaRPr/>
          </a:p>
        </p:txBody>
      </p:sp>
      <p:sp>
        <p:nvSpPr>
          <p:cNvPr id="328" name="Google Shape;328;p21"/>
          <p:cNvSpPr txBox="1"/>
          <p:nvPr/>
        </p:nvSpPr>
        <p:spPr>
          <a:xfrm>
            <a:off x="540325" y="4216325"/>
            <a:ext cx="8196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Product profits compared against the predicted mean for our training model. Since there is a decent level of error between the two graphs, the model is not overfitted. </a:t>
            </a: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776</Words>
  <Application>Microsoft Office PowerPoint</Application>
  <PresentationFormat>On-screen Show (16:9)</PresentationFormat>
  <Paragraphs>69</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Verdana</vt:lpstr>
      <vt:lpstr>Maven Pro</vt:lpstr>
      <vt:lpstr>Nunito</vt:lpstr>
      <vt:lpstr>Arial</vt:lpstr>
      <vt:lpstr>Roboto Mono</vt:lpstr>
      <vt:lpstr>Open Sans</vt:lpstr>
      <vt:lpstr>Momentum</vt:lpstr>
      <vt:lpstr>Customer Satisfaction and Growth</vt:lpstr>
      <vt:lpstr>Customer Satisfaction and Growth</vt:lpstr>
      <vt:lpstr>Feature Engineering</vt:lpstr>
      <vt:lpstr>Location </vt:lpstr>
      <vt:lpstr>Location </vt:lpstr>
      <vt:lpstr>Location </vt:lpstr>
      <vt:lpstr>Most Profitable Products</vt:lpstr>
      <vt:lpstr>SARIMAX Results</vt:lpstr>
      <vt:lpstr>Prediction on Training Model (not overfitted)</vt:lpstr>
      <vt:lpstr>Prediction on Test Model</vt:lpstr>
      <vt:lpstr>Forecasted based on the Model</vt:lpstr>
      <vt:lpstr>PowerPoint Presentation</vt:lpstr>
      <vt:lpstr>Dependent variable: Customer satisfaction  Independent variables:  'Store_Location_Airport', 'Store_Location_Downtown', 'Store_Location_Residential', 'Product_profit',  'Store_Open_Month'</vt:lpstr>
      <vt:lpstr>Shapiro-Wilk test on residuals: p-value = 0.0 Not a normal distribution Left-skewed Potential presence of heteroscedasticity</vt:lpstr>
      <vt:lpstr>City Growth Potential</vt:lpstr>
      <vt:lpstr>Product Growth Potential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Satisfaction and Growth</dc:title>
  <cp:lastModifiedBy>Sam Celarek</cp:lastModifiedBy>
  <cp:revision>1</cp:revision>
  <dcterms:modified xsi:type="dcterms:W3CDTF">2023-06-23T20:47:27Z</dcterms:modified>
</cp:coreProperties>
</file>