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266" r:id="rId6"/>
    <p:sldId id="342" r:id="rId7"/>
    <p:sldId id="343" r:id="rId8"/>
    <p:sldId id="341" r:id="rId9"/>
    <p:sldId id="345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Simulation in a Hospital Emergency Department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Rachel Loo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Simulation results: Baseline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301752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Total patients: 86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Simulation time: 24 </a:t>
            </a:r>
            <a:r>
              <a:rPr lang="en-US" dirty="0" err="1"/>
              <a:t>hrs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Patient outcomes:</a:t>
            </a:r>
          </a:p>
          <a:p>
            <a:pPr>
              <a:lnSpc>
                <a:spcPct val="90000"/>
              </a:lnSpc>
            </a:pPr>
            <a:r>
              <a:rPr lang="en-US" dirty="0"/>
              <a:t>Discharged: 74 (86.0%)</a:t>
            </a:r>
          </a:p>
          <a:p>
            <a:pPr>
              <a:lnSpc>
                <a:spcPct val="90000"/>
              </a:lnSpc>
            </a:pPr>
            <a:r>
              <a:rPr lang="en-US" dirty="0"/>
              <a:t>Admitted: 12 (14.0%)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77" y="2377440"/>
            <a:ext cx="3017521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cap="none" dirty="0"/>
              <a:t>Resource utilisation: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nurse: 27.1%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doctor: 60.4%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nurses: 18.8%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doctors: 68.8%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beds: 57.7%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4D2BE39-79C1-BE51-129D-B1016A27555C}"/>
              </a:ext>
            </a:extLst>
          </p:cNvPr>
          <p:cNvSpPr txBox="1">
            <a:spLocks/>
          </p:cNvSpPr>
          <p:nvPr/>
        </p:nvSpPr>
        <p:spPr>
          <a:xfrm>
            <a:off x="4587240" y="2377440"/>
            <a:ext cx="3017520" cy="3566160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 dirty="0"/>
              <a:t>Average service times:</a:t>
            </a:r>
          </a:p>
          <a:p>
            <a:r>
              <a:rPr lang="en-US" cap="none" dirty="0"/>
              <a:t>Fast track: 39.0 mins</a:t>
            </a:r>
          </a:p>
          <a:p>
            <a:r>
              <a:rPr lang="en-US" cap="none" dirty="0"/>
              <a:t>Main ED: 168.1 mins</a:t>
            </a:r>
          </a:p>
          <a:p>
            <a:pPr marL="0" indent="0">
              <a:buNone/>
            </a:pPr>
            <a:r>
              <a:rPr lang="en-US" cap="none" dirty="0"/>
              <a:t>Average waiting times:</a:t>
            </a:r>
          </a:p>
          <a:p>
            <a:r>
              <a:rPr lang="en-US" cap="none" dirty="0"/>
              <a:t>Nurse: 0.9 mins</a:t>
            </a:r>
          </a:p>
          <a:p>
            <a:r>
              <a:rPr lang="en-US" cap="none" dirty="0"/>
              <a:t>Doctor: 9.6 mins</a:t>
            </a:r>
          </a:p>
          <a:p>
            <a:pPr marL="0" indent="0">
              <a:buNone/>
            </a:pPr>
            <a:r>
              <a:rPr lang="en-US" cap="none" dirty="0"/>
              <a:t>Average total patient times: 109.6 mins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044B5-C359-D551-3B1E-4CEFEBED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E97D-9983-B84A-3E4B-D40F3A09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Simulation results: High Patient Volume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9F0E-059C-A66D-0FD3-9E8C4B7D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301752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Total patients: 102</a:t>
            </a:r>
          </a:p>
          <a:p>
            <a:pPr marL="0" indent="0">
              <a:buNone/>
            </a:pPr>
            <a:r>
              <a:rPr lang="en-US" dirty="0"/>
              <a:t>Simulation time: 24 </a:t>
            </a:r>
            <a:r>
              <a:rPr lang="en-US" dirty="0" err="1"/>
              <a:t>hrs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Patient outcomes:</a:t>
            </a:r>
          </a:p>
          <a:p>
            <a:r>
              <a:rPr lang="en-US" dirty="0"/>
              <a:t>Discharged: 87 (85.3%)</a:t>
            </a:r>
          </a:p>
          <a:p>
            <a:r>
              <a:rPr lang="en-US" dirty="0"/>
              <a:t>Admitted: 15 (14.7%)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D66B-AB56-E9CF-A287-EF8AA3BF7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77" y="2377440"/>
            <a:ext cx="3017521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cap="none" dirty="0"/>
              <a:t>Resource utilisation: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nurse: 27.1%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doctor: 60.4%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nurses: 23.6%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doctors: 92.7%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beds: 90.8%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4919942-F1FF-37D4-81B3-F4943E42C05C}"/>
              </a:ext>
            </a:extLst>
          </p:cNvPr>
          <p:cNvSpPr txBox="1">
            <a:spLocks/>
          </p:cNvSpPr>
          <p:nvPr/>
        </p:nvSpPr>
        <p:spPr>
          <a:xfrm>
            <a:off x="4587240" y="2377440"/>
            <a:ext cx="3017520" cy="3566160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 dirty="0"/>
              <a:t>Average service times:</a:t>
            </a:r>
          </a:p>
          <a:p>
            <a:r>
              <a:rPr lang="en-US" cap="none" dirty="0"/>
              <a:t>Fast track: 39.1 mins</a:t>
            </a:r>
          </a:p>
          <a:p>
            <a:r>
              <a:rPr lang="en-US" cap="none" dirty="0"/>
              <a:t>Main ED: 392.2 mins</a:t>
            </a:r>
          </a:p>
          <a:p>
            <a:pPr marL="0" indent="0">
              <a:buNone/>
            </a:pPr>
            <a:r>
              <a:rPr lang="en-US" cap="none" dirty="0"/>
              <a:t>Average waiting times:</a:t>
            </a:r>
          </a:p>
          <a:p>
            <a:r>
              <a:rPr lang="en-US" cap="none" dirty="0"/>
              <a:t>Nurse: 1.2 mins</a:t>
            </a:r>
          </a:p>
          <a:p>
            <a:r>
              <a:rPr lang="en-US" cap="none" dirty="0"/>
              <a:t>Doctor: 27.9 mins</a:t>
            </a:r>
          </a:p>
          <a:p>
            <a:pPr marL="0" indent="0">
              <a:buNone/>
            </a:pPr>
            <a:r>
              <a:rPr lang="en-US" cap="none" dirty="0"/>
              <a:t>Average total patient times: 239.9 mins</a:t>
            </a:r>
          </a:p>
        </p:txBody>
      </p:sp>
    </p:spTree>
    <p:extLst>
      <p:ext uri="{BB962C8B-B14F-4D97-AF65-F5344CB8AC3E}">
        <p14:creationId xmlns:p14="http://schemas.microsoft.com/office/powerpoint/2010/main" val="107339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1803-0FE7-4272-2281-E568A22D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29E2-8721-485C-E3A6-3B29485F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Simulation results: Improved Resources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C80C-225C-B2EC-B738-A3AD25111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301752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Total patients: 80</a:t>
            </a:r>
          </a:p>
          <a:p>
            <a:pPr marL="0" indent="0">
              <a:buNone/>
            </a:pPr>
            <a:r>
              <a:rPr lang="en-US" dirty="0"/>
              <a:t>Simulation time: 24 </a:t>
            </a:r>
            <a:r>
              <a:rPr lang="en-US" dirty="0" err="1"/>
              <a:t>hrs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Patient outcomes:</a:t>
            </a:r>
          </a:p>
          <a:p>
            <a:r>
              <a:rPr lang="en-US" dirty="0"/>
              <a:t>Discharged: 69 (86.2%)</a:t>
            </a:r>
          </a:p>
          <a:p>
            <a:r>
              <a:rPr lang="en-US" dirty="0"/>
              <a:t>Admitted: 11 (13.8%)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08C8D-B41E-BF1C-424A-8C6B0AB4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77" y="2377440"/>
            <a:ext cx="3017521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cap="none" dirty="0"/>
              <a:t>Resource utilisation: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nurse: 29.2%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Fast track doctor: 56.2%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nurses: 18.1%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doctors: 64.6%</a:t>
            </a:r>
          </a:p>
          <a:p>
            <a:pPr>
              <a:lnSpc>
                <a:spcPct val="90000"/>
              </a:lnSpc>
            </a:pPr>
            <a:r>
              <a:rPr lang="en-US" cap="none" dirty="0"/>
              <a:t>Main ED beds: 49.6%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E31C220-EBE3-3356-831D-9982BB77B43A}"/>
              </a:ext>
            </a:extLst>
          </p:cNvPr>
          <p:cNvSpPr txBox="1">
            <a:spLocks/>
          </p:cNvSpPr>
          <p:nvPr/>
        </p:nvSpPr>
        <p:spPr>
          <a:xfrm>
            <a:off x="4587240" y="2377440"/>
            <a:ext cx="3017520" cy="3566160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 anchor="t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 dirty="0"/>
              <a:t>Average service times:</a:t>
            </a:r>
          </a:p>
          <a:p>
            <a:r>
              <a:rPr lang="en-US" cap="none" dirty="0"/>
              <a:t>Fast track: 49.2 mins</a:t>
            </a:r>
          </a:p>
          <a:p>
            <a:r>
              <a:rPr lang="en-US" cap="none" dirty="0"/>
              <a:t>Main ED: 154.4 mins</a:t>
            </a:r>
          </a:p>
          <a:p>
            <a:pPr marL="0" indent="0">
              <a:buNone/>
            </a:pPr>
            <a:r>
              <a:rPr lang="en-US" cap="none" dirty="0"/>
              <a:t>Average waiting times:</a:t>
            </a:r>
          </a:p>
          <a:p>
            <a:r>
              <a:rPr lang="en-US" cap="none" dirty="0"/>
              <a:t>Nurse: 1.5 mins</a:t>
            </a:r>
          </a:p>
          <a:p>
            <a:r>
              <a:rPr lang="en-US" cap="none" dirty="0"/>
              <a:t>Doctor: 8.7 mins</a:t>
            </a:r>
          </a:p>
          <a:p>
            <a:pPr marL="0" indent="0">
              <a:buNone/>
            </a:pPr>
            <a:r>
              <a:rPr lang="en-US" cap="none" dirty="0"/>
              <a:t>Average total patient times: 103.1 mins</a:t>
            </a:r>
          </a:p>
        </p:txBody>
      </p:sp>
    </p:spTree>
    <p:extLst>
      <p:ext uri="{BB962C8B-B14F-4D97-AF65-F5344CB8AC3E}">
        <p14:creationId xmlns:p14="http://schemas.microsoft.com/office/powerpoint/2010/main" val="42817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itle 1">
            <a:extLst>
              <a:ext uri="{FF2B5EF4-FFF2-40B4-BE49-F238E27FC236}">
                <a16:creationId xmlns:a16="http://schemas.microsoft.com/office/drawing/2014/main" id="{A9622000-DD7B-9B1A-7058-A3C182FC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/>
          <a:lstStyle/>
          <a:p>
            <a:r>
              <a:rPr lang="en-US" dirty="0"/>
              <a:t>Simulation results Plots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B3B4EC-D50E-E2BB-5BB5-AB26DD846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18" y="2017981"/>
            <a:ext cx="6107164" cy="484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B106DDC-6C24-0C10-1D65-169837AD543C}"/>
              </a:ext>
            </a:extLst>
          </p:cNvPr>
          <p:cNvSpPr txBox="1">
            <a:spLocks/>
          </p:cNvSpPr>
          <p:nvPr/>
        </p:nvSpPr>
        <p:spPr>
          <a:xfrm>
            <a:off x="1280160" y="2377440"/>
            <a:ext cx="4645152" cy="34290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1700" dirty="0"/>
              <a:t>FAST TRACK PERFORMANCE:</a:t>
            </a:r>
          </a:p>
          <a:p>
            <a:r>
              <a:rPr lang="en-US" sz="1700" dirty="0"/>
              <a:t>Fast Track average time: 39.0 mins</a:t>
            </a:r>
          </a:p>
          <a:p>
            <a:r>
              <a:rPr lang="en-US" sz="1700" dirty="0"/>
              <a:t>Main ED average time: 168.1 mins</a:t>
            </a:r>
          </a:p>
          <a:p>
            <a:r>
              <a:rPr lang="en-US" sz="1700" dirty="0"/>
              <a:t>Fast Track utilisation: 45.3% of patients</a:t>
            </a:r>
          </a:p>
          <a:p>
            <a:pPr marL="0" indent="0">
              <a:buNone/>
            </a:pPr>
            <a:endParaRPr lang="en-SG" sz="1700" b="0" dirty="0"/>
          </a:p>
          <a:p>
            <a:pPr marL="0" indent="0">
              <a:buNone/>
            </a:pPr>
            <a:r>
              <a:rPr lang="en-SG" sz="1700" b="0" dirty="0"/>
              <a:t>SCENARIO COMPARISON: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FB604-F6AB-C0D8-678F-6C10F496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Improvements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F6826-3583-B305-3829-956DDDAF7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IMPROVEMENTS:</a:t>
            </a:r>
          </a:p>
          <a:p>
            <a:r>
              <a:rPr lang="en-US" sz="1700" dirty="0"/>
              <a:t>Monitor queue lengths in real-time</a:t>
            </a:r>
          </a:p>
          <a:p>
            <a:r>
              <a:rPr lang="en-US" sz="1700" dirty="0"/>
              <a:t>Implement triage protocols to optimise Fast Track usage</a:t>
            </a:r>
          </a:p>
          <a:p>
            <a:r>
              <a:rPr lang="en-US" sz="1700" dirty="0"/>
              <a:t>Review staffing schedules during peak hours</a:t>
            </a:r>
          </a:p>
          <a:p>
            <a:r>
              <a:rPr lang="en-US" sz="1700" dirty="0"/>
              <a:t>Consider process improvements for laboratory turnaround times</a:t>
            </a:r>
          </a:p>
          <a:p>
            <a:r>
              <a:rPr lang="en-US" sz="1700" dirty="0"/>
              <a:t>Develop admission protocols to reduce ED boarding time</a:t>
            </a:r>
            <a:endParaRPr lang="en-SG" sz="1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4D87B9-31CF-C9FD-9734-839788F7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27629"/>
              </p:ext>
            </p:extLst>
          </p:nvPr>
        </p:nvGraphicFramePr>
        <p:xfrm>
          <a:off x="1280160" y="4937760"/>
          <a:ext cx="4684776" cy="1737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592">
                  <a:extLst>
                    <a:ext uri="{9D8B030D-6E8A-4147-A177-3AD203B41FA5}">
                      <a16:colId xmlns:a16="http://schemas.microsoft.com/office/drawing/2014/main" val="2054556381"/>
                    </a:ext>
                  </a:extLst>
                </a:gridCol>
                <a:gridCol w="1561592">
                  <a:extLst>
                    <a:ext uri="{9D8B030D-6E8A-4147-A177-3AD203B41FA5}">
                      <a16:colId xmlns:a16="http://schemas.microsoft.com/office/drawing/2014/main" val="1194123826"/>
                    </a:ext>
                  </a:extLst>
                </a:gridCol>
                <a:gridCol w="1561592">
                  <a:extLst>
                    <a:ext uri="{9D8B030D-6E8A-4147-A177-3AD203B41FA5}">
                      <a16:colId xmlns:a16="http://schemas.microsoft.com/office/drawing/2014/main" val="271190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 Volume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Improved Resources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Average time change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-119.0%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+5.9%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Patients processed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102 vs 86 (baseline)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 vs 86 (baseline)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6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Rachel Loo | Rachel.loojiayin@gmail.com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{966B7944-4048-4DD2-A050-F5AA76E5EB0B}tf67061901_win32</Template>
  <TotalTime>187</TotalTime>
  <Words>406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Daytona Condensed Light</vt:lpstr>
      <vt:lpstr>Posterama</vt:lpstr>
      <vt:lpstr>Custom</vt:lpstr>
      <vt:lpstr>Simulation in a Hospital Emergency Department</vt:lpstr>
      <vt:lpstr>Simulation results: Baseline Scenario</vt:lpstr>
      <vt:lpstr>Simulation results: High Patient Volume Scenario</vt:lpstr>
      <vt:lpstr>Simulation results: Improved Resources Scenario</vt:lpstr>
      <vt:lpstr>Simulation results Plots</vt:lpstr>
      <vt:lpstr>Insights and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LOO from.TP (HSA)</dc:creator>
  <cp:lastModifiedBy>Rachel LOO from.TP (HSA)</cp:lastModifiedBy>
  <cp:revision>6</cp:revision>
  <dcterms:created xsi:type="dcterms:W3CDTF">2025-08-29T11:40:21Z</dcterms:created>
  <dcterms:modified xsi:type="dcterms:W3CDTF">2025-08-29T15:08:32Z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54803508-8490-4252-b331-d9b72689e942_Enabled">
    <vt:lpwstr>true</vt:lpwstr>
  </property>
  <property fmtid="{D5CDD505-2E9C-101B-9397-08002B2CF9AE}" pid="5" name="MSIP_Label_54803508-8490-4252-b331-d9b72689e942_SetDate">
    <vt:lpwstr>2025-08-29T12:01:31Z</vt:lpwstr>
  </property>
  <property fmtid="{D5CDD505-2E9C-101B-9397-08002B2CF9AE}" pid="6" name="MSIP_Label_54803508-8490-4252-b331-d9b72689e942_Method">
    <vt:lpwstr>Privileged</vt:lpwstr>
  </property>
  <property fmtid="{D5CDD505-2E9C-101B-9397-08002B2CF9AE}" pid="7" name="MSIP_Label_54803508-8490-4252-b331-d9b72689e942_Name">
    <vt:lpwstr>Non Sensitive_0</vt:lpwstr>
  </property>
  <property fmtid="{D5CDD505-2E9C-101B-9397-08002B2CF9AE}" pid="8" name="MSIP_Label_54803508-8490-4252-b331-d9b72689e942_SiteId">
    <vt:lpwstr>0b11c524-9a1c-4e1b-84cb-6336aefc2243</vt:lpwstr>
  </property>
  <property fmtid="{D5CDD505-2E9C-101B-9397-08002B2CF9AE}" pid="9" name="MSIP_Label_54803508-8490-4252-b331-d9b72689e942_ActionId">
    <vt:lpwstr>0a2a47f4-b1c8-4d5e-b71f-b2c957124bb9</vt:lpwstr>
  </property>
  <property fmtid="{D5CDD505-2E9C-101B-9397-08002B2CF9AE}" pid="10" name="MSIP_Label_54803508-8490-4252-b331-d9b72689e942_ContentBits">
    <vt:lpwstr>0</vt:lpwstr>
  </property>
  <property fmtid="{D5CDD505-2E9C-101B-9397-08002B2CF9AE}" pid="11" name="MSIP_Label_54803508-8490-4252-b331-d9b72689e942_Tag">
    <vt:lpwstr>10, 0, 1, 1</vt:lpwstr>
  </property>
</Properties>
</file>