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10287000" cx="18288000"/>
  <p:notesSz cx="6858000" cy="9144000"/>
  <p:embeddedFontLst>
    <p:embeddedFont>
      <p:font typeface="Barlow Medium"/>
      <p:regular r:id="rId29"/>
      <p:bold r:id="rId30"/>
      <p:italic r:id="rId31"/>
      <p:boldItalic r:id="rId32"/>
    </p:embeddedFont>
    <p:embeddedFont>
      <p:font typeface="Barlow"/>
      <p:bold r:id="rId33"/>
      <p:boldItalic r:id="rId34"/>
    </p:embeddedFont>
    <p:embeddedFont>
      <p:font typeface="Open Sans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9" roundtripDataSignature="AMtx7mi3BDZW19cMrsItqkGd+VGWv5Px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Medium-italic.fntdata"/><Relationship Id="rId30" Type="http://schemas.openxmlformats.org/officeDocument/2006/relationships/font" Target="fonts/BarlowMedium-bold.fntdata"/><Relationship Id="rId11" Type="http://schemas.openxmlformats.org/officeDocument/2006/relationships/slide" Target="slides/slide6.xml"/><Relationship Id="rId33" Type="http://schemas.openxmlformats.org/officeDocument/2006/relationships/font" Target="fonts/Barlow-bold.fntdata"/><Relationship Id="rId10" Type="http://schemas.openxmlformats.org/officeDocument/2006/relationships/slide" Target="slides/slide5.xml"/><Relationship Id="rId32" Type="http://schemas.openxmlformats.org/officeDocument/2006/relationships/font" Target="fonts/Barlow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Light-regular.fntdata"/><Relationship Id="rId12" Type="http://schemas.openxmlformats.org/officeDocument/2006/relationships/slide" Target="slides/slide7.xml"/><Relationship Id="rId34" Type="http://schemas.openxmlformats.org/officeDocument/2006/relationships/font" Target="fonts/Barlow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Light-italic.fntdata"/><Relationship Id="rId14" Type="http://schemas.openxmlformats.org/officeDocument/2006/relationships/slide" Target="slides/slide9.xml"/><Relationship Id="rId36" Type="http://schemas.openxmlformats.org/officeDocument/2006/relationships/font" Target="fonts/OpenSansLight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OpenSans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5.jpg"/><Relationship Id="rId5" Type="http://schemas.openxmlformats.org/officeDocument/2006/relationships/image" Target="../media/image13.jpg"/><Relationship Id="rId6" Type="http://schemas.openxmlformats.org/officeDocument/2006/relationships/image" Target="../media/image1.png"/><Relationship Id="rId7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F4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651750" y="651750"/>
            <a:ext cx="16984499" cy="8983499"/>
            <a:chOff x="0" y="0"/>
            <a:chExt cx="22645999" cy="11977999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22645999" cy="11977999"/>
            </a:xfrm>
            <a:custGeom>
              <a:rect b="b" l="l" r="r" t="t"/>
              <a:pathLst>
                <a:path extrusionOk="0" h="3038863" w="5745374">
                  <a:moveTo>
                    <a:pt x="5620914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20914" y="0"/>
                  </a:lnTo>
                  <a:cubicBezTo>
                    <a:pt x="5689494" y="0"/>
                    <a:pt x="5745374" y="55880"/>
                    <a:pt x="5745374" y="124460"/>
                  </a:cubicBezTo>
                  <a:lnTo>
                    <a:pt x="5745374" y="2914403"/>
                  </a:lnTo>
                  <a:cubicBezTo>
                    <a:pt x="5745374" y="2982983"/>
                    <a:pt x="5689494" y="3038863"/>
                    <a:pt x="5620914" y="30388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" name="Google Shape;86;p1"/>
            <p:cNvCxnSpPr/>
            <p:nvPr/>
          </p:nvCxnSpPr>
          <p:spPr>
            <a:xfrm>
              <a:off x="0" y="1266422"/>
              <a:ext cx="22645999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" name="Google Shape;87;p1"/>
            <p:cNvSpPr/>
            <p:nvPr/>
          </p:nvSpPr>
          <p:spPr>
            <a:xfrm rot="10800000">
              <a:off x="1387427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10800000">
              <a:off x="1040586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D5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 rot="10800000">
              <a:off x="693746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"/>
          <p:cNvSpPr txBox="1"/>
          <p:nvPr/>
        </p:nvSpPr>
        <p:spPr>
          <a:xfrm>
            <a:off x="1450166" y="2946267"/>
            <a:ext cx="7241411" cy="3466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A6A6A6"/>
                </a:solidFill>
                <a:latin typeface="Barlow"/>
                <a:ea typeface="Barlow"/>
                <a:cs typeface="Barlow"/>
                <a:sym typeface="Barlow"/>
              </a:rPr>
              <a:t>Learning about</a:t>
            </a:r>
            <a:endParaRPr/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000" u="none" cap="none" strike="noStrike">
              <a:solidFill>
                <a:srgbClr val="A6A6A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99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Fitness Lifestyles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3965013" y="7672841"/>
            <a:ext cx="5926114" cy="1051913"/>
          </a:xfrm>
          <a:custGeom>
            <a:rect b="b" l="l" r="r" t="t"/>
            <a:pathLst>
              <a:path extrusionOk="0" h="1106170" w="6231778">
                <a:moveTo>
                  <a:pt x="5678058" y="1106170"/>
                </a:moveTo>
                <a:lnTo>
                  <a:pt x="553720" y="1106170"/>
                </a:lnTo>
                <a:cubicBezTo>
                  <a:pt x="247650" y="1106170"/>
                  <a:pt x="0" y="858520"/>
                  <a:pt x="0" y="553720"/>
                </a:cubicBezTo>
                <a:cubicBezTo>
                  <a:pt x="0" y="247650"/>
                  <a:pt x="247650" y="0"/>
                  <a:pt x="553720" y="0"/>
                </a:cubicBezTo>
                <a:lnTo>
                  <a:pt x="5678058" y="0"/>
                </a:lnTo>
                <a:cubicBezTo>
                  <a:pt x="5984128" y="0"/>
                  <a:pt x="6231778" y="247650"/>
                  <a:pt x="6231778" y="553720"/>
                </a:cubicBezTo>
                <a:cubicBezTo>
                  <a:pt x="6230508" y="858520"/>
                  <a:pt x="5982858" y="1106170"/>
                  <a:pt x="5678058" y="1106170"/>
                </a:cubicBezTo>
                <a:close/>
              </a:path>
            </a:pathLst>
          </a:custGeom>
          <a:solidFill>
            <a:srgbClr val="A4B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4412618" y="7894047"/>
            <a:ext cx="5029694" cy="533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Team 5 — VR/AR x 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CFD5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0"/>
          <p:cNvGrpSpPr/>
          <p:nvPr/>
        </p:nvGrpSpPr>
        <p:grpSpPr>
          <a:xfrm>
            <a:off x="10125909" y="651750"/>
            <a:ext cx="7510340" cy="8983499"/>
            <a:chOff x="0" y="0"/>
            <a:chExt cx="10013787" cy="11977999"/>
          </a:xfrm>
        </p:grpSpPr>
        <p:sp>
          <p:nvSpPr>
            <p:cNvPr id="232" name="Google Shape;232;p10"/>
            <p:cNvSpPr/>
            <p:nvPr/>
          </p:nvSpPr>
          <p:spPr>
            <a:xfrm>
              <a:off x="0" y="0"/>
              <a:ext cx="10013787" cy="11977999"/>
            </a:xfrm>
            <a:custGeom>
              <a:rect b="b" l="l" r="r" t="t"/>
              <a:pathLst>
                <a:path extrusionOk="0" h="3038863" w="2540535">
                  <a:moveTo>
                    <a:pt x="2416075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16075" y="0"/>
                  </a:lnTo>
                  <a:cubicBezTo>
                    <a:pt x="2484655" y="0"/>
                    <a:pt x="2540535" y="55880"/>
                    <a:pt x="2540535" y="124460"/>
                  </a:cubicBezTo>
                  <a:lnTo>
                    <a:pt x="2540535" y="2914403"/>
                  </a:lnTo>
                  <a:cubicBezTo>
                    <a:pt x="2540535" y="2982983"/>
                    <a:pt x="2484655" y="3038863"/>
                    <a:pt x="2416075" y="30388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3" name="Google Shape;233;p10"/>
            <p:cNvCxnSpPr/>
            <p:nvPr/>
          </p:nvCxnSpPr>
          <p:spPr>
            <a:xfrm>
              <a:off x="0" y="1266422"/>
              <a:ext cx="10013787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4" name="Google Shape;234;p10"/>
            <p:cNvSpPr/>
            <p:nvPr/>
          </p:nvSpPr>
          <p:spPr>
            <a:xfrm rot="10800000">
              <a:off x="1387427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 rot="10800000">
              <a:off x="1040586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B6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 rot="10800000">
              <a:off x="693746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10"/>
          <p:cNvSpPr/>
          <p:nvPr/>
        </p:nvSpPr>
        <p:spPr>
          <a:xfrm>
            <a:off x="651750" y="651750"/>
            <a:ext cx="9097209" cy="8983499"/>
          </a:xfrm>
          <a:custGeom>
            <a:rect b="b" l="l" r="r" t="t"/>
            <a:pathLst>
              <a:path extrusionOk="0" h="3038863" w="3077328">
                <a:moveTo>
                  <a:pt x="2952867" y="3038863"/>
                </a:moveTo>
                <a:lnTo>
                  <a:pt x="124460" y="3038863"/>
                </a:lnTo>
                <a:cubicBezTo>
                  <a:pt x="55880" y="3038863"/>
                  <a:pt x="0" y="2982983"/>
                  <a:pt x="0" y="2914403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952868" y="0"/>
                </a:lnTo>
                <a:cubicBezTo>
                  <a:pt x="3021448" y="0"/>
                  <a:pt x="3077328" y="55880"/>
                  <a:pt x="3077328" y="124460"/>
                </a:cubicBezTo>
                <a:lnTo>
                  <a:pt x="3077328" y="2914403"/>
                </a:lnTo>
                <a:cubicBezTo>
                  <a:pt x="3077328" y="2982983"/>
                  <a:pt x="3021448" y="3038863"/>
                  <a:pt x="2952868" y="30388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9670" y="7173364"/>
            <a:ext cx="8422819" cy="295564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0"/>
          <p:cNvSpPr txBox="1"/>
          <p:nvPr/>
        </p:nvSpPr>
        <p:spPr>
          <a:xfrm>
            <a:off x="10279346" y="3649726"/>
            <a:ext cx="7203467" cy="149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187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Khalil</a:t>
            </a:r>
            <a:endParaRPr/>
          </a:p>
        </p:txBody>
      </p:sp>
      <p:sp>
        <p:nvSpPr>
          <p:cNvPr id="240" name="Google Shape;240;p10"/>
          <p:cNvSpPr txBox="1"/>
          <p:nvPr/>
        </p:nvSpPr>
        <p:spPr>
          <a:xfrm>
            <a:off x="2137795" y="2629297"/>
            <a:ext cx="6125121" cy="50284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165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“My motivation definitely takes a hit while I keep waiting for results. I'll always feel more motivated for things that provide you with that level of instant gratification.”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4582" y="350618"/>
            <a:ext cx="13318835" cy="9585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CFD5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/>
          <p:nvPr/>
        </p:nvSpPr>
        <p:spPr>
          <a:xfrm>
            <a:off x="651750" y="651750"/>
            <a:ext cx="9097209" cy="8983499"/>
          </a:xfrm>
          <a:custGeom>
            <a:rect b="b" l="l" r="r" t="t"/>
            <a:pathLst>
              <a:path extrusionOk="0" h="3038863" w="3077328">
                <a:moveTo>
                  <a:pt x="2952867" y="3038863"/>
                </a:moveTo>
                <a:lnTo>
                  <a:pt x="124460" y="3038863"/>
                </a:lnTo>
                <a:cubicBezTo>
                  <a:pt x="55880" y="3038863"/>
                  <a:pt x="0" y="2982983"/>
                  <a:pt x="0" y="2914403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952868" y="0"/>
                </a:lnTo>
                <a:cubicBezTo>
                  <a:pt x="3021448" y="0"/>
                  <a:pt x="3077328" y="55880"/>
                  <a:pt x="3077328" y="124460"/>
                </a:cubicBezTo>
                <a:lnTo>
                  <a:pt x="3077328" y="2914403"/>
                </a:lnTo>
                <a:cubicBezTo>
                  <a:pt x="3077328" y="2982983"/>
                  <a:pt x="3021448" y="3038863"/>
                  <a:pt x="2952868" y="30388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12"/>
          <p:cNvGrpSpPr/>
          <p:nvPr/>
        </p:nvGrpSpPr>
        <p:grpSpPr>
          <a:xfrm>
            <a:off x="10125909" y="651750"/>
            <a:ext cx="7510340" cy="8983499"/>
            <a:chOff x="0" y="0"/>
            <a:chExt cx="10013787" cy="11977999"/>
          </a:xfrm>
        </p:grpSpPr>
        <p:sp>
          <p:nvSpPr>
            <p:cNvPr id="252" name="Google Shape;252;p12"/>
            <p:cNvSpPr/>
            <p:nvPr/>
          </p:nvSpPr>
          <p:spPr>
            <a:xfrm>
              <a:off x="0" y="0"/>
              <a:ext cx="10013787" cy="11977999"/>
            </a:xfrm>
            <a:custGeom>
              <a:rect b="b" l="l" r="r" t="t"/>
              <a:pathLst>
                <a:path extrusionOk="0" h="3038863" w="2540535">
                  <a:moveTo>
                    <a:pt x="2416075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16075" y="0"/>
                  </a:lnTo>
                  <a:cubicBezTo>
                    <a:pt x="2484655" y="0"/>
                    <a:pt x="2540535" y="55880"/>
                    <a:pt x="2540535" y="124460"/>
                  </a:cubicBezTo>
                  <a:lnTo>
                    <a:pt x="2540535" y="2914403"/>
                  </a:lnTo>
                  <a:cubicBezTo>
                    <a:pt x="2540535" y="2982983"/>
                    <a:pt x="2484655" y="3038863"/>
                    <a:pt x="2416075" y="30388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3" name="Google Shape;253;p12"/>
            <p:cNvCxnSpPr/>
            <p:nvPr/>
          </p:nvCxnSpPr>
          <p:spPr>
            <a:xfrm>
              <a:off x="0" y="1266422"/>
              <a:ext cx="10013787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4" name="Google Shape;254;p12"/>
            <p:cNvSpPr/>
            <p:nvPr/>
          </p:nvSpPr>
          <p:spPr>
            <a:xfrm rot="10800000">
              <a:off x="1387427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 rot="10800000">
              <a:off x="1040586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B6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 rot="10800000">
              <a:off x="693746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7" name="Google Shape;2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2338" y="5038172"/>
            <a:ext cx="479748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2"/>
          <p:cNvSpPr txBox="1"/>
          <p:nvPr/>
        </p:nvSpPr>
        <p:spPr>
          <a:xfrm>
            <a:off x="9373917" y="2403213"/>
            <a:ext cx="9014325" cy="1860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0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Nikki</a:t>
            </a:r>
            <a:endParaRPr/>
          </a:p>
        </p:txBody>
      </p:sp>
      <p:sp>
        <p:nvSpPr>
          <p:cNvPr id="259" name="Google Shape;259;p12"/>
          <p:cNvSpPr txBox="1"/>
          <p:nvPr/>
        </p:nvSpPr>
        <p:spPr>
          <a:xfrm>
            <a:off x="1609194" y="2637987"/>
            <a:ext cx="7182323" cy="480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12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"I've taken a lot of SoulCycle classes and sometimes I see some riders crying because they get really in the zone, emotional, and vulnerable."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2747" y="372309"/>
            <a:ext cx="13362506" cy="9542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CFD5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>
            <a:off x="651750" y="651750"/>
            <a:ext cx="9097209" cy="8983499"/>
          </a:xfrm>
          <a:custGeom>
            <a:rect b="b" l="l" r="r" t="t"/>
            <a:pathLst>
              <a:path extrusionOk="0" h="3038863" w="3077328">
                <a:moveTo>
                  <a:pt x="2952867" y="3038863"/>
                </a:moveTo>
                <a:lnTo>
                  <a:pt x="124460" y="3038863"/>
                </a:lnTo>
                <a:cubicBezTo>
                  <a:pt x="55880" y="3038863"/>
                  <a:pt x="0" y="2982983"/>
                  <a:pt x="0" y="2914403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952868" y="0"/>
                </a:lnTo>
                <a:cubicBezTo>
                  <a:pt x="3021448" y="0"/>
                  <a:pt x="3077328" y="55880"/>
                  <a:pt x="3077328" y="124460"/>
                </a:cubicBezTo>
                <a:lnTo>
                  <a:pt x="3077328" y="2914403"/>
                </a:lnTo>
                <a:cubicBezTo>
                  <a:pt x="3077328" y="2982983"/>
                  <a:pt x="3021448" y="3038863"/>
                  <a:pt x="2952868" y="30388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14"/>
          <p:cNvGrpSpPr/>
          <p:nvPr/>
        </p:nvGrpSpPr>
        <p:grpSpPr>
          <a:xfrm>
            <a:off x="10125909" y="651750"/>
            <a:ext cx="7510340" cy="8983499"/>
            <a:chOff x="0" y="0"/>
            <a:chExt cx="10013787" cy="11977999"/>
          </a:xfrm>
        </p:grpSpPr>
        <p:sp>
          <p:nvSpPr>
            <p:cNvPr id="271" name="Google Shape;271;p14"/>
            <p:cNvSpPr/>
            <p:nvPr/>
          </p:nvSpPr>
          <p:spPr>
            <a:xfrm>
              <a:off x="0" y="0"/>
              <a:ext cx="10013787" cy="11977999"/>
            </a:xfrm>
            <a:custGeom>
              <a:rect b="b" l="l" r="r" t="t"/>
              <a:pathLst>
                <a:path extrusionOk="0" h="3038863" w="2540535">
                  <a:moveTo>
                    <a:pt x="2416075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16075" y="0"/>
                  </a:lnTo>
                  <a:cubicBezTo>
                    <a:pt x="2484655" y="0"/>
                    <a:pt x="2540535" y="55880"/>
                    <a:pt x="2540535" y="124460"/>
                  </a:cubicBezTo>
                  <a:lnTo>
                    <a:pt x="2540535" y="2914403"/>
                  </a:lnTo>
                  <a:cubicBezTo>
                    <a:pt x="2540535" y="2982983"/>
                    <a:pt x="2484655" y="3038863"/>
                    <a:pt x="2416075" y="30388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2" name="Google Shape;272;p14"/>
            <p:cNvCxnSpPr/>
            <p:nvPr/>
          </p:nvCxnSpPr>
          <p:spPr>
            <a:xfrm>
              <a:off x="0" y="1266422"/>
              <a:ext cx="10013787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3" name="Google Shape;273;p14"/>
            <p:cNvSpPr/>
            <p:nvPr/>
          </p:nvSpPr>
          <p:spPr>
            <a:xfrm rot="10800000">
              <a:off x="1387427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10800000">
              <a:off x="1040586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B6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 rot="10800000">
              <a:off x="693746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6" name="Google Shape;2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8281" y="5143500"/>
            <a:ext cx="4206526" cy="5029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98281" y="4693142"/>
            <a:ext cx="1004881" cy="120893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4"/>
          <p:cNvSpPr txBox="1"/>
          <p:nvPr/>
        </p:nvSpPr>
        <p:spPr>
          <a:xfrm>
            <a:off x="2282796" y="2899838"/>
            <a:ext cx="5835117" cy="4477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194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“It’s impossible for me to have a regular routine when I’m traveling because I don’t have equipment, access to my gym, and am with my family”</a:t>
            </a:r>
            <a:endParaRPr/>
          </a:p>
        </p:txBody>
      </p:sp>
      <p:sp>
        <p:nvSpPr>
          <p:cNvPr id="279" name="Google Shape;279;p14"/>
          <p:cNvSpPr txBox="1"/>
          <p:nvPr/>
        </p:nvSpPr>
        <p:spPr>
          <a:xfrm>
            <a:off x="9373917" y="2545418"/>
            <a:ext cx="9014325" cy="1860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0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Kenza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8084" y="241532"/>
            <a:ext cx="13631833" cy="980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F89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6"/>
          <p:cNvGrpSpPr/>
          <p:nvPr/>
        </p:nvGrpSpPr>
        <p:grpSpPr>
          <a:xfrm>
            <a:off x="-187410" y="0"/>
            <a:ext cx="19448941" cy="10287000"/>
            <a:chOff x="0" y="0"/>
            <a:chExt cx="25931921" cy="13716000"/>
          </a:xfrm>
        </p:grpSpPr>
        <p:sp>
          <p:nvSpPr>
            <p:cNvPr id="290" name="Google Shape;290;p16"/>
            <p:cNvSpPr/>
            <p:nvPr/>
          </p:nvSpPr>
          <p:spPr>
            <a:xfrm>
              <a:off x="0" y="0"/>
              <a:ext cx="25931921" cy="13716000"/>
            </a:xfrm>
            <a:custGeom>
              <a:rect b="b" l="l" r="r" t="t"/>
              <a:pathLst>
                <a:path extrusionOk="0" h="3038863" w="5745374">
                  <a:moveTo>
                    <a:pt x="5620914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20914" y="0"/>
                  </a:lnTo>
                  <a:cubicBezTo>
                    <a:pt x="5689494" y="0"/>
                    <a:pt x="5745374" y="55880"/>
                    <a:pt x="5745374" y="124460"/>
                  </a:cubicBezTo>
                  <a:lnTo>
                    <a:pt x="5745374" y="2914403"/>
                  </a:lnTo>
                  <a:cubicBezTo>
                    <a:pt x="5745374" y="2982983"/>
                    <a:pt x="5689494" y="3038863"/>
                    <a:pt x="5620914" y="30388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1" name="Google Shape;291;p16"/>
            <p:cNvCxnSpPr/>
            <p:nvPr/>
          </p:nvCxnSpPr>
          <p:spPr>
            <a:xfrm>
              <a:off x="0" y="1450180"/>
              <a:ext cx="25931921" cy="0"/>
            </a:xfrm>
            <a:prstGeom prst="straightConnector1">
              <a:avLst/>
            </a:prstGeom>
            <a:noFill/>
            <a:ln cap="rnd" cmpd="sng" w="14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2" name="Google Shape;292;p16"/>
            <p:cNvSpPr/>
            <p:nvPr/>
          </p:nvSpPr>
          <p:spPr>
            <a:xfrm rot="10800000">
              <a:off x="1588742" y="575526"/>
              <a:ext cx="330260" cy="33174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 rot="10800000">
              <a:off x="1191575" y="575526"/>
              <a:ext cx="330260" cy="33174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81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 rot="10800000">
              <a:off x="794408" y="575526"/>
              <a:ext cx="330260" cy="33174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5" name="Google Shape;2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8505" y="1346401"/>
            <a:ext cx="16237111" cy="867968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6"/>
          <p:cNvSpPr txBox="1"/>
          <p:nvPr/>
        </p:nvSpPr>
        <p:spPr>
          <a:xfrm>
            <a:off x="3812934" y="252033"/>
            <a:ext cx="10662132" cy="67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56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Tensions, Contradictions, Surprises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F4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/>
          <p:nvPr/>
        </p:nvSpPr>
        <p:spPr>
          <a:xfrm>
            <a:off x="651750" y="651750"/>
            <a:ext cx="16984499" cy="8983499"/>
          </a:xfrm>
          <a:custGeom>
            <a:rect b="b" l="l" r="r" t="t"/>
            <a:pathLst>
              <a:path extrusionOk="0" h="3038863" w="5745374">
                <a:moveTo>
                  <a:pt x="5620914" y="3038863"/>
                </a:moveTo>
                <a:lnTo>
                  <a:pt x="124460" y="3038863"/>
                </a:lnTo>
                <a:cubicBezTo>
                  <a:pt x="55880" y="3038863"/>
                  <a:pt x="0" y="2982983"/>
                  <a:pt x="0" y="2914403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620914" y="0"/>
                </a:lnTo>
                <a:cubicBezTo>
                  <a:pt x="5689494" y="0"/>
                  <a:pt x="5745374" y="55880"/>
                  <a:pt x="5745374" y="124460"/>
                </a:cubicBezTo>
                <a:lnTo>
                  <a:pt x="5745374" y="2914403"/>
                </a:lnTo>
                <a:cubicBezTo>
                  <a:pt x="5745374" y="2982983"/>
                  <a:pt x="5689494" y="3038863"/>
                  <a:pt x="5620914" y="30388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18"/>
          <p:cNvGrpSpPr/>
          <p:nvPr/>
        </p:nvGrpSpPr>
        <p:grpSpPr>
          <a:xfrm>
            <a:off x="3628697" y="1446539"/>
            <a:ext cx="11030605" cy="2121566"/>
            <a:chOff x="0" y="133350"/>
            <a:chExt cx="14707474" cy="2828755"/>
          </a:xfrm>
        </p:grpSpPr>
        <p:sp>
          <p:nvSpPr>
            <p:cNvPr id="303" name="Google Shape;303;p18"/>
            <p:cNvSpPr txBox="1"/>
            <p:nvPr/>
          </p:nvSpPr>
          <p:spPr>
            <a:xfrm>
              <a:off x="0" y="2247730"/>
              <a:ext cx="14707474" cy="714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8"/>
            <p:cNvSpPr txBox="1"/>
            <p:nvPr/>
          </p:nvSpPr>
          <p:spPr>
            <a:xfrm>
              <a:off x="0" y="133350"/>
              <a:ext cx="14707474" cy="14837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171717"/>
                  </a:solidFill>
                  <a:latin typeface="Barlow"/>
                  <a:ea typeface="Barlow"/>
                  <a:cs typeface="Barlow"/>
                  <a:sym typeface="Barlow"/>
                </a:rPr>
                <a:t>Insights: Key Themes</a:t>
              </a:r>
              <a:endParaRPr/>
            </a:p>
          </p:txBody>
        </p:sp>
      </p:grpSp>
      <p:grpSp>
        <p:nvGrpSpPr>
          <p:cNvPr id="305" name="Google Shape;305;p18"/>
          <p:cNvGrpSpPr/>
          <p:nvPr/>
        </p:nvGrpSpPr>
        <p:grpSpPr>
          <a:xfrm>
            <a:off x="3803415" y="3339844"/>
            <a:ext cx="10682260" cy="955142"/>
            <a:chOff x="0" y="0"/>
            <a:chExt cx="14243014" cy="1273522"/>
          </a:xfrm>
        </p:grpSpPr>
        <p:sp>
          <p:nvSpPr>
            <p:cNvPr id="306" name="Google Shape;306;p18"/>
            <p:cNvSpPr/>
            <p:nvPr/>
          </p:nvSpPr>
          <p:spPr>
            <a:xfrm>
              <a:off x="0" y="0"/>
              <a:ext cx="14243014" cy="1273522"/>
            </a:xfrm>
            <a:custGeom>
              <a:rect b="b" l="l" r="r" t="t"/>
              <a:pathLst>
                <a:path extrusionOk="0" h="1113172" w="12449666">
                  <a:moveTo>
                    <a:pt x="11895945" y="1113172"/>
                  </a:moveTo>
                  <a:lnTo>
                    <a:pt x="553720" y="1113172"/>
                  </a:lnTo>
                  <a:cubicBezTo>
                    <a:pt x="247650" y="1113172"/>
                    <a:pt x="0" y="863955"/>
                    <a:pt x="0" y="557226"/>
                  </a:cubicBezTo>
                  <a:cubicBezTo>
                    <a:pt x="0" y="249218"/>
                    <a:pt x="247650" y="0"/>
                    <a:pt x="553720" y="0"/>
                  </a:cubicBezTo>
                  <a:lnTo>
                    <a:pt x="11895945" y="0"/>
                  </a:lnTo>
                  <a:cubicBezTo>
                    <a:pt x="12202016" y="0"/>
                    <a:pt x="12449666" y="249218"/>
                    <a:pt x="12449666" y="557226"/>
                  </a:cubicBezTo>
                  <a:cubicBezTo>
                    <a:pt x="12448395" y="863955"/>
                    <a:pt x="12200745" y="1113172"/>
                    <a:pt x="11895945" y="1113172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 txBox="1"/>
            <p:nvPr/>
          </p:nvSpPr>
          <p:spPr>
            <a:xfrm>
              <a:off x="1224021" y="352135"/>
              <a:ext cx="11793518" cy="635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500" u="none" cap="none" strike="noStrike">
                  <a:solidFill>
                    <a:srgbClr val="171717"/>
                  </a:solidFill>
                  <a:latin typeface="Barlow"/>
                  <a:ea typeface="Barlow"/>
                  <a:cs typeface="Barlow"/>
                  <a:sym typeface="Barlow"/>
                </a:rPr>
                <a:t>Regimen Accountability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F4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/>
          <p:nvPr/>
        </p:nvSpPr>
        <p:spPr>
          <a:xfrm>
            <a:off x="651750" y="651750"/>
            <a:ext cx="16984499" cy="8983499"/>
          </a:xfrm>
          <a:custGeom>
            <a:rect b="b" l="l" r="r" t="t"/>
            <a:pathLst>
              <a:path extrusionOk="0" h="3038863" w="5745374">
                <a:moveTo>
                  <a:pt x="5620914" y="3038863"/>
                </a:moveTo>
                <a:lnTo>
                  <a:pt x="124460" y="3038863"/>
                </a:lnTo>
                <a:cubicBezTo>
                  <a:pt x="55880" y="3038863"/>
                  <a:pt x="0" y="2982983"/>
                  <a:pt x="0" y="2914403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620914" y="0"/>
                </a:lnTo>
                <a:cubicBezTo>
                  <a:pt x="5689494" y="0"/>
                  <a:pt x="5745374" y="55880"/>
                  <a:pt x="5745374" y="124460"/>
                </a:cubicBezTo>
                <a:lnTo>
                  <a:pt x="5745374" y="2914403"/>
                </a:lnTo>
                <a:cubicBezTo>
                  <a:pt x="5745374" y="2982983"/>
                  <a:pt x="5689494" y="3038863"/>
                  <a:pt x="5620914" y="30388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19"/>
          <p:cNvGrpSpPr/>
          <p:nvPr/>
        </p:nvGrpSpPr>
        <p:grpSpPr>
          <a:xfrm>
            <a:off x="3628697" y="1446539"/>
            <a:ext cx="11030605" cy="2121566"/>
            <a:chOff x="0" y="133350"/>
            <a:chExt cx="14707474" cy="2828755"/>
          </a:xfrm>
        </p:grpSpPr>
        <p:sp>
          <p:nvSpPr>
            <p:cNvPr id="314" name="Google Shape;314;p19"/>
            <p:cNvSpPr txBox="1"/>
            <p:nvPr/>
          </p:nvSpPr>
          <p:spPr>
            <a:xfrm>
              <a:off x="0" y="2247730"/>
              <a:ext cx="14707474" cy="714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9"/>
            <p:cNvSpPr txBox="1"/>
            <p:nvPr/>
          </p:nvSpPr>
          <p:spPr>
            <a:xfrm>
              <a:off x="0" y="133350"/>
              <a:ext cx="14707474" cy="14837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171717"/>
                  </a:solidFill>
                  <a:latin typeface="Barlow"/>
                  <a:ea typeface="Barlow"/>
                  <a:cs typeface="Barlow"/>
                  <a:sym typeface="Barlow"/>
                </a:rPr>
                <a:t>Insights: Key Themes</a:t>
              </a:r>
              <a:endParaRPr/>
            </a:p>
          </p:txBody>
        </p:sp>
      </p:grpSp>
      <p:grpSp>
        <p:nvGrpSpPr>
          <p:cNvPr id="316" name="Google Shape;316;p19"/>
          <p:cNvGrpSpPr/>
          <p:nvPr/>
        </p:nvGrpSpPr>
        <p:grpSpPr>
          <a:xfrm>
            <a:off x="3803415" y="3339844"/>
            <a:ext cx="10682260" cy="955142"/>
            <a:chOff x="0" y="0"/>
            <a:chExt cx="14243014" cy="1273522"/>
          </a:xfrm>
        </p:grpSpPr>
        <p:sp>
          <p:nvSpPr>
            <p:cNvPr id="317" name="Google Shape;317;p19"/>
            <p:cNvSpPr/>
            <p:nvPr/>
          </p:nvSpPr>
          <p:spPr>
            <a:xfrm>
              <a:off x="0" y="0"/>
              <a:ext cx="14243014" cy="1273522"/>
            </a:xfrm>
            <a:custGeom>
              <a:rect b="b" l="l" r="r" t="t"/>
              <a:pathLst>
                <a:path extrusionOk="0" h="1113172" w="12449666">
                  <a:moveTo>
                    <a:pt x="11895945" y="1113172"/>
                  </a:moveTo>
                  <a:lnTo>
                    <a:pt x="553720" y="1113172"/>
                  </a:lnTo>
                  <a:cubicBezTo>
                    <a:pt x="247650" y="1113172"/>
                    <a:pt x="0" y="863955"/>
                    <a:pt x="0" y="557226"/>
                  </a:cubicBezTo>
                  <a:cubicBezTo>
                    <a:pt x="0" y="249218"/>
                    <a:pt x="247650" y="0"/>
                    <a:pt x="553720" y="0"/>
                  </a:cubicBezTo>
                  <a:lnTo>
                    <a:pt x="11895945" y="0"/>
                  </a:lnTo>
                  <a:cubicBezTo>
                    <a:pt x="12202016" y="0"/>
                    <a:pt x="12449666" y="249218"/>
                    <a:pt x="12449666" y="557226"/>
                  </a:cubicBezTo>
                  <a:cubicBezTo>
                    <a:pt x="12448395" y="863955"/>
                    <a:pt x="12200745" y="1113172"/>
                    <a:pt x="11895945" y="1113172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 txBox="1"/>
            <p:nvPr/>
          </p:nvSpPr>
          <p:spPr>
            <a:xfrm>
              <a:off x="1224021" y="352135"/>
              <a:ext cx="11793518" cy="635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500" u="none" cap="none" strike="noStrike">
                  <a:solidFill>
                    <a:srgbClr val="171717"/>
                  </a:solidFill>
                  <a:latin typeface="Barlow"/>
                  <a:ea typeface="Barlow"/>
                  <a:cs typeface="Barlow"/>
                  <a:sym typeface="Barlow"/>
                </a:rPr>
                <a:t>Regimen Accountability</a:t>
              </a:r>
              <a:endParaRPr/>
            </a:p>
          </p:txBody>
        </p:sp>
      </p:grpSp>
      <p:grpSp>
        <p:nvGrpSpPr>
          <p:cNvPr id="319" name="Google Shape;319;p19"/>
          <p:cNvGrpSpPr/>
          <p:nvPr/>
        </p:nvGrpSpPr>
        <p:grpSpPr>
          <a:xfrm>
            <a:off x="3803415" y="4845070"/>
            <a:ext cx="10682260" cy="955142"/>
            <a:chOff x="0" y="0"/>
            <a:chExt cx="14243014" cy="1273522"/>
          </a:xfrm>
        </p:grpSpPr>
        <p:sp>
          <p:nvSpPr>
            <p:cNvPr id="320" name="Google Shape;320;p19"/>
            <p:cNvSpPr/>
            <p:nvPr/>
          </p:nvSpPr>
          <p:spPr>
            <a:xfrm>
              <a:off x="0" y="0"/>
              <a:ext cx="14243014" cy="1273522"/>
            </a:xfrm>
            <a:custGeom>
              <a:rect b="b" l="l" r="r" t="t"/>
              <a:pathLst>
                <a:path extrusionOk="0" h="1113172" w="12449666">
                  <a:moveTo>
                    <a:pt x="11895945" y="1113172"/>
                  </a:moveTo>
                  <a:lnTo>
                    <a:pt x="553720" y="1113172"/>
                  </a:lnTo>
                  <a:cubicBezTo>
                    <a:pt x="247650" y="1113172"/>
                    <a:pt x="0" y="863955"/>
                    <a:pt x="0" y="557226"/>
                  </a:cubicBezTo>
                  <a:cubicBezTo>
                    <a:pt x="0" y="249218"/>
                    <a:pt x="247650" y="0"/>
                    <a:pt x="553720" y="0"/>
                  </a:cubicBezTo>
                  <a:lnTo>
                    <a:pt x="11895945" y="0"/>
                  </a:lnTo>
                  <a:cubicBezTo>
                    <a:pt x="12202016" y="0"/>
                    <a:pt x="12449666" y="249218"/>
                    <a:pt x="12449666" y="557226"/>
                  </a:cubicBezTo>
                  <a:cubicBezTo>
                    <a:pt x="12448395" y="863955"/>
                    <a:pt x="12200745" y="1113172"/>
                    <a:pt x="11895945" y="1113172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9"/>
            <p:cNvSpPr txBox="1"/>
            <p:nvPr/>
          </p:nvSpPr>
          <p:spPr>
            <a:xfrm>
              <a:off x="1224021" y="352135"/>
              <a:ext cx="11793518" cy="635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500" u="none" cap="none" strike="noStrike">
                  <a:solidFill>
                    <a:srgbClr val="171717"/>
                  </a:solidFill>
                  <a:latin typeface="Barlow"/>
                  <a:ea typeface="Barlow"/>
                  <a:cs typeface="Barlow"/>
                  <a:sym typeface="Barlow"/>
                </a:rPr>
                <a:t>Social/Community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F4F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/>
          <p:nvPr/>
        </p:nvSpPr>
        <p:spPr>
          <a:xfrm>
            <a:off x="651750" y="651750"/>
            <a:ext cx="16984499" cy="8983499"/>
          </a:xfrm>
          <a:custGeom>
            <a:rect b="b" l="l" r="r" t="t"/>
            <a:pathLst>
              <a:path extrusionOk="0" h="3038863" w="5745374">
                <a:moveTo>
                  <a:pt x="5620914" y="3038863"/>
                </a:moveTo>
                <a:lnTo>
                  <a:pt x="124460" y="3038863"/>
                </a:lnTo>
                <a:cubicBezTo>
                  <a:pt x="55880" y="3038863"/>
                  <a:pt x="0" y="2982983"/>
                  <a:pt x="0" y="2914403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620914" y="0"/>
                </a:lnTo>
                <a:cubicBezTo>
                  <a:pt x="5689494" y="0"/>
                  <a:pt x="5745374" y="55880"/>
                  <a:pt x="5745374" y="124460"/>
                </a:cubicBezTo>
                <a:lnTo>
                  <a:pt x="5745374" y="2914403"/>
                </a:lnTo>
                <a:cubicBezTo>
                  <a:pt x="5745374" y="2982983"/>
                  <a:pt x="5689494" y="3038863"/>
                  <a:pt x="5620914" y="30388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20"/>
          <p:cNvGrpSpPr/>
          <p:nvPr/>
        </p:nvGrpSpPr>
        <p:grpSpPr>
          <a:xfrm>
            <a:off x="3628697" y="1446539"/>
            <a:ext cx="11030605" cy="2121566"/>
            <a:chOff x="0" y="133350"/>
            <a:chExt cx="14707474" cy="2828755"/>
          </a:xfrm>
        </p:grpSpPr>
        <p:sp>
          <p:nvSpPr>
            <p:cNvPr id="328" name="Google Shape;328;p20"/>
            <p:cNvSpPr txBox="1"/>
            <p:nvPr/>
          </p:nvSpPr>
          <p:spPr>
            <a:xfrm>
              <a:off x="0" y="2247730"/>
              <a:ext cx="14707474" cy="714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0"/>
            <p:cNvSpPr txBox="1"/>
            <p:nvPr/>
          </p:nvSpPr>
          <p:spPr>
            <a:xfrm>
              <a:off x="0" y="133350"/>
              <a:ext cx="14707474" cy="14837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171717"/>
                  </a:solidFill>
                  <a:latin typeface="Barlow"/>
                  <a:ea typeface="Barlow"/>
                  <a:cs typeface="Barlow"/>
                  <a:sym typeface="Barlow"/>
                </a:rPr>
                <a:t>Insights: Key Themes</a:t>
              </a:r>
              <a:endParaRPr/>
            </a:p>
          </p:txBody>
        </p:sp>
      </p:grpSp>
      <p:grpSp>
        <p:nvGrpSpPr>
          <p:cNvPr id="330" name="Google Shape;330;p20"/>
          <p:cNvGrpSpPr/>
          <p:nvPr/>
        </p:nvGrpSpPr>
        <p:grpSpPr>
          <a:xfrm>
            <a:off x="3803415" y="3339844"/>
            <a:ext cx="10682260" cy="955142"/>
            <a:chOff x="0" y="0"/>
            <a:chExt cx="14243014" cy="1273522"/>
          </a:xfrm>
        </p:grpSpPr>
        <p:sp>
          <p:nvSpPr>
            <p:cNvPr id="331" name="Google Shape;331;p20"/>
            <p:cNvSpPr/>
            <p:nvPr/>
          </p:nvSpPr>
          <p:spPr>
            <a:xfrm>
              <a:off x="0" y="0"/>
              <a:ext cx="14243014" cy="1273522"/>
            </a:xfrm>
            <a:custGeom>
              <a:rect b="b" l="l" r="r" t="t"/>
              <a:pathLst>
                <a:path extrusionOk="0" h="1113172" w="12449666">
                  <a:moveTo>
                    <a:pt x="11895945" y="1113172"/>
                  </a:moveTo>
                  <a:lnTo>
                    <a:pt x="553720" y="1113172"/>
                  </a:lnTo>
                  <a:cubicBezTo>
                    <a:pt x="247650" y="1113172"/>
                    <a:pt x="0" y="863955"/>
                    <a:pt x="0" y="557226"/>
                  </a:cubicBezTo>
                  <a:cubicBezTo>
                    <a:pt x="0" y="249218"/>
                    <a:pt x="247650" y="0"/>
                    <a:pt x="553720" y="0"/>
                  </a:cubicBezTo>
                  <a:lnTo>
                    <a:pt x="11895945" y="0"/>
                  </a:lnTo>
                  <a:cubicBezTo>
                    <a:pt x="12202016" y="0"/>
                    <a:pt x="12449666" y="249218"/>
                    <a:pt x="12449666" y="557226"/>
                  </a:cubicBezTo>
                  <a:cubicBezTo>
                    <a:pt x="12448395" y="863955"/>
                    <a:pt x="12200745" y="1113172"/>
                    <a:pt x="11895945" y="1113172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 txBox="1"/>
            <p:nvPr/>
          </p:nvSpPr>
          <p:spPr>
            <a:xfrm>
              <a:off x="1224021" y="352135"/>
              <a:ext cx="11793518" cy="635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500" u="none" cap="none" strike="noStrike">
                  <a:solidFill>
                    <a:srgbClr val="171717"/>
                  </a:solidFill>
                  <a:latin typeface="Barlow"/>
                  <a:ea typeface="Barlow"/>
                  <a:cs typeface="Barlow"/>
                  <a:sym typeface="Barlow"/>
                </a:rPr>
                <a:t>Regimen Accountability</a:t>
              </a:r>
              <a:endParaRPr/>
            </a:p>
          </p:txBody>
        </p:sp>
      </p:grpSp>
      <p:grpSp>
        <p:nvGrpSpPr>
          <p:cNvPr id="333" name="Google Shape;333;p20"/>
          <p:cNvGrpSpPr/>
          <p:nvPr/>
        </p:nvGrpSpPr>
        <p:grpSpPr>
          <a:xfrm>
            <a:off x="3803415" y="4845070"/>
            <a:ext cx="10682260" cy="955142"/>
            <a:chOff x="0" y="0"/>
            <a:chExt cx="14243014" cy="1273522"/>
          </a:xfrm>
        </p:grpSpPr>
        <p:sp>
          <p:nvSpPr>
            <p:cNvPr id="334" name="Google Shape;334;p20"/>
            <p:cNvSpPr/>
            <p:nvPr/>
          </p:nvSpPr>
          <p:spPr>
            <a:xfrm>
              <a:off x="0" y="0"/>
              <a:ext cx="14243014" cy="1273522"/>
            </a:xfrm>
            <a:custGeom>
              <a:rect b="b" l="l" r="r" t="t"/>
              <a:pathLst>
                <a:path extrusionOk="0" h="1113172" w="12449666">
                  <a:moveTo>
                    <a:pt x="11895945" y="1113172"/>
                  </a:moveTo>
                  <a:lnTo>
                    <a:pt x="553720" y="1113172"/>
                  </a:lnTo>
                  <a:cubicBezTo>
                    <a:pt x="247650" y="1113172"/>
                    <a:pt x="0" y="863955"/>
                    <a:pt x="0" y="557226"/>
                  </a:cubicBezTo>
                  <a:cubicBezTo>
                    <a:pt x="0" y="249218"/>
                    <a:pt x="247650" y="0"/>
                    <a:pt x="553720" y="0"/>
                  </a:cubicBezTo>
                  <a:lnTo>
                    <a:pt x="11895945" y="0"/>
                  </a:lnTo>
                  <a:cubicBezTo>
                    <a:pt x="12202016" y="0"/>
                    <a:pt x="12449666" y="249218"/>
                    <a:pt x="12449666" y="557226"/>
                  </a:cubicBezTo>
                  <a:cubicBezTo>
                    <a:pt x="12448395" y="863955"/>
                    <a:pt x="12200745" y="1113172"/>
                    <a:pt x="11895945" y="1113172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 txBox="1"/>
            <p:nvPr/>
          </p:nvSpPr>
          <p:spPr>
            <a:xfrm>
              <a:off x="1224021" y="352135"/>
              <a:ext cx="11793518" cy="635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500" u="none" cap="none" strike="noStrike">
                  <a:solidFill>
                    <a:srgbClr val="171717"/>
                  </a:solidFill>
                  <a:latin typeface="Barlow"/>
                  <a:ea typeface="Barlow"/>
                  <a:cs typeface="Barlow"/>
                  <a:sym typeface="Barlow"/>
                </a:rPr>
                <a:t>Social/Community</a:t>
              </a:r>
              <a:endParaRPr/>
            </a:p>
          </p:txBody>
        </p:sp>
      </p:grpSp>
      <p:grpSp>
        <p:nvGrpSpPr>
          <p:cNvPr id="336" name="Google Shape;336;p20"/>
          <p:cNvGrpSpPr/>
          <p:nvPr/>
        </p:nvGrpSpPr>
        <p:grpSpPr>
          <a:xfrm>
            <a:off x="3803415" y="6381258"/>
            <a:ext cx="10682260" cy="955142"/>
            <a:chOff x="0" y="0"/>
            <a:chExt cx="14243014" cy="1273522"/>
          </a:xfrm>
        </p:grpSpPr>
        <p:sp>
          <p:nvSpPr>
            <p:cNvPr id="337" name="Google Shape;337;p20"/>
            <p:cNvSpPr/>
            <p:nvPr/>
          </p:nvSpPr>
          <p:spPr>
            <a:xfrm>
              <a:off x="0" y="0"/>
              <a:ext cx="14243014" cy="1273522"/>
            </a:xfrm>
            <a:custGeom>
              <a:rect b="b" l="l" r="r" t="t"/>
              <a:pathLst>
                <a:path extrusionOk="0" h="1113172" w="12449666">
                  <a:moveTo>
                    <a:pt x="11895945" y="1113172"/>
                  </a:moveTo>
                  <a:lnTo>
                    <a:pt x="553720" y="1113172"/>
                  </a:lnTo>
                  <a:cubicBezTo>
                    <a:pt x="247650" y="1113172"/>
                    <a:pt x="0" y="863955"/>
                    <a:pt x="0" y="557226"/>
                  </a:cubicBezTo>
                  <a:cubicBezTo>
                    <a:pt x="0" y="249218"/>
                    <a:pt x="247650" y="0"/>
                    <a:pt x="553720" y="0"/>
                  </a:cubicBezTo>
                  <a:lnTo>
                    <a:pt x="11895945" y="0"/>
                  </a:lnTo>
                  <a:cubicBezTo>
                    <a:pt x="12202016" y="0"/>
                    <a:pt x="12449666" y="249218"/>
                    <a:pt x="12449666" y="557226"/>
                  </a:cubicBezTo>
                  <a:cubicBezTo>
                    <a:pt x="12448395" y="863955"/>
                    <a:pt x="12200745" y="1113172"/>
                    <a:pt x="11895945" y="1113172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 txBox="1"/>
            <p:nvPr/>
          </p:nvSpPr>
          <p:spPr>
            <a:xfrm>
              <a:off x="1224021" y="352135"/>
              <a:ext cx="11793518" cy="635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500" u="none" cap="none" strike="noStrike">
                  <a:solidFill>
                    <a:srgbClr val="171717"/>
                  </a:solidFill>
                  <a:latin typeface="Barlow"/>
                  <a:ea typeface="Barlow"/>
                  <a:cs typeface="Barlow"/>
                  <a:sym typeface="Barlow"/>
                </a:rPr>
                <a:t>Economic Accessibility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F8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"/>
          <p:cNvGrpSpPr/>
          <p:nvPr/>
        </p:nvGrpSpPr>
        <p:grpSpPr>
          <a:xfrm>
            <a:off x="651750" y="651750"/>
            <a:ext cx="16984499" cy="8983499"/>
            <a:chOff x="0" y="0"/>
            <a:chExt cx="22645999" cy="11977999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22645999" cy="11977999"/>
            </a:xfrm>
            <a:custGeom>
              <a:rect b="b" l="l" r="r" t="t"/>
              <a:pathLst>
                <a:path extrusionOk="0" h="3038863" w="5745374">
                  <a:moveTo>
                    <a:pt x="5620914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20914" y="0"/>
                  </a:lnTo>
                  <a:cubicBezTo>
                    <a:pt x="5689494" y="0"/>
                    <a:pt x="5745374" y="55880"/>
                    <a:pt x="5745374" y="124460"/>
                  </a:cubicBezTo>
                  <a:lnTo>
                    <a:pt x="5745374" y="2914403"/>
                  </a:lnTo>
                  <a:cubicBezTo>
                    <a:pt x="5745374" y="2982983"/>
                    <a:pt x="5689494" y="3038863"/>
                    <a:pt x="5620914" y="30388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" name="Google Shape;99;p2"/>
            <p:cNvCxnSpPr/>
            <p:nvPr/>
          </p:nvCxnSpPr>
          <p:spPr>
            <a:xfrm>
              <a:off x="0" y="1266422"/>
              <a:ext cx="22645999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" name="Google Shape;100;p2"/>
            <p:cNvSpPr/>
            <p:nvPr/>
          </p:nvSpPr>
          <p:spPr>
            <a:xfrm rot="10800000">
              <a:off x="1387427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10800000">
              <a:off x="1040586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81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10800000">
              <a:off x="693746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2"/>
          <p:cNvGrpSpPr/>
          <p:nvPr/>
        </p:nvGrpSpPr>
        <p:grpSpPr>
          <a:xfrm>
            <a:off x="1440043" y="3640750"/>
            <a:ext cx="2992089" cy="3005500"/>
            <a:chOff x="8940" y="0"/>
            <a:chExt cx="3989451" cy="4007333"/>
          </a:xfrm>
        </p:grpSpPr>
        <p:sp>
          <p:nvSpPr>
            <p:cNvPr id="104" name="Google Shape;104;p2"/>
            <p:cNvSpPr/>
            <p:nvPr/>
          </p:nvSpPr>
          <p:spPr>
            <a:xfrm>
              <a:off x="8940" y="0"/>
              <a:ext cx="3989451" cy="4007333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8849" y="148857"/>
              <a:ext cx="3709634" cy="3709618"/>
            </a:xfrm>
            <a:custGeom>
              <a:rect b="b" l="l" r="r" t="t"/>
              <a:pathLst>
                <a:path extrusionOk="0"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39800" l="0" r="0" t="-10196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2"/>
          <p:cNvSpPr/>
          <p:nvPr/>
        </p:nvSpPr>
        <p:spPr>
          <a:xfrm>
            <a:off x="5565900" y="3640750"/>
            <a:ext cx="2992089" cy="30055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2"/>
          <p:cNvGrpSpPr/>
          <p:nvPr/>
        </p:nvGrpSpPr>
        <p:grpSpPr>
          <a:xfrm>
            <a:off x="14084958" y="3618807"/>
            <a:ext cx="2992089" cy="3005500"/>
            <a:chOff x="8940" y="0"/>
            <a:chExt cx="3989451" cy="4007333"/>
          </a:xfrm>
        </p:grpSpPr>
        <p:sp>
          <p:nvSpPr>
            <p:cNvPr id="108" name="Google Shape;108;p2"/>
            <p:cNvSpPr/>
            <p:nvPr/>
          </p:nvSpPr>
          <p:spPr>
            <a:xfrm>
              <a:off x="8940" y="0"/>
              <a:ext cx="3989451" cy="4007333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48849" y="148857"/>
              <a:ext cx="3709634" cy="3709618"/>
            </a:xfrm>
            <a:custGeom>
              <a:rect b="b" l="l" r="r" t="t"/>
              <a:pathLst>
                <a:path extrusionOk="0"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40740" l="0" r="0" t="-45143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9928724" y="3640750"/>
            <a:ext cx="2992089" cy="3005500"/>
            <a:chOff x="8940" y="0"/>
            <a:chExt cx="3989451" cy="4007333"/>
          </a:xfrm>
        </p:grpSpPr>
        <p:sp>
          <p:nvSpPr>
            <p:cNvPr id="111" name="Google Shape;111;p2"/>
            <p:cNvSpPr/>
            <p:nvPr/>
          </p:nvSpPr>
          <p:spPr>
            <a:xfrm>
              <a:off x="8940" y="0"/>
              <a:ext cx="3989451" cy="4007333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48849" y="148857"/>
              <a:ext cx="3709634" cy="3709618"/>
            </a:xfrm>
            <a:custGeom>
              <a:rect b="b" l="l" r="r" t="t"/>
              <a:pathLst>
                <a:path extrusionOk="0"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9135" l="-65379" r="-19648" t="-28391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1587979" y="3795396"/>
            <a:ext cx="2696218" cy="2696207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21986" l="-6728" r="-2029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5735779" y="3795396"/>
            <a:ext cx="2652331" cy="2652321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5733862" y="1992501"/>
            <a:ext cx="6820275" cy="10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5271FF"/>
                </a:solidFill>
                <a:latin typeface="Barlow"/>
                <a:ea typeface="Barlow"/>
                <a:cs typeface="Barlow"/>
                <a:sym typeface="Barlow"/>
              </a:rPr>
              <a:t>Our Team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1179609" y="7006064"/>
            <a:ext cx="3512958" cy="548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120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Rachel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5305465" y="7006064"/>
            <a:ext cx="3512958" cy="548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120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Melinda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13746342" y="7006064"/>
            <a:ext cx="3512958" cy="548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120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Shimea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9668289" y="7006064"/>
            <a:ext cx="3512958" cy="548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120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Chloe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1179609" y="7612226"/>
            <a:ext cx="3512958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Computer Science</a:t>
            </a:r>
            <a:endParaRPr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Junior</a:t>
            </a:r>
            <a:endParaRPr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Fairfax, VA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5305465" y="7612226"/>
            <a:ext cx="3512958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Computer Science</a:t>
            </a:r>
            <a:endParaRPr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Sophomore</a:t>
            </a:r>
            <a:endParaRPr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Atlanta, GA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9668289" y="7612226"/>
            <a:ext cx="3512958" cy="1298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Product Design</a:t>
            </a:r>
            <a:endParaRPr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Senior</a:t>
            </a:r>
            <a:endParaRPr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Los Angeles, CA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13824524" y="7612226"/>
            <a:ext cx="3512958" cy="1298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Computer Science</a:t>
            </a:r>
            <a:endParaRPr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Junior</a:t>
            </a:r>
            <a:endParaRPr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Long Island, NY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F4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/>
          <p:nvPr/>
        </p:nvSpPr>
        <p:spPr>
          <a:xfrm>
            <a:off x="651750" y="651750"/>
            <a:ext cx="16984499" cy="8983499"/>
          </a:xfrm>
          <a:custGeom>
            <a:rect b="b" l="l" r="r" t="t"/>
            <a:pathLst>
              <a:path extrusionOk="0" h="3038863" w="5745374">
                <a:moveTo>
                  <a:pt x="5620914" y="3038863"/>
                </a:moveTo>
                <a:lnTo>
                  <a:pt x="124460" y="3038863"/>
                </a:lnTo>
                <a:cubicBezTo>
                  <a:pt x="55880" y="3038863"/>
                  <a:pt x="0" y="2982983"/>
                  <a:pt x="0" y="2914403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620914" y="0"/>
                </a:lnTo>
                <a:cubicBezTo>
                  <a:pt x="5689494" y="0"/>
                  <a:pt x="5745374" y="55880"/>
                  <a:pt x="5745374" y="124460"/>
                </a:cubicBezTo>
                <a:lnTo>
                  <a:pt x="5745374" y="2914403"/>
                </a:lnTo>
                <a:cubicBezTo>
                  <a:pt x="5745374" y="2982983"/>
                  <a:pt x="5689494" y="3038863"/>
                  <a:pt x="5620914" y="30388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21"/>
          <p:cNvGrpSpPr/>
          <p:nvPr/>
        </p:nvGrpSpPr>
        <p:grpSpPr>
          <a:xfrm>
            <a:off x="3628697" y="1446539"/>
            <a:ext cx="11030605" cy="2121566"/>
            <a:chOff x="0" y="133350"/>
            <a:chExt cx="14707474" cy="2828755"/>
          </a:xfrm>
        </p:grpSpPr>
        <p:sp>
          <p:nvSpPr>
            <p:cNvPr id="345" name="Google Shape;345;p21"/>
            <p:cNvSpPr txBox="1"/>
            <p:nvPr/>
          </p:nvSpPr>
          <p:spPr>
            <a:xfrm>
              <a:off x="0" y="2247730"/>
              <a:ext cx="14707474" cy="714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1"/>
            <p:cNvSpPr txBox="1"/>
            <p:nvPr/>
          </p:nvSpPr>
          <p:spPr>
            <a:xfrm>
              <a:off x="0" y="133350"/>
              <a:ext cx="14707474" cy="14837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171717"/>
                  </a:solidFill>
                  <a:latin typeface="Barlow"/>
                  <a:ea typeface="Barlow"/>
                  <a:cs typeface="Barlow"/>
                  <a:sym typeface="Barlow"/>
                </a:rPr>
                <a:t>Insights: Key Themes</a:t>
              </a:r>
              <a:endParaRPr/>
            </a:p>
          </p:txBody>
        </p:sp>
      </p:grpSp>
      <p:grpSp>
        <p:nvGrpSpPr>
          <p:cNvPr id="347" name="Google Shape;347;p21"/>
          <p:cNvGrpSpPr/>
          <p:nvPr/>
        </p:nvGrpSpPr>
        <p:grpSpPr>
          <a:xfrm>
            <a:off x="3803415" y="3339844"/>
            <a:ext cx="10682260" cy="955142"/>
            <a:chOff x="0" y="0"/>
            <a:chExt cx="14243014" cy="1273522"/>
          </a:xfrm>
        </p:grpSpPr>
        <p:sp>
          <p:nvSpPr>
            <p:cNvPr id="348" name="Google Shape;348;p21"/>
            <p:cNvSpPr/>
            <p:nvPr/>
          </p:nvSpPr>
          <p:spPr>
            <a:xfrm>
              <a:off x="0" y="0"/>
              <a:ext cx="14243014" cy="1273522"/>
            </a:xfrm>
            <a:custGeom>
              <a:rect b="b" l="l" r="r" t="t"/>
              <a:pathLst>
                <a:path extrusionOk="0" h="1113172" w="12449666">
                  <a:moveTo>
                    <a:pt x="11895945" y="1113172"/>
                  </a:moveTo>
                  <a:lnTo>
                    <a:pt x="553720" y="1113172"/>
                  </a:lnTo>
                  <a:cubicBezTo>
                    <a:pt x="247650" y="1113172"/>
                    <a:pt x="0" y="863955"/>
                    <a:pt x="0" y="557226"/>
                  </a:cubicBezTo>
                  <a:cubicBezTo>
                    <a:pt x="0" y="249218"/>
                    <a:pt x="247650" y="0"/>
                    <a:pt x="553720" y="0"/>
                  </a:cubicBezTo>
                  <a:lnTo>
                    <a:pt x="11895945" y="0"/>
                  </a:lnTo>
                  <a:cubicBezTo>
                    <a:pt x="12202016" y="0"/>
                    <a:pt x="12449666" y="249218"/>
                    <a:pt x="12449666" y="557226"/>
                  </a:cubicBezTo>
                  <a:cubicBezTo>
                    <a:pt x="12448395" y="863955"/>
                    <a:pt x="12200745" y="1113172"/>
                    <a:pt x="11895945" y="1113172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 txBox="1"/>
            <p:nvPr/>
          </p:nvSpPr>
          <p:spPr>
            <a:xfrm>
              <a:off x="1224021" y="352135"/>
              <a:ext cx="11793518" cy="635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500" u="none" cap="none" strike="noStrike">
                  <a:solidFill>
                    <a:srgbClr val="171717"/>
                  </a:solidFill>
                  <a:latin typeface="Barlow"/>
                  <a:ea typeface="Barlow"/>
                  <a:cs typeface="Barlow"/>
                  <a:sym typeface="Barlow"/>
                </a:rPr>
                <a:t>Regimen Accountability</a:t>
              </a:r>
              <a:endParaRPr/>
            </a:p>
          </p:txBody>
        </p:sp>
      </p:grpSp>
      <p:grpSp>
        <p:nvGrpSpPr>
          <p:cNvPr id="350" name="Google Shape;350;p21"/>
          <p:cNvGrpSpPr/>
          <p:nvPr/>
        </p:nvGrpSpPr>
        <p:grpSpPr>
          <a:xfrm>
            <a:off x="3803415" y="4845070"/>
            <a:ext cx="10682260" cy="955142"/>
            <a:chOff x="0" y="0"/>
            <a:chExt cx="14243014" cy="1273522"/>
          </a:xfrm>
        </p:grpSpPr>
        <p:sp>
          <p:nvSpPr>
            <p:cNvPr id="351" name="Google Shape;351;p21"/>
            <p:cNvSpPr/>
            <p:nvPr/>
          </p:nvSpPr>
          <p:spPr>
            <a:xfrm>
              <a:off x="0" y="0"/>
              <a:ext cx="14243014" cy="1273522"/>
            </a:xfrm>
            <a:custGeom>
              <a:rect b="b" l="l" r="r" t="t"/>
              <a:pathLst>
                <a:path extrusionOk="0" h="1113172" w="12449666">
                  <a:moveTo>
                    <a:pt x="11895945" y="1113172"/>
                  </a:moveTo>
                  <a:lnTo>
                    <a:pt x="553720" y="1113172"/>
                  </a:lnTo>
                  <a:cubicBezTo>
                    <a:pt x="247650" y="1113172"/>
                    <a:pt x="0" y="863955"/>
                    <a:pt x="0" y="557226"/>
                  </a:cubicBezTo>
                  <a:cubicBezTo>
                    <a:pt x="0" y="249218"/>
                    <a:pt x="247650" y="0"/>
                    <a:pt x="553720" y="0"/>
                  </a:cubicBezTo>
                  <a:lnTo>
                    <a:pt x="11895945" y="0"/>
                  </a:lnTo>
                  <a:cubicBezTo>
                    <a:pt x="12202016" y="0"/>
                    <a:pt x="12449666" y="249218"/>
                    <a:pt x="12449666" y="557226"/>
                  </a:cubicBezTo>
                  <a:cubicBezTo>
                    <a:pt x="12448395" y="863955"/>
                    <a:pt x="12200745" y="1113172"/>
                    <a:pt x="11895945" y="1113172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1224021" y="352135"/>
              <a:ext cx="11793518" cy="635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500" u="none" cap="none" strike="noStrike">
                  <a:solidFill>
                    <a:srgbClr val="171717"/>
                  </a:solidFill>
                  <a:latin typeface="Barlow"/>
                  <a:ea typeface="Barlow"/>
                  <a:cs typeface="Barlow"/>
                  <a:sym typeface="Barlow"/>
                </a:rPr>
                <a:t>Social/Community</a:t>
              </a:r>
              <a:endParaRPr/>
            </a:p>
          </p:txBody>
        </p:sp>
      </p:grpSp>
      <p:grpSp>
        <p:nvGrpSpPr>
          <p:cNvPr id="353" name="Google Shape;353;p21"/>
          <p:cNvGrpSpPr/>
          <p:nvPr/>
        </p:nvGrpSpPr>
        <p:grpSpPr>
          <a:xfrm>
            <a:off x="3803415" y="6381258"/>
            <a:ext cx="10682260" cy="955142"/>
            <a:chOff x="0" y="0"/>
            <a:chExt cx="14243014" cy="1273522"/>
          </a:xfrm>
        </p:grpSpPr>
        <p:sp>
          <p:nvSpPr>
            <p:cNvPr id="354" name="Google Shape;354;p21"/>
            <p:cNvSpPr/>
            <p:nvPr/>
          </p:nvSpPr>
          <p:spPr>
            <a:xfrm>
              <a:off x="0" y="0"/>
              <a:ext cx="14243014" cy="1273522"/>
            </a:xfrm>
            <a:custGeom>
              <a:rect b="b" l="l" r="r" t="t"/>
              <a:pathLst>
                <a:path extrusionOk="0" h="1113172" w="12449666">
                  <a:moveTo>
                    <a:pt x="11895945" y="1113172"/>
                  </a:moveTo>
                  <a:lnTo>
                    <a:pt x="553720" y="1113172"/>
                  </a:lnTo>
                  <a:cubicBezTo>
                    <a:pt x="247650" y="1113172"/>
                    <a:pt x="0" y="863955"/>
                    <a:pt x="0" y="557226"/>
                  </a:cubicBezTo>
                  <a:cubicBezTo>
                    <a:pt x="0" y="249218"/>
                    <a:pt x="247650" y="0"/>
                    <a:pt x="553720" y="0"/>
                  </a:cubicBezTo>
                  <a:lnTo>
                    <a:pt x="11895945" y="0"/>
                  </a:lnTo>
                  <a:cubicBezTo>
                    <a:pt x="12202016" y="0"/>
                    <a:pt x="12449666" y="249218"/>
                    <a:pt x="12449666" y="557226"/>
                  </a:cubicBezTo>
                  <a:cubicBezTo>
                    <a:pt x="12448395" y="863955"/>
                    <a:pt x="12200745" y="1113172"/>
                    <a:pt x="11895945" y="1113172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 txBox="1"/>
            <p:nvPr/>
          </p:nvSpPr>
          <p:spPr>
            <a:xfrm>
              <a:off x="1224021" y="352135"/>
              <a:ext cx="11793518" cy="635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500" u="none" cap="none" strike="noStrike">
                  <a:solidFill>
                    <a:srgbClr val="171717"/>
                  </a:solidFill>
                  <a:latin typeface="Barlow"/>
                  <a:ea typeface="Barlow"/>
                  <a:cs typeface="Barlow"/>
                  <a:sym typeface="Barlow"/>
                </a:rPr>
                <a:t>Economic Accessibility</a:t>
              </a:r>
              <a:endParaRPr/>
            </a:p>
          </p:txBody>
        </p:sp>
      </p:grpSp>
      <p:grpSp>
        <p:nvGrpSpPr>
          <p:cNvPr id="356" name="Google Shape;356;p21"/>
          <p:cNvGrpSpPr/>
          <p:nvPr/>
        </p:nvGrpSpPr>
        <p:grpSpPr>
          <a:xfrm>
            <a:off x="3803415" y="7916955"/>
            <a:ext cx="10682260" cy="955142"/>
            <a:chOff x="0" y="0"/>
            <a:chExt cx="14243014" cy="1273522"/>
          </a:xfrm>
        </p:grpSpPr>
        <p:sp>
          <p:nvSpPr>
            <p:cNvPr id="357" name="Google Shape;357;p21"/>
            <p:cNvSpPr/>
            <p:nvPr/>
          </p:nvSpPr>
          <p:spPr>
            <a:xfrm>
              <a:off x="0" y="0"/>
              <a:ext cx="14243014" cy="1273522"/>
            </a:xfrm>
            <a:custGeom>
              <a:rect b="b" l="l" r="r" t="t"/>
              <a:pathLst>
                <a:path extrusionOk="0" h="1113172" w="12449666">
                  <a:moveTo>
                    <a:pt x="11895945" y="1113172"/>
                  </a:moveTo>
                  <a:lnTo>
                    <a:pt x="553720" y="1113172"/>
                  </a:lnTo>
                  <a:cubicBezTo>
                    <a:pt x="247650" y="1113172"/>
                    <a:pt x="0" y="863955"/>
                    <a:pt x="0" y="557226"/>
                  </a:cubicBezTo>
                  <a:cubicBezTo>
                    <a:pt x="0" y="249218"/>
                    <a:pt x="247650" y="0"/>
                    <a:pt x="553720" y="0"/>
                  </a:cubicBezTo>
                  <a:lnTo>
                    <a:pt x="11895945" y="0"/>
                  </a:lnTo>
                  <a:cubicBezTo>
                    <a:pt x="12202016" y="0"/>
                    <a:pt x="12449666" y="249218"/>
                    <a:pt x="12449666" y="557226"/>
                  </a:cubicBezTo>
                  <a:cubicBezTo>
                    <a:pt x="12448395" y="863955"/>
                    <a:pt x="12200745" y="1113172"/>
                    <a:pt x="11895945" y="1113172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224021" y="352135"/>
              <a:ext cx="11793518" cy="635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500" u="none" cap="none" strike="noStrike">
                  <a:solidFill>
                    <a:srgbClr val="171717"/>
                  </a:solidFill>
                  <a:latin typeface="Barlow"/>
                  <a:ea typeface="Barlow"/>
                  <a:cs typeface="Barlow"/>
                  <a:sym typeface="Barlow"/>
                </a:rPr>
                <a:t>Locational Accessibility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6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2"/>
          <p:cNvGrpSpPr/>
          <p:nvPr/>
        </p:nvGrpSpPr>
        <p:grpSpPr>
          <a:xfrm>
            <a:off x="651750" y="651750"/>
            <a:ext cx="16984499" cy="8983499"/>
            <a:chOff x="0" y="0"/>
            <a:chExt cx="22645999" cy="11977999"/>
          </a:xfrm>
        </p:grpSpPr>
        <p:sp>
          <p:nvSpPr>
            <p:cNvPr id="364" name="Google Shape;364;p22"/>
            <p:cNvSpPr/>
            <p:nvPr/>
          </p:nvSpPr>
          <p:spPr>
            <a:xfrm>
              <a:off x="0" y="0"/>
              <a:ext cx="22645999" cy="11977999"/>
            </a:xfrm>
            <a:custGeom>
              <a:rect b="b" l="l" r="r" t="t"/>
              <a:pathLst>
                <a:path extrusionOk="0" h="3038863" w="5745374">
                  <a:moveTo>
                    <a:pt x="5620914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20914" y="0"/>
                  </a:lnTo>
                  <a:cubicBezTo>
                    <a:pt x="5689494" y="0"/>
                    <a:pt x="5745374" y="55880"/>
                    <a:pt x="5745374" y="124460"/>
                  </a:cubicBezTo>
                  <a:lnTo>
                    <a:pt x="5745374" y="2914403"/>
                  </a:lnTo>
                  <a:cubicBezTo>
                    <a:pt x="5745374" y="2982983"/>
                    <a:pt x="5689494" y="3038863"/>
                    <a:pt x="5620914" y="30388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5" name="Google Shape;365;p22"/>
            <p:cNvCxnSpPr/>
            <p:nvPr/>
          </p:nvCxnSpPr>
          <p:spPr>
            <a:xfrm>
              <a:off x="0" y="1266422"/>
              <a:ext cx="22645999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6" name="Google Shape;366;p22"/>
            <p:cNvSpPr/>
            <p:nvPr/>
          </p:nvSpPr>
          <p:spPr>
            <a:xfrm rot="10800000">
              <a:off x="1387427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 rot="10800000">
              <a:off x="1040586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81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 rot="10800000">
              <a:off x="693746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22"/>
          <p:cNvSpPr txBox="1"/>
          <p:nvPr/>
        </p:nvSpPr>
        <p:spPr>
          <a:xfrm>
            <a:off x="1405650" y="4008600"/>
            <a:ext cx="15458192" cy="4745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194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How might we...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94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mimic community-based fitness without the high fees?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194" u="none" cap="none" strike="noStrike">
              <a:solidFill>
                <a:srgbClr val="171717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194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How might we...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94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help people stay committed to their workout regimen no matter where they are in the world?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194" u="none" cap="none" strike="noStrike">
              <a:solidFill>
                <a:srgbClr val="171717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194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How might we...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194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replicate community through digital and immersive experiences?</a:t>
            </a:r>
            <a:endParaRPr/>
          </a:p>
        </p:txBody>
      </p:sp>
      <p:sp>
        <p:nvSpPr>
          <p:cNvPr id="370" name="Google Shape;370;p22"/>
          <p:cNvSpPr txBox="1"/>
          <p:nvPr/>
        </p:nvSpPr>
        <p:spPr>
          <a:xfrm>
            <a:off x="1405650" y="2405161"/>
            <a:ext cx="8455507" cy="10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Moving Forward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6FF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23"/>
          <p:cNvGrpSpPr/>
          <p:nvPr/>
        </p:nvGrpSpPr>
        <p:grpSpPr>
          <a:xfrm>
            <a:off x="651750" y="651750"/>
            <a:ext cx="16984499" cy="8983499"/>
            <a:chOff x="0" y="0"/>
            <a:chExt cx="22645999" cy="11977999"/>
          </a:xfrm>
        </p:grpSpPr>
        <p:sp>
          <p:nvSpPr>
            <p:cNvPr id="376" name="Google Shape;376;p23"/>
            <p:cNvSpPr/>
            <p:nvPr/>
          </p:nvSpPr>
          <p:spPr>
            <a:xfrm>
              <a:off x="0" y="0"/>
              <a:ext cx="22645999" cy="11977999"/>
            </a:xfrm>
            <a:custGeom>
              <a:rect b="b" l="l" r="r" t="t"/>
              <a:pathLst>
                <a:path extrusionOk="0" h="3038863" w="5745374">
                  <a:moveTo>
                    <a:pt x="5620914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20914" y="0"/>
                  </a:lnTo>
                  <a:cubicBezTo>
                    <a:pt x="5689494" y="0"/>
                    <a:pt x="5745374" y="55880"/>
                    <a:pt x="5745374" y="124460"/>
                  </a:cubicBezTo>
                  <a:lnTo>
                    <a:pt x="5745374" y="2914403"/>
                  </a:lnTo>
                  <a:cubicBezTo>
                    <a:pt x="5745374" y="2982983"/>
                    <a:pt x="5689494" y="3038863"/>
                    <a:pt x="5620914" y="30388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7" name="Google Shape;377;p23"/>
            <p:cNvCxnSpPr/>
            <p:nvPr/>
          </p:nvCxnSpPr>
          <p:spPr>
            <a:xfrm>
              <a:off x="0" y="1266422"/>
              <a:ext cx="22645999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8" name="Google Shape;378;p23"/>
            <p:cNvSpPr/>
            <p:nvPr/>
          </p:nvSpPr>
          <p:spPr>
            <a:xfrm rot="10800000">
              <a:off x="1387427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 rot="10800000">
              <a:off x="1040586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D5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 rot="10800000">
              <a:off x="693746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23"/>
          <p:cNvSpPr/>
          <p:nvPr/>
        </p:nvSpPr>
        <p:spPr>
          <a:xfrm>
            <a:off x="1437540" y="3486314"/>
            <a:ext cx="10014035" cy="5633457"/>
          </a:xfrm>
          <a:custGeom>
            <a:rect b="b" l="l" r="r" t="t"/>
            <a:pathLst>
              <a:path extrusionOk="0" h="6350000" w="11287761">
                <a:moveTo>
                  <a:pt x="0" y="5824220"/>
                </a:moveTo>
                <a:lnTo>
                  <a:pt x="0" y="525780"/>
                </a:lnTo>
                <a:cubicBezTo>
                  <a:pt x="0" y="234950"/>
                  <a:pt x="234950" y="0"/>
                  <a:pt x="525780" y="0"/>
                </a:cubicBezTo>
                <a:lnTo>
                  <a:pt x="10761980" y="0"/>
                </a:lnTo>
                <a:cubicBezTo>
                  <a:pt x="11052811" y="0"/>
                  <a:pt x="11287761" y="234950"/>
                  <a:pt x="11287761" y="525780"/>
                </a:cubicBezTo>
                <a:lnTo>
                  <a:pt x="11287761" y="5822950"/>
                </a:lnTo>
                <a:cubicBezTo>
                  <a:pt x="11287761" y="6113780"/>
                  <a:pt x="11052811" y="6348730"/>
                  <a:pt x="10761980" y="6348730"/>
                </a:cubicBezTo>
                <a:lnTo>
                  <a:pt x="525780" y="6348730"/>
                </a:lnTo>
                <a:cubicBezTo>
                  <a:pt x="236220" y="6350000"/>
                  <a:pt x="0" y="6115050"/>
                  <a:pt x="0" y="5824220"/>
                </a:cubicBezTo>
                <a:cubicBezTo>
                  <a:pt x="0" y="5824220"/>
                  <a:pt x="0" y="5824220"/>
                  <a:pt x="0" y="5824220"/>
                </a:cubicBez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12006104" y="3486314"/>
            <a:ext cx="4739028" cy="5633457"/>
          </a:xfrm>
          <a:custGeom>
            <a:rect b="b" l="l" r="r" t="t"/>
            <a:pathLst>
              <a:path extrusionOk="0" h="1905639" w="1603079">
                <a:moveTo>
                  <a:pt x="1478619" y="1905639"/>
                </a:moveTo>
                <a:lnTo>
                  <a:pt x="124460" y="1905639"/>
                </a:lnTo>
                <a:cubicBezTo>
                  <a:pt x="55880" y="1905639"/>
                  <a:pt x="0" y="1849759"/>
                  <a:pt x="0" y="178117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478619" y="0"/>
                </a:lnTo>
                <a:cubicBezTo>
                  <a:pt x="1547199" y="0"/>
                  <a:pt x="1603079" y="55880"/>
                  <a:pt x="1603079" y="124460"/>
                </a:cubicBezTo>
                <a:lnTo>
                  <a:pt x="1603079" y="1781179"/>
                </a:lnTo>
                <a:cubicBezTo>
                  <a:pt x="1603079" y="1849759"/>
                  <a:pt x="1547199" y="1905639"/>
                  <a:pt x="1478619" y="1905639"/>
                </a:cubicBez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"/>
          <p:cNvSpPr txBox="1"/>
          <p:nvPr/>
        </p:nvSpPr>
        <p:spPr>
          <a:xfrm>
            <a:off x="1437540" y="2071622"/>
            <a:ext cx="8455507" cy="10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Summary</a:t>
            </a:r>
            <a:endParaRPr/>
          </a:p>
        </p:txBody>
      </p:sp>
      <p:sp>
        <p:nvSpPr>
          <p:cNvPr id="384" name="Google Shape;384;p23"/>
          <p:cNvSpPr txBox="1"/>
          <p:nvPr/>
        </p:nvSpPr>
        <p:spPr>
          <a:xfrm>
            <a:off x="12006104" y="2071622"/>
            <a:ext cx="8455507" cy="10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Next Steps</a:t>
            </a:r>
            <a:endParaRPr/>
          </a:p>
        </p:txBody>
      </p:sp>
      <p:sp>
        <p:nvSpPr>
          <p:cNvPr id="385" name="Google Shape;385;p23"/>
          <p:cNvSpPr txBox="1"/>
          <p:nvPr/>
        </p:nvSpPr>
        <p:spPr>
          <a:xfrm>
            <a:off x="1677193" y="3736810"/>
            <a:ext cx="9535854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5" lvl="1" marL="7556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We talked to 4 interviewees of varying experience levels about their workout habits</a:t>
            </a:r>
            <a:endParaRPr/>
          </a:p>
          <a:p>
            <a:pPr indent="-377825" lvl="1" marL="7556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A commonality that we discovered among the interviewees was that they all appreciate the social aspects of working out.</a:t>
            </a:r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12197013" y="4353593"/>
            <a:ext cx="4357210" cy="396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5" lvl="1" marL="7556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POVs</a:t>
            </a:r>
            <a:endParaRPr/>
          </a:p>
          <a:p>
            <a:pPr indent="-377825" lvl="1" marL="7556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Generating more HMW statements</a:t>
            </a:r>
            <a:endParaRPr/>
          </a:p>
          <a:p>
            <a:pPr indent="-377825" lvl="1" marL="7556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Diversify participant age &amp; gender with additional interviews</a:t>
            </a:r>
            <a:endParaRPr/>
          </a:p>
          <a:p>
            <a:pPr indent="-377825" lvl="1" marL="7556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Brainstorm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EDFF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24"/>
          <p:cNvGrpSpPr/>
          <p:nvPr/>
        </p:nvGrpSpPr>
        <p:grpSpPr>
          <a:xfrm>
            <a:off x="651750" y="651750"/>
            <a:ext cx="16984499" cy="8983499"/>
            <a:chOff x="0" y="0"/>
            <a:chExt cx="22645999" cy="11977999"/>
          </a:xfrm>
        </p:grpSpPr>
        <p:sp>
          <p:nvSpPr>
            <p:cNvPr id="392" name="Google Shape;392;p24"/>
            <p:cNvSpPr/>
            <p:nvPr/>
          </p:nvSpPr>
          <p:spPr>
            <a:xfrm>
              <a:off x="0" y="0"/>
              <a:ext cx="22645999" cy="11977999"/>
            </a:xfrm>
            <a:custGeom>
              <a:rect b="b" l="l" r="r" t="t"/>
              <a:pathLst>
                <a:path extrusionOk="0" h="3038863" w="5745374">
                  <a:moveTo>
                    <a:pt x="5620914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20914" y="0"/>
                  </a:lnTo>
                  <a:cubicBezTo>
                    <a:pt x="5689494" y="0"/>
                    <a:pt x="5745374" y="55880"/>
                    <a:pt x="5745374" y="124460"/>
                  </a:cubicBezTo>
                  <a:lnTo>
                    <a:pt x="5745374" y="2914403"/>
                  </a:lnTo>
                  <a:cubicBezTo>
                    <a:pt x="5745374" y="2982983"/>
                    <a:pt x="5689494" y="3038863"/>
                    <a:pt x="5620914" y="30388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3" name="Google Shape;393;p24"/>
            <p:cNvCxnSpPr/>
            <p:nvPr/>
          </p:nvCxnSpPr>
          <p:spPr>
            <a:xfrm>
              <a:off x="0" y="1266422"/>
              <a:ext cx="22645999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4" name="Google Shape;394;p24"/>
            <p:cNvSpPr/>
            <p:nvPr/>
          </p:nvSpPr>
          <p:spPr>
            <a:xfrm rot="10800000">
              <a:off x="1387427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 rot="10800000">
              <a:off x="1040586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81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 rot="10800000">
              <a:off x="693746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7" name="Google Shape;39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576" y="2403423"/>
            <a:ext cx="8556981" cy="653539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4"/>
          <p:cNvSpPr txBox="1"/>
          <p:nvPr/>
        </p:nvSpPr>
        <p:spPr>
          <a:xfrm>
            <a:off x="8803793" y="4915487"/>
            <a:ext cx="8455507" cy="10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F4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651750" y="651750"/>
            <a:ext cx="12050220" cy="8983499"/>
            <a:chOff x="0" y="0"/>
            <a:chExt cx="16066960" cy="11977999"/>
          </a:xfrm>
        </p:grpSpPr>
        <p:sp>
          <p:nvSpPr>
            <p:cNvPr id="129" name="Google Shape;129;p3"/>
            <p:cNvSpPr/>
            <p:nvPr/>
          </p:nvSpPr>
          <p:spPr>
            <a:xfrm>
              <a:off x="0" y="0"/>
              <a:ext cx="16066960" cy="11977999"/>
            </a:xfrm>
            <a:custGeom>
              <a:rect b="b" l="l" r="r" t="t"/>
              <a:pathLst>
                <a:path extrusionOk="0" h="3038863" w="4076247">
                  <a:moveTo>
                    <a:pt x="3951786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51786" y="0"/>
                  </a:lnTo>
                  <a:cubicBezTo>
                    <a:pt x="4020366" y="0"/>
                    <a:pt x="4076247" y="55880"/>
                    <a:pt x="4076247" y="124460"/>
                  </a:cubicBezTo>
                  <a:lnTo>
                    <a:pt x="4076247" y="2914403"/>
                  </a:lnTo>
                  <a:cubicBezTo>
                    <a:pt x="4076247" y="2982983"/>
                    <a:pt x="4020366" y="3038863"/>
                    <a:pt x="3951786" y="30388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 rot="10800000">
              <a:off x="1387427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10800000">
              <a:off x="1040586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B6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rot="10800000">
              <a:off x="693746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3"/>
            <p:cNvCxnSpPr/>
            <p:nvPr/>
          </p:nvCxnSpPr>
          <p:spPr>
            <a:xfrm>
              <a:off x="0" y="1266422"/>
              <a:ext cx="16066956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34" name="Google Shape;1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5664" y="3539151"/>
            <a:ext cx="6800144" cy="65196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/>
          <p:cNvSpPr txBox="1"/>
          <p:nvPr/>
        </p:nvSpPr>
        <p:spPr>
          <a:xfrm>
            <a:off x="1414844" y="2326433"/>
            <a:ext cx="9014325" cy="2606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99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Our Focus: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99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Fitness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F9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4"/>
          <p:cNvGrpSpPr/>
          <p:nvPr/>
        </p:nvGrpSpPr>
        <p:grpSpPr>
          <a:xfrm>
            <a:off x="7697505" y="1620668"/>
            <a:ext cx="9175983" cy="7045664"/>
            <a:chOff x="0" y="0"/>
            <a:chExt cx="12234644" cy="9394219"/>
          </a:xfrm>
        </p:grpSpPr>
        <p:sp>
          <p:nvSpPr>
            <p:cNvPr id="141" name="Google Shape;141;p4"/>
            <p:cNvSpPr/>
            <p:nvPr/>
          </p:nvSpPr>
          <p:spPr>
            <a:xfrm>
              <a:off x="0" y="0"/>
              <a:ext cx="12234644" cy="9394219"/>
            </a:xfrm>
            <a:custGeom>
              <a:rect b="b" l="l" r="r" t="t"/>
              <a:pathLst>
                <a:path extrusionOk="0" h="2383348" w="3103974">
                  <a:moveTo>
                    <a:pt x="2979513" y="2383348"/>
                  </a:moveTo>
                  <a:lnTo>
                    <a:pt x="124460" y="2383348"/>
                  </a:lnTo>
                  <a:cubicBezTo>
                    <a:pt x="55880" y="2383348"/>
                    <a:pt x="0" y="2327468"/>
                    <a:pt x="0" y="225888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79513" y="0"/>
                  </a:lnTo>
                  <a:cubicBezTo>
                    <a:pt x="3048093" y="0"/>
                    <a:pt x="3103974" y="55880"/>
                    <a:pt x="3103974" y="124460"/>
                  </a:cubicBezTo>
                  <a:lnTo>
                    <a:pt x="3103974" y="2258888"/>
                  </a:lnTo>
                  <a:cubicBezTo>
                    <a:pt x="3103974" y="2327468"/>
                    <a:pt x="3048093" y="2383348"/>
                    <a:pt x="2979513" y="23833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" name="Google Shape;142;p4"/>
            <p:cNvCxnSpPr/>
            <p:nvPr/>
          </p:nvCxnSpPr>
          <p:spPr>
            <a:xfrm>
              <a:off x="0" y="1266422"/>
              <a:ext cx="12234640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4"/>
            <p:cNvSpPr/>
            <p:nvPr/>
          </p:nvSpPr>
          <p:spPr>
            <a:xfrm rot="10800000">
              <a:off x="1387427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10800000">
              <a:off x="1040586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81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10800000">
              <a:off x="693746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4"/>
          <p:cNvSpPr txBox="1"/>
          <p:nvPr/>
        </p:nvSpPr>
        <p:spPr>
          <a:xfrm>
            <a:off x="8158315" y="3352962"/>
            <a:ext cx="8254359" cy="4450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Through our interviews, we seek to...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0" u="none" cap="none" strike="noStrike">
              <a:solidFill>
                <a:srgbClr val="171717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Explore the POVs of people who come from varying experience &amp; commitment levels </a:t>
            </a:r>
            <a:endParaRPr/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49" y="1195818"/>
            <a:ext cx="6072252" cy="7895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F9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5"/>
          <p:cNvGrpSpPr/>
          <p:nvPr/>
        </p:nvGrpSpPr>
        <p:grpSpPr>
          <a:xfrm>
            <a:off x="473416" y="709441"/>
            <a:ext cx="6949483" cy="4118378"/>
            <a:chOff x="0" y="152400"/>
            <a:chExt cx="9265978" cy="5491172"/>
          </a:xfrm>
        </p:grpSpPr>
        <p:sp>
          <p:nvSpPr>
            <p:cNvPr id="153" name="Google Shape;153;p5"/>
            <p:cNvSpPr txBox="1"/>
            <p:nvPr/>
          </p:nvSpPr>
          <p:spPr>
            <a:xfrm>
              <a:off x="715214" y="4034598"/>
              <a:ext cx="4699563" cy="1608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83" u="none" cap="none" strike="noStrike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Areas of improvement: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83" u="none" cap="none" strike="noStrike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Age, Gender </a:t>
              </a:r>
              <a:endParaRPr/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0" y="152400"/>
              <a:ext cx="9265978" cy="289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222" u="none" cap="none" strike="noStrike">
                  <a:solidFill>
                    <a:srgbClr val="171717"/>
                  </a:solidFill>
                  <a:latin typeface="Barlow"/>
                  <a:ea typeface="Barlow"/>
                  <a:cs typeface="Barlow"/>
                  <a:sym typeface="Barlow"/>
                </a:rPr>
                <a:t>Interviewee Selection</a:t>
              </a:r>
              <a:endParaRPr/>
            </a:p>
          </p:txBody>
        </p:sp>
      </p:grpSp>
      <p:grpSp>
        <p:nvGrpSpPr>
          <p:cNvPr id="155" name="Google Shape;155;p5"/>
          <p:cNvGrpSpPr/>
          <p:nvPr/>
        </p:nvGrpSpPr>
        <p:grpSpPr>
          <a:xfrm>
            <a:off x="7919857" y="5143500"/>
            <a:ext cx="3558650" cy="2511010"/>
            <a:chOff x="0" y="0"/>
            <a:chExt cx="4744867" cy="3348013"/>
          </a:xfrm>
        </p:grpSpPr>
        <p:sp>
          <p:nvSpPr>
            <p:cNvPr id="156" name="Google Shape;156;p5"/>
            <p:cNvSpPr/>
            <p:nvPr/>
          </p:nvSpPr>
          <p:spPr>
            <a:xfrm>
              <a:off x="0" y="0"/>
              <a:ext cx="4744867" cy="3348013"/>
            </a:xfrm>
            <a:custGeom>
              <a:rect b="b" l="l" r="r" t="t"/>
              <a:pathLst>
                <a:path extrusionOk="0" h="2645202" w="3748829">
                  <a:moveTo>
                    <a:pt x="3195108" y="2645202"/>
                  </a:moveTo>
                  <a:lnTo>
                    <a:pt x="553720" y="2645202"/>
                  </a:lnTo>
                  <a:cubicBezTo>
                    <a:pt x="247650" y="2645202"/>
                    <a:pt x="0" y="2053212"/>
                    <a:pt x="0" y="1324261"/>
                  </a:cubicBezTo>
                  <a:cubicBezTo>
                    <a:pt x="0" y="592273"/>
                    <a:pt x="247650" y="0"/>
                    <a:pt x="553720" y="0"/>
                  </a:cubicBezTo>
                  <a:lnTo>
                    <a:pt x="3195108" y="0"/>
                  </a:lnTo>
                  <a:cubicBezTo>
                    <a:pt x="3501179" y="0"/>
                    <a:pt x="3748829" y="592273"/>
                    <a:pt x="3748829" y="1324261"/>
                  </a:cubicBezTo>
                  <a:cubicBezTo>
                    <a:pt x="3747558" y="2053212"/>
                    <a:pt x="3499908" y="2645202"/>
                    <a:pt x="3195108" y="2645202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407669" y="382488"/>
              <a:ext cx="3927919" cy="2649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872" u="none" cap="none" strike="noStrike">
                  <a:solidFill>
                    <a:srgbClr val="171717"/>
                  </a:solidFill>
                  <a:latin typeface="Barlow"/>
                  <a:ea typeface="Barlow"/>
                  <a:cs typeface="Barlow"/>
                  <a:sym typeface="Barlow"/>
                </a:rPr>
                <a:t>Frequents spin classes and loves to workout</a:t>
              </a: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>
            <a:off x="12380923" y="2751557"/>
            <a:ext cx="3606341" cy="2107323"/>
            <a:chOff x="0" y="0"/>
            <a:chExt cx="4808455" cy="2809764"/>
          </a:xfrm>
        </p:grpSpPr>
        <p:sp>
          <p:nvSpPr>
            <p:cNvPr id="159" name="Google Shape;159;p5"/>
            <p:cNvSpPr/>
            <p:nvPr/>
          </p:nvSpPr>
          <p:spPr>
            <a:xfrm>
              <a:off x="0" y="0"/>
              <a:ext cx="4808455" cy="2809764"/>
            </a:xfrm>
            <a:custGeom>
              <a:rect b="b" l="l" r="r" t="t"/>
              <a:pathLst>
                <a:path extrusionOk="0" h="2656770" w="4546630">
                  <a:moveTo>
                    <a:pt x="3992910" y="2656770"/>
                  </a:moveTo>
                  <a:lnTo>
                    <a:pt x="553720" y="2656770"/>
                  </a:lnTo>
                  <a:cubicBezTo>
                    <a:pt x="247650" y="2656770"/>
                    <a:pt x="0" y="2062192"/>
                    <a:pt x="0" y="1330053"/>
                  </a:cubicBezTo>
                  <a:cubicBezTo>
                    <a:pt x="0" y="594863"/>
                    <a:pt x="247650" y="0"/>
                    <a:pt x="553720" y="0"/>
                  </a:cubicBezTo>
                  <a:lnTo>
                    <a:pt x="3992910" y="0"/>
                  </a:lnTo>
                  <a:cubicBezTo>
                    <a:pt x="4298980" y="0"/>
                    <a:pt x="4546630" y="594863"/>
                    <a:pt x="4546630" y="1330053"/>
                  </a:cubicBezTo>
                  <a:cubicBezTo>
                    <a:pt x="4545360" y="2062192"/>
                    <a:pt x="4297710" y="2656770"/>
                    <a:pt x="3992910" y="265677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413157" y="321037"/>
              <a:ext cx="3980797" cy="2224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34" u="none" cap="none" strike="noStrike">
                  <a:solidFill>
                    <a:srgbClr val="171717"/>
                  </a:solidFill>
                  <a:latin typeface="Barlow"/>
                  <a:ea typeface="Barlow"/>
                  <a:cs typeface="Barlow"/>
                  <a:sym typeface="Barlow"/>
                </a:rPr>
                <a:t>College triathlete who has run competitively</a:t>
              </a:r>
              <a:endParaRPr/>
            </a:p>
          </p:txBody>
        </p:sp>
      </p:grpSp>
      <p:grpSp>
        <p:nvGrpSpPr>
          <p:cNvPr id="161" name="Google Shape;161;p5"/>
          <p:cNvGrpSpPr/>
          <p:nvPr/>
        </p:nvGrpSpPr>
        <p:grpSpPr>
          <a:xfrm>
            <a:off x="12461818" y="5143500"/>
            <a:ext cx="3444749" cy="2511010"/>
            <a:chOff x="0" y="0"/>
            <a:chExt cx="4592997" cy="3348013"/>
          </a:xfrm>
        </p:grpSpPr>
        <p:sp>
          <p:nvSpPr>
            <p:cNvPr id="162" name="Google Shape;162;p5"/>
            <p:cNvSpPr/>
            <p:nvPr/>
          </p:nvSpPr>
          <p:spPr>
            <a:xfrm>
              <a:off x="0" y="0"/>
              <a:ext cx="4592997" cy="3348013"/>
            </a:xfrm>
            <a:custGeom>
              <a:rect b="b" l="l" r="r" t="t"/>
              <a:pathLst>
                <a:path extrusionOk="0" h="2645216" w="3628861">
                  <a:moveTo>
                    <a:pt x="3075141" y="2645216"/>
                  </a:moveTo>
                  <a:lnTo>
                    <a:pt x="553720" y="2645216"/>
                  </a:lnTo>
                  <a:cubicBezTo>
                    <a:pt x="247650" y="2645216"/>
                    <a:pt x="0" y="2053223"/>
                    <a:pt x="0" y="1324268"/>
                  </a:cubicBezTo>
                  <a:cubicBezTo>
                    <a:pt x="0" y="592276"/>
                    <a:pt x="247650" y="0"/>
                    <a:pt x="553720" y="0"/>
                  </a:cubicBezTo>
                  <a:lnTo>
                    <a:pt x="3075141" y="0"/>
                  </a:lnTo>
                  <a:cubicBezTo>
                    <a:pt x="3381211" y="0"/>
                    <a:pt x="3628861" y="592276"/>
                    <a:pt x="3628861" y="1324268"/>
                  </a:cubicBezTo>
                  <a:cubicBezTo>
                    <a:pt x="3627591" y="2053223"/>
                    <a:pt x="3379941" y="2645216"/>
                    <a:pt x="3075141" y="2645216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394617" y="382486"/>
              <a:ext cx="3802157" cy="2649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872" u="none" cap="none" strike="noStrike">
                  <a:solidFill>
                    <a:srgbClr val="171717"/>
                  </a:solidFill>
                  <a:latin typeface="Barlow"/>
                  <a:ea typeface="Barlow"/>
                  <a:cs typeface="Barlow"/>
                  <a:sym typeface="Barlow"/>
                </a:rPr>
                <a:t>Values workout regimen but travels a lot</a:t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7919857" y="2750915"/>
            <a:ext cx="3559446" cy="2108606"/>
            <a:chOff x="0" y="0"/>
            <a:chExt cx="4745929" cy="2811475"/>
          </a:xfrm>
        </p:grpSpPr>
        <p:sp>
          <p:nvSpPr>
            <p:cNvPr id="165" name="Google Shape;165;p5"/>
            <p:cNvSpPr/>
            <p:nvPr/>
          </p:nvSpPr>
          <p:spPr>
            <a:xfrm>
              <a:off x="0" y="0"/>
              <a:ext cx="4745929" cy="2811475"/>
            </a:xfrm>
            <a:custGeom>
              <a:rect b="b" l="l" r="r" t="t"/>
              <a:pathLst>
                <a:path extrusionOk="0" h="1335681" w="2254705">
                  <a:moveTo>
                    <a:pt x="1700986" y="1335681"/>
                  </a:moveTo>
                  <a:lnTo>
                    <a:pt x="553720" y="1335681"/>
                  </a:lnTo>
                  <a:cubicBezTo>
                    <a:pt x="247650" y="1335681"/>
                    <a:pt x="0" y="1036680"/>
                    <a:pt x="0" y="668628"/>
                  </a:cubicBezTo>
                  <a:cubicBezTo>
                    <a:pt x="0" y="299042"/>
                    <a:pt x="247650" y="0"/>
                    <a:pt x="553720" y="0"/>
                  </a:cubicBezTo>
                  <a:lnTo>
                    <a:pt x="1700986" y="0"/>
                  </a:lnTo>
                  <a:cubicBezTo>
                    <a:pt x="2007055" y="0"/>
                    <a:pt x="2254705" y="299042"/>
                    <a:pt x="2254705" y="668628"/>
                  </a:cubicBezTo>
                  <a:cubicBezTo>
                    <a:pt x="2253436" y="1036680"/>
                    <a:pt x="2005785" y="1335681"/>
                    <a:pt x="1700986" y="1335681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407669" y="610936"/>
              <a:ext cx="3927919" cy="1675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749" u="none" cap="none" strike="noStrike">
                  <a:solidFill>
                    <a:srgbClr val="171717"/>
                  </a:solidFill>
                  <a:latin typeface="Barlow"/>
                  <a:ea typeface="Barlow"/>
                  <a:cs typeface="Barlow"/>
                  <a:sym typeface="Barlow"/>
                </a:rPr>
                <a:t>Workout beginner</a:t>
              </a:r>
              <a:endParaRPr/>
            </a:p>
          </p:txBody>
        </p:sp>
      </p:grpSp>
      <p:pic>
        <p:nvPicPr>
          <p:cNvPr id="167" name="Google Shape;1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665" y="6245839"/>
            <a:ext cx="7315200" cy="38305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5"/>
          <p:cNvGrpSpPr/>
          <p:nvPr/>
        </p:nvGrpSpPr>
        <p:grpSpPr>
          <a:xfrm>
            <a:off x="7727865" y="1028700"/>
            <a:ext cx="8562748" cy="1268268"/>
            <a:chOff x="0" y="0"/>
            <a:chExt cx="11416997" cy="1691024"/>
          </a:xfrm>
        </p:grpSpPr>
        <p:sp>
          <p:nvSpPr>
            <p:cNvPr id="169" name="Google Shape;169;p5"/>
            <p:cNvSpPr/>
            <p:nvPr/>
          </p:nvSpPr>
          <p:spPr>
            <a:xfrm>
              <a:off x="0" y="0"/>
              <a:ext cx="11416997" cy="1691024"/>
            </a:xfrm>
            <a:custGeom>
              <a:rect b="b" l="l" r="r" t="t"/>
              <a:pathLst>
                <a:path extrusionOk="0" h="955568" w="6451544">
                  <a:moveTo>
                    <a:pt x="5897824" y="955568"/>
                  </a:moveTo>
                  <a:lnTo>
                    <a:pt x="553720" y="955568"/>
                  </a:lnTo>
                  <a:cubicBezTo>
                    <a:pt x="247650" y="955568"/>
                    <a:pt x="0" y="741613"/>
                    <a:pt x="0" y="478319"/>
                  </a:cubicBezTo>
                  <a:cubicBezTo>
                    <a:pt x="0" y="213927"/>
                    <a:pt x="247650" y="0"/>
                    <a:pt x="553720" y="0"/>
                  </a:cubicBezTo>
                  <a:lnTo>
                    <a:pt x="5897824" y="0"/>
                  </a:lnTo>
                  <a:cubicBezTo>
                    <a:pt x="6203894" y="0"/>
                    <a:pt x="6451544" y="213927"/>
                    <a:pt x="6451544" y="478319"/>
                  </a:cubicBezTo>
                  <a:cubicBezTo>
                    <a:pt x="6450274" y="741613"/>
                    <a:pt x="6202624" y="955568"/>
                    <a:pt x="5897824" y="955568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981065" y="508235"/>
              <a:ext cx="9452620" cy="741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993" u="none" cap="none" strike="noStrike">
                  <a:solidFill>
                    <a:srgbClr val="171717"/>
                  </a:solidFill>
                  <a:latin typeface="Barlow"/>
                  <a:ea typeface="Barlow"/>
                  <a:cs typeface="Barlow"/>
                  <a:sym typeface="Barlow"/>
                </a:rPr>
                <a:t>College students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4FFF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/>
          <p:nvPr/>
        </p:nvSpPr>
        <p:spPr>
          <a:xfrm>
            <a:off x="651750" y="651750"/>
            <a:ext cx="16984499" cy="8983499"/>
          </a:xfrm>
          <a:custGeom>
            <a:rect b="b" l="l" r="r" t="t"/>
            <a:pathLst>
              <a:path extrusionOk="0" h="3038863" w="5745374">
                <a:moveTo>
                  <a:pt x="5620914" y="3038863"/>
                </a:moveTo>
                <a:lnTo>
                  <a:pt x="124460" y="3038863"/>
                </a:lnTo>
                <a:cubicBezTo>
                  <a:pt x="55880" y="3038863"/>
                  <a:pt x="0" y="2982983"/>
                  <a:pt x="0" y="2914403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620914" y="0"/>
                </a:lnTo>
                <a:cubicBezTo>
                  <a:pt x="5689494" y="0"/>
                  <a:pt x="5745374" y="55880"/>
                  <a:pt x="5745374" y="124460"/>
                </a:cubicBezTo>
                <a:lnTo>
                  <a:pt x="5745374" y="2914403"/>
                </a:lnTo>
                <a:cubicBezTo>
                  <a:pt x="5745374" y="2982983"/>
                  <a:pt x="5689494" y="3038863"/>
                  <a:pt x="5620914" y="30388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>
            <a:off x="1692321" y="1028700"/>
            <a:ext cx="216308" cy="217278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>
            <a:off x="1432190" y="1028700"/>
            <a:ext cx="216308" cy="217278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81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>
            <a:off x="1172060" y="1028700"/>
            <a:ext cx="216308" cy="217278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717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6"/>
          <p:cNvGrpSpPr/>
          <p:nvPr/>
        </p:nvGrpSpPr>
        <p:grpSpPr>
          <a:xfrm>
            <a:off x="651750" y="1191964"/>
            <a:ext cx="16984499" cy="1498549"/>
            <a:chOff x="0" y="133350"/>
            <a:chExt cx="22645999" cy="1998065"/>
          </a:xfrm>
        </p:grpSpPr>
        <p:cxnSp>
          <p:nvCxnSpPr>
            <p:cNvPr id="180" name="Google Shape;180;p6"/>
            <p:cNvCxnSpPr/>
            <p:nvPr/>
          </p:nvCxnSpPr>
          <p:spPr>
            <a:xfrm>
              <a:off x="0" y="2131415"/>
              <a:ext cx="22645999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" name="Google Shape;181;p6"/>
            <p:cNvSpPr txBox="1"/>
            <p:nvPr/>
          </p:nvSpPr>
          <p:spPr>
            <a:xfrm>
              <a:off x="1719759" y="133350"/>
              <a:ext cx="18844514" cy="1483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171717"/>
                  </a:solidFill>
                  <a:latin typeface="Barlow"/>
                  <a:ea typeface="Barlow"/>
                  <a:cs typeface="Barlow"/>
                  <a:sym typeface="Barlow"/>
                </a:rPr>
                <a:t>Meet Our Interviewees</a:t>
              </a:r>
              <a:endParaRPr/>
            </a:p>
          </p:txBody>
        </p:sp>
      </p:grpSp>
      <p:sp>
        <p:nvSpPr>
          <p:cNvPr id="182" name="Google Shape;182;p6"/>
          <p:cNvSpPr txBox="1"/>
          <p:nvPr/>
        </p:nvSpPr>
        <p:spPr>
          <a:xfrm>
            <a:off x="1280214" y="3761479"/>
            <a:ext cx="3155051" cy="657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900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Amanda</a:t>
            </a:r>
            <a:endParaRPr/>
          </a:p>
        </p:txBody>
      </p:sp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853" y="5008170"/>
            <a:ext cx="2874898" cy="1808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9522" y="5506280"/>
            <a:ext cx="3734478" cy="131046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/>
          <p:cNvSpPr txBox="1"/>
          <p:nvPr/>
        </p:nvSpPr>
        <p:spPr>
          <a:xfrm>
            <a:off x="5585069" y="3755564"/>
            <a:ext cx="3104309" cy="646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21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Khalil</a:t>
            </a:r>
            <a:endParaRPr/>
          </a:p>
        </p:txBody>
      </p:sp>
      <p:sp>
        <p:nvSpPr>
          <p:cNvPr id="186" name="Google Shape;186;p6"/>
          <p:cNvSpPr/>
          <p:nvPr/>
        </p:nvSpPr>
        <p:spPr>
          <a:xfrm rot="10800000">
            <a:off x="10879934" y="3904128"/>
            <a:ext cx="84515" cy="84894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24502" y="4578543"/>
            <a:ext cx="2087630" cy="22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6"/>
          <p:cNvSpPr txBox="1"/>
          <p:nvPr/>
        </p:nvSpPr>
        <p:spPr>
          <a:xfrm>
            <a:off x="9631993" y="3761479"/>
            <a:ext cx="3047542" cy="634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733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Nikki</a:t>
            </a:r>
            <a:endParaRPr/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110770" y="4578543"/>
            <a:ext cx="1933810" cy="231216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 txBox="1"/>
          <p:nvPr/>
        </p:nvSpPr>
        <p:spPr>
          <a:xfrm>
            <a:off x="13553904" y="3761479"/>
            <a:ext cx="3047542" cy="634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733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Kenza</a:t>
            </a:r>
            <a:endParaRPr/>
          </a:p>
        </p:txBody>
      </p:sp>
      <p:sp>
        <p:nvSpPr>
          <p:cNvPr id="191" name="Google Shape;191;p6"/>
          <p:cNvSpPr txBox="1"/>
          <p:nvPr/>
        </p:nvSpPr>
        <p:spPr>
          <a:xfrm>
            <a:off x="13493857" y="7350985"/>
            <a:ext cx="4142393" cy="21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21 year old white female @London College of Fashion</a:t>
            </a:r>
            <a:endParaRPr/>
          </a:p>
          <a:p>
            <a:pPr indent="0" lvl="0" marL="0" marR="0" rtl="0" algn="ctr">
              <a:lnSpc>
                <a:spcPct val="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171717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Loves workout classes &amp; travels a lot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Germany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9418665" y="7350985"/>
            <a:ext cx="3699302" cy="21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19 year old hispanic female 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@ UC San Diego</a:t>
            </a:r>
            <a:endParaRPr/>
          </a:p>
          <a:p>
            <a:pPr indent="0" lvl="0" marL="0" marR="0" rtl="0" algn="ctr">
              <a:lnSpc>
                <a:spcPct val="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171717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Loves spin classes and loves to workout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Palo Alto, CA</a:t>
            </a:r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5585069" y="7350985"/>
            <a:ext cx="3374178" cy="21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19 year old black male 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@ Howard University</a:t>
            </a:r>
            <a:endParaRPr/>
          </a:p>
          <a:p>
            <a:pPr indent="0" lvl="0" marL="0" marR="0" rtl="0" algn="ctr">
              <a:lnSpc>
                <a:spcPct val="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171717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Workout beginner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171717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Queens, NY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1280214" y="7350985"/>
            <a:ext cx="3374178" cy="2111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21 year old asian female 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@ Dartmouth</a:t>
            </a:r>
            <a:endParaRPr/>
          </a:p>
          <a:p>
            <a:pPr indent="0" lvl="0" marL="0" marR="0" rtl="0" algn="ctr">
              <a:lnSpc>
                <a:spcPct val="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171717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College triathelete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171717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Sunnyvale, 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A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7"/>
          <p:cNvGrpSpPr/>
          <p:nvPr/>
        </p:nvGrpSpPr>
        <p:grpSpPr>
          <a:xfrm>
            <a:off x="7901209" y="1028700"/>
            <a:ext cx="9358094" cy="8229600"/>
            <a:chOff x="0" y="0"/>
            <a:chExt cx="12477459" cy="10972800"/>
          </a:xfrm>
        </p:grpSpPr>
        <p:sp>
          <p:nvSpPr>
            <p:cNvPr id="200" name="Google Shape;200;p7"/>
            <p:cNvSpPr/>
            <p:nvPr/>
          </p:nvSpPr>
          <p:spPr>
            <a:xfrm>
              <a:off x="0" y="0"/>
              <a:ext cx="12477459" cy="10972800"/>
            </a:xfrm>
            <a:custGeom>
              <a:rect b="b" l="l" r="r" t="t"/>
              <a:pathLst>
                <a:path extrusionOk="0" h="2783840" w="3165577">
                  <a:moveTo>
                    <a:pt x="3041117" y="2783840"/>
                  </a:moveTo>
                  <a:lnTo>
                    <a:pt x="124460" y="2783840"/>
                  </a:lnTo>
                  <a:cubicBezTo>
                    <a:pt x="55880" y="2783840"/>
                    <a:pt x="0" y="2727960"/>
                    <a:pt x="0" y="2659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41117" y="0"/>
                  </a:lnTo>
                  <a:cubicBezTo>
                    <a:pt x="3109697" y="0"/>
                    <a:pt x="3165577" y="55880"/>
                    <a:pt x="3165577" y="124460"/>
                  </a:cubicBezTo>
                  <a:lnTo>
                    <a:pt x="3165577" y="2659380"/>
                  </a:lnTo>
                  <a:cubicBezTo>
                    <a:pt x="3165577" y="2727960"/>
                    <a:pt x="3109697" y="2783840"/>
                    <a:pt x="3041117" y="27838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 rot="10800000">
              <a:off x="1387427" y="556357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 rot="10800000">
              <a:off x="1040586" y="556357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D5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 rot="10800000">
              <a:off x="693746" y="556357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" name="Google Shape;204;p7"/>
            <p:cNvCxnSpPr/>
            <p:nvPr/>
          </p:nvCxnSpPr>
          <p:spPr>
            <a:xfrm>
              <a:off x="0" y="1320180"/>
              <a:ext cx="1247745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05" name="Google Shape;2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3873957"/>
            <a:ext cx="5018294" cy="620238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7"/>
          <p:cNvSpPr txBox="1"/>
          <p:nvPr/>
        </p:nvSpPr>
        <p:spPr>
          <a:xfrm>
            <a:off x="1296699" y="1162050"/>
            <a:ext cx="5115417" cy="20889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Guiding Questions</a:t>
            </a:r>
            <a:endParaRPr/>
          </a:p>
        </p:txBody>
      </p:sp>
      <p:sp>
        <p:nvSpPr>
          <p:cNvPr id="207" name="Google Shape;207;p7"/>
          <p:cNvSpPr txBox="1"/>
          <p:nvPr/>
        </p:nvSpPr>
        <p:spPr>
          <a:xfrm>
            <a:off x="8935250" y="2740568"/>
            <a:ext cx="7290009" cy="5703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1465" lvl="1" marL="58293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What is your workout regimen?</a:t>
            </a:r>
            <a:endParaRPr/>
          </a:p>
          <a:p>
            <a:pPr indent="-291465" lvl="1" marL="58293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How do you hold yourself accountable with your fitness routine?</a:t>
            </a:r>
            <a:endParaRPr/>
          </a:p>
          <a:p>
            <a:pPr indent="-291465" lvl="1" marL="58293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If you had a magic wand, what would you wish for?</a:t>
            </a:r>
            <a:endParaRPr/>
          </a:p>
          <a:p>
            <a:pPr indent="-291465" lvl="1" marL="58293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Any frustrations with fitness?</a:t>
            </a:r>
            <a:endParaRPr/>
          </a:p>
          <a:p>
            <a:pPr indent="-291465" lvl="1" marL="58293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How long have you been working out?</a:t>
            </a:r>
            <a:endParaRPr/>
          </a:p>
          <a:p>
            <a:pPr indent="-291465" lvl="1" marL="58293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What was it like when you went to the gym by yourself for the first time? What did you do?</a:t>
            </a:r>
            <a:endParaRPr/>
          </a:p>
          <a:p>
            <a:pPr indent="-291465" lvl="1" marL="58293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171717"/>
                </a:solidFill>
                <a:latin typeface="Barlow Medium"/>
                <a:ea typeface="Barlow Medium"/>
                <a:cs typeface="Barlow Medium"/>
                <a:sym typeface="Barlow Medium"/>
              </a:rPr>
              <a:t>Do you use any tools, tricks, or apps to help you work out?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CFD5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8"/>
          <p:cNvGrpSpPr/>
          <p:nvPr/>
        </p:nvGrpSpPr>
        <p:grpSpPr>
          <a:xfrm>
            <a:off x="10125909" y="651750"/>
            <a:ext cx="7510340" cy="8983499"/>
            <a:chOff x="0" y="0"/>
            <a:chExt cx="10013787" cy="11977999"/>
          </a:xfrm>
        </p:grpSpPr>
        <p:sp>
          <p:nvSpPr>
            <p:cNvPr id="213" name="Google Shape;213;p8"/>
            <p:cNvSpPr/>
            <p:nvPr/>
          </p:nvSpPr>
          <p:spPr>
            <a:xfrm>
              <a:off x="0" y="0"/>
              <a:ext cx="10013787" cy="11977999"/>
            </a:xfrm>
            <a:custGeom>
              <a:rect b="b" l="l" r="r" t="t"/>
              <a:pathLst>
                <a:path extrusionOk="0" h="3038863" w="2540535">
                  <a:moveTo>
                    <a:pt x="2416075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16075" y="0"/>
                  </a:lnTo>
                  <a:cubicBezTo>
                    <a:pt x="2484655" y="0"/>
                    <a:pt x="2540535" y="55880"/>
                    <a:pt x="2540535" y="124460"/>
                  </a:cubicBezTo>
                  <a:lnTo>
                    <a:pt x="2540535" y="2914403"/>
                  </a:lnTo>
                  <a:cubicBezTo>
                    <a:pt x="2540535" y="2982983"/>
                    <a:pt x="2484655" y="3038863"/>
                    <a:pt x="2416075" y="30388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4" name="Google Shape;214;p8"/>
            <p:cNvCxnSpPr/>
            <p:nvPr/>
          </p:nvCxnSpPr>
          <p:spPr>
            <a:xfrm>
              <a:off x="0" y="1266422"/>
              <a:ext cx="10013787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5" name="Google Shape;215;p8"/>
            <p:cNvSpPr/>
            <p:nvPr/>
          </p:nvSpPr>
          <p:spPr>
            <a:xfrm rot="10800000">
              <a:off x="1387427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rot="10800000">
              <a:off x="1040586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B6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rot="10800000">
              <a:off x="693746" y="502600"/>
              <a:ext cx="288411" cy="289704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8"/>
          <p:cNvSpPr/>
          <p:nvPr/>
        </p:nvSpPr>
        <p:spPr>
          <a:xfrm>
            <a:off x="651750" y="651750"/>
            <a:ext cx="9097209" cy="8983499"/>
          </a:xfrm>
          <a:custGeom>
            <a:rect b="b" l="l" r="r" t="t"/>
            <a:pathLst>
              <a:path extrusionOk="0" h="3038863" w="3077328">
                <a:moveTo>
                  <a:pt x="2952867" y="3038863"/>
                </a:moveTo>
                <a:lnTo>
                  <a:pt x="124460" y="3038863"/>
                </a:lnTo>
                <a:cubicBezTo>
                  <a:pt x="55880" y="3038863"/>
                  <a:pt x="0" y="2982983"/>
                  <a:pt x="0" y="2914403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952868" y="0"/>
                </a:lnTo>
                <a:cubicBezTo>
                  <a:pt x="3021448" y="0"/>
                  <a:pt x="3077328" y="55880"/>
                  <a:pt x="3077328" y="124460"/>
                </a:cubicBezTo>
                <a:lnTo>
                  <a:pt x="3077328" y="2914403"/>
                </a:lnTo>
                <a:cubicBezTo>
                  <a:pt x="3077328" y="2982983"/>
                  <a:pt x="3021448" y="3038863"/>
                  <a:pt x="2952868" y="30388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11226752" y="3653136"/>
            <a:ext cx="7203467" cy="14903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187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Amanda</a:t>
            </a:r>
            <a:endParaRPr/>
          </a:p>
        </p:txBody>
      </p:sp>
      <p:pic>
        <p:nvPicPr>
          <p:cNvPr id="220" name="Google Shape;2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3101" y="5667691"/>
            <a:ext cx="6975956" cy="438851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 txBox="1"/>
          <p:nvPr/>
        </p:nvSpPr>
        <p:spPr>
          <a:xfrm>
            <a:off x="1853079" y="2540114"/>
            <a:ext cx="6694552" cy="5197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88" u="none" cap="none" strike="noStrike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"In high school, there were never any moments where I gained the willpower to go to practice and there was no one there."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6042" y="224398"/>
            <a:ext cx="13675915" cy="9838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