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Montserrat"/>
      <p:regular r:id="rId15"/>
      <p:bold r:id="rId16"/>
      <p:italic r:id="rId17"/>
      <p:boldItalic r:id="rId18"/>
    </p:embeddedFont>
    <p:embeddedFont>
      <p:font typeface="Montserrat ExtraBold"/>
      <p:bold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Italic.fntdata"/><Relationship Id="rId11" Type="http://schemas.openxmlformats.org/officeDocument/2006/relationships/font" Target="fonts/ProximaNova-regular.fntdata"/><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ProximaNova-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MontserratExtraBold-bold.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0d0b5c7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0d0b5c7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0d0b5c7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0d0b5c7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0d0b5c71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0d0b5c71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0d0b5c71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0d0b5c71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311700" y="3165825"/>
            <a:ext cx="7740900" cy="73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latin typeface="Montserrat"/>
                <a:ea typeface="Montserrat"/>
                <a:cs typeface="Montserrat"/>
                <a:sym typeface="Montserrat"/>
              </a:rPr>
              <a:t>Get fit with anyone, anywhere</a:t>
            </a:r>
            <a:endParaRPr>
              <a:latin typeface="Montserrat"/>
              <a:ea typeface="Montserrat"/>
              <a:cs typeface="Montserrat"/>
              <a:sym typeface="Montserrat"/>
            </a:endParaRPr>
          </a:p>
        </p:txBody>
      </p:sp>
      <p:pic>
        <p:nvPicPr>
          <p:cNvPr id="57" name="Google Shape;57;p13"/>
          <p:cNvPicPr preferRelativeResize="0"/>
          <p:nvPr/>
        </p:nvPicPr>
        <p:blipFill>
          <a:blip r:embed="rId3">
            <a:alphaModFix/>
          </a:blip>
          <a:stretch>
            <a:fillRect/>
          </a:stretch>
        </p:blipFill>
        <p:spPr>
          <a:xfrm>
            <a:off x="822536" y="1438400"/>
            <a:ext cx="7230026" cy="103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9999"/>
                </a:solidFill>
                <a:latin typeface="Montserrat ExtraBold"/>
                <a:ea typeface="Montserrat ExtraBold"/>
                <a:cs typeface="Montserrat ExtraBold"/>
                <a:sym typeface="Montserrat ExtraBold"/>
              </a:rPr>
              <a:t>Market Research</a:t>
            </a:r>
            <a:endParaRPr>
              <a:solidFill>
                <a:srgbClr val="999999"/>
              </a:solidFill>
              <a:latin typeface="Montserrat ExtraBold"/>
              <a:ea typeface="Montserrat ExtraBold"/>
              <a:cs typeface="Montserrat ExtraBold"/>
              <a:sym typeface="Montserrat ExtraBold"/>
            </a:endParaRPr>
          </a:p>
        </p:txBody>
      </p:sp>
      <p:sp>
        <p:nvSpPr>
          <p:cNvPr id="63" name="Google Shape;63;p14"/>
          <p:cNvSpPr txBox="1"/>
          <p:nvPr>
            <p:ph idx="1" type="body"/>
          </p:nvPr>
        </p:nvSpPr>
        <p:spPr>
          <a:xfrm>
            <a:off x="311700" y="3016625"/>
            <a:ext cx="4260300" cy="1998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18"/>
              <a:buNone/>
            </a:pPr>
            <a:r>
              <a:rPr b="1" lang="en" sz="1100"/>
              <a:t>Mirror</a:t>
            </a:r>
            <a:endParaRPr b="1" sz="1100"/>
          </a:p>
          <a:p>
            <a:pPr indent="-292100" lvl="0" marL="457200" rtl="0" algn="l">
              <a:lnSpc>
                <a:spcPct val="90000"/>
              </a:lnSpc>
              <a:spcBef>
                <a:spcPts val="0"/>
              </a:spcBef>
              <a:spcAft>
                <a:spcPts val="0"/>
              </a:spcAft>
              <a:buSzPts val="1000"/>
              <a:buChar char="●"/>
            </a:pPr>
            <a:r>
              <a:rPr lang="en" sz="1000"/>
              <a:t>The invisible at-home gym. A smart mirror with an embedded screen, speakers, and webcam that displays the fitness instructor </a:t>
            </a:r>
            <a:endParaRPr sz="1000"/>
          </a:p>
          <a:p>
            <a:pPr indent="-292100" lvl="0" marL="457200" rtl="0" algn="l">
              <a:lnSpc>
                <a:spcPct val="90000"/>
              </a:lnSpc>
              <a:spcBef>
                <a:spcPts val="0"/>
              </a:spcBef>
              <a:spcAft>
                <a:spcPts val="0"/>
              </a:spcAft>
              <a:buSzPts val="1000"/>
              <a:buChar char="●"/>
            </a:pPr>
            <a:r>
              <a:rPr lang="en" sz="1000"/>
              <a:t>Build into wall (permanent) or stand (can move around)</a:t>
            </a:r>
            <a:endParaRPr sz="1000"/>
          </a:p>
          <a:p>
            <a:pPr indent="-292100" lvl="0" marL="457200" rtl="0" algn="l">
              <a:lnSpc>
                <a:spcPct val="90000"/>
              </a:lnSpc>
              <a:spcBef>
                <a:spcPts val="0"/>
              </a:spcBef>
              <a:spcAft>
                <a:spcPts val="0"/>
              </a:spcAft>
              <a:buSzPts val="1000"/>
              <a:buChar char="●"/>
            </a:pPr>
            <a:r>
              <a:rPr lang="en" sz="1000"/>
              <a:t>Have to use app to jump into a workout because there is no touch screen</a:t>
            </a:r>
            <a:endParaRPr sz="1000"/>
          </a:p>
          <a:p>
            <a:pPr indent="-292100" lvl="0" marL="457200" rtl="0" algn="l">
              <a:lnSpc>
                <a:spcPct val="90000"/>
              </a:lnSpc>
              <a:spcBef>
                <a:spcPts val="0"/>
              </a:spcBef>
              <a:spcAft>
                <a:spcPts val="0"/>
              </a:spcAft>
              <a:buSzPts val="1000"/>
              <a:buChar char="●"/>
            </a:pPr>
            <a:r>
              <a:rPr lang="en" sz="1000"/>
              <a:t>Can buy additional weights or </a:t>
            </a:r>
            <a:endParaRPr sz="1000"/>
          </a:p>
          <a:p>
            <a:pPr indent="-292100" lvl="0" marL="457200" rtl="0" algn="l">
              <a:lnSpc>
                <a:spcPct val="90000"/>
              </a:lnSpc>
              <a:spcBef>
                <a:spcPts val="0"/>
              </a:spcBef>
              <a:spcAft>
                <a:spcPts val="0"/>
              </a:spcAft>
              <a:buSzPts val="1000"/>
              <a:buChar char="●"/>
            </a:pPr>
            <a:r>
              <a:rPr lang="en" sz="1000"/>
              <a:t>Can track body metrics, track heartbeat, variety of classes</a:t>
            </a:r>
            <a:endParaRPr sz="1000"/>
          </a:p>
          <a:p>
            <a:pPr indent="-292100" lvl="0" marL="457200" rtl="0" algn="l">
              <a:lnSpc>
                <a:spcPct val="90000"/>
              </a:lnSpc>
              <a:spcBef>
                <a:spcPts val="0"/>
              </a:spcBef>
              <a:spcAft>
                <a:spcPts val="0"/>
              </a:spcAft>
              <a:buSzPts val="1000"/>
              <a:buChar char="●"/>
            </a:pPr>
            <a:r>
              <a:rPr lang="en" sz="1000"/>
              <a:t>Relatively costly (~$2,000 installation, excluding classes)</a:t>
            </a:r>
            <a:endParaRPr sz="1000"/>
          </a:p>
          <a:p>
            <a:pPr indent="-292100" lvl="0" marL="457200" rtl="0" algn="l">
              <a:lnSpc>
                <a:spcPct val="90000"/>
              </a:lnSpc>
              <a:spcBef>
                <a:spcPts val="0"/>
              </a:spcBef>
              <a:spcAft>
                <a:spcPts val="0"/>
              </a:spcAft>
              <a:buSzPts val="1000"/>
              <a:buChar char="●"/>
            </a:pPr>
            <a:r>
              <a:rPr lang="en" sz="1000"/>
              <a:t>Installations rose during the pandemic because it is entirely at-home friendly, and takes up no physical space (besides a wall)</a:t>
            </a:r>
            <a:endParaRPr sz="1000"/>
          </a:p>
          <a:p>
            <a:pPr indent="-292100" lvl="0" marL="457200" rtl="0" algn="l">
              <a:lnSpc>
                <a:spcPct val="90000"/>
              </a:lnSpc>
              <a:spcBef>
                <a:spcPts val="0"/>
              </a:spcBef>
              <a:spcAft>
                <a:spcPts val="0"/>
              </a:spcAft>
              <a:buSzPts val="1000"/>
              <a:buChar char="●"/>
            </a:pPr>
            <a:r>
              <a:rPr lang="en" sz="1000"/>
              <a:t>Users can see their orm while working out and tracking progress</a:t>
            </a:r>
            <a:endParaRPr sz="1000"/>
          </a:p>
        </p:txBody>
      </p:sp>
      <p:sp>
        <p:nvSpPr>
          <p:cNvPr id="64" name="Google Shape;64;p14"/>
          <p:cNvSpPr txBox="1"/>
          <p:nvPr>
            <p:ph idx="1" type="body"/>
          </p:nvPr>
        </p:nvSpPr>
        <p:spPr>
          <a:xfrm>
            <a:off x="4572000" y="1017725"/>
            <a:ext cx="4260300" cy="1998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FitXR</a:t>
            </a:r>
            <a:endParaRPr b="1" sz="1100"/>
          </a:p>
          <a:p>
            <a:pPr indent="-292100" lvl="0" marL="457200" rtl="0" algn="l">
              <a:spcBef>
                <a:spcPts val="0"/>
              </a:spcBef>
              <a:spcAft>
                <a:spcPts val="0"/>
              </a:spcAft>
              <a:buSzPts val="1000"/>
              <a:buChar char="●"/>
            </a:pPr>
            <a:r>
              <a:rPr lang="en" sz="1000"/>
              <a:t>VR on-demand rhythm fitness game</a:t>
            </a:r>
            <a:endParaRPr sz="1000"/>
          </a:p>
          <a:p>
            <a:pPr indent="-292100" lvl="0" marL="457200" rtl="0" algn="l">
              <a:spcBef>
                <a:spcPts val="0"/>
              </a:spcBef>
              <a:spcAft>
                <a:spcPts val="0"/>
              </a:spcAft>
              <a:buSzPts val="1000"/>
              <a:buChar char="●"/>
            </a:pPr>
            <a:r>
              <a:rPr lang="en" sz="1000"/>
              <a:t>3 different modes: Boxing, Dancing, and HIIT</a:t>
            </a:r>
            <a:endParaRPr sz="1000"/>
          </a:p>
          <a:p>
            <a:pPr indent="-292100" lvl="0" marL="457200" rtl="0" algn="l">
              <a:spcBef>
                <a:spcPts val="0"/>
              </a:spcBef>
              <a:spcAft>
                <a:spcPts val="0"/>
              </a:spcAft>
              <a:buSzPts val="1000"/>
              <a:buChar char="●"/>
            </a:pPr>
            <a:r>
              <a:rPr lang="en" sz="1000"/>
              <a:t>3D avatars appear during dance workouts to demonstrate movements and instructors give motivational commentary</a:t>
            </a:r>
            <a:endParaRPr sz="1000"/>
          </a:p>
          <a:p>
            <a:pPr indent="-292100" lvl="0" marL="457200" rtl="0" algn="l">
              <a:spcBef>
                <a:spcPts val="0"/>
              </a:spcBef>
              <a:spcAft>
                <a:spcPts val="0"/>
              </a:spcAft>
              <a:buSzPts val="1000"/>
              <a:buChar char="●"/>
            </a:pPr>
            <a:r>
              <a:rPr lang="en" sz="1000"/>
              <a:t>Can see avatars of previously recorded players and their scores while working out</a:t>
            </a:r>
            <a:endParaRPr sz="1000"/>
          </a:p>
          <a:p>
            <a:pPr indent="-292100" lvl="0" marL="457200" rtl="0" algn="l">
              <a:spcBef>
                <a:spcPts val="0"/>
              </a:spcBef>
              <a:spcAft>
                <a:spcPts val="0"/>
              </a:spcAft>
              <a:buSzPts val="1000"/>
              <a:buChar char="●"/>
            </a:pPr>
            <a:r>
              <a:rPr lang="en" sz="1000"/>
              <a:t>Includes multiplayer of up to 7 people total</a:t>
            </a:r>
            <a:endParaRPr sz="1000"/>
          </a:p>
          <a:p>
            <a:pPr indent="-292100" lvl="0" marL="457200" rtl="0" algn="l">
              <a:spcBef>
                <a:spcPts val="0"/>
              </a:spcBef>
              <a:spcAft>
                <a:spcPts val="0"/>
              </a:spcAft>
              <a:buSzPts val="1000"/>
              <a:buChar char="●"/>
            </a:pPr>
            <a:r>
              <a:rPr lang="en" sz="1000"/>
              <a:t>Not well-known songs play during workout</a:t>
            </a:r>
            <a:endParaRPr sz="1000"/>
          </a:p>
          <a:p>
            <a:pPr indent="-292100" lvl="0" marL="457200" rtl="0" algn="l">
              <a:spcBef>
                <a:spcPts val="0"/>
              </a:spcBef>
              <a:spcAft>
                <a:spcPts val="0"/>
              </a:spcAft>
              <a:buSzPts val="1000"/>
              <a:buChar char="●"/>
            </a:pPr>
            <a:r>
              <a:rPr lang="en" sz="1000"/>
              <a:t>Only a few human-made locations</a:t>
            </a:r>
            <a:endParaRPr sz="1000"/>
          </a:p>
        </p:txBody>
      </p:sp>
      <p:sp>
        <p:nvSpPr>
          <p:cNvPr id="65" name="Google Shape;65;p14"/>
          <p:cNvSpPr txBox="1"/>
          <p:nvPr>
            <p:ph idx="1" type="body"/>
          </p:nvPr>
        </p:nvSpPr>
        <p:spPr>
          <a:xfrm>
            <a:off x="311700" y="1017725"/>
            <a:ext cx="4260300" cy="1998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t>Supernatural</a:t>
            </a:r>
            <a:endParaRPr b="1" sz="1100"/>
          </a:p>
          <a:p>
            <a:pPr indent="-292100" lvl="0" marL="457200" rtl="0" algn="l">
              <a:lnSpc>
                <a:spcPct val="115000"/>
              </a:lnSpc>
              <a:spcBef>
                <a:spcPts val="0"/>
              </a:spcBef>
              <a:spcAft>
                <a:spcPts val="0"/>
              </a:spcAft>
              <a:buSzPts val="1000"/>
              <a:buChar char="●"/>
            </a:pPr>
            <a:r>
              <a:rPr lang="en" sz="1000"/>
              <a:t>VR on-demand single-player fitness program</a:t>
            </a:r>
            <a:endParaRPr sz="1000"/>
          </a:p>
          <a:p>
            <a:pPr indent="-292100" lvl="0" marL="457200" rtl="0" algn="l">
              <a:lnSpc>
                <a:spcPct val="115000"/>
              </a:lnSpc>
              <a:spcBef>
                <a:spcPts val="0"/>
              </a:spcBef>
              <a:spcAft>
                <a:spcPts val="0"/>
              </a:spcAft>
              <a:buSzPts val="1000"/>
              <a:buChar char="●"/>
            </a:pPr>
            <a:r>
              <a:rPr lang="en" sz="1000"/>
              <a:t>4 different modes: Boxing workouts, flow workouts, meditation, and stretching in VR on Oculus Quest</a:t>
            </a:r>
            <a:endParaRPr sz="1000"/>
          </a:p>
          <a:p>
            <a:pPr indent="-292100" lvl="0" marL="457200" rtl="0" algn="l">
              <a:lnSpc>
                <a:spcPct val="115000"/>
              </a:lnSpc>
              <a:spcBef>
                <a:spcPts val="0"/>
              </a:spcBef>
              <a:spcAft>
                <a:spcPts val="0"/>
              </a:spcAft>
              <a:buSzPts val="1000"/>
              <a:buChar char="●"/>
            </a:pPr>
            <a:r>
              <a:rPr lang="en" sz="1000"/>
              <a:t>Pre-recorded instructors demonstrate body movements during warmup/cooldown and give motivational commentary during workout</a:t>
            </a:r>
            <a:endParaRPr sz="1000"/>
          </a:p>
          <a:p>
            <a:pPr indent="-292100" lvl="0" marL="457200" rtl="0" algn="l">
              <a:lnSpc>
                <a:spcPct val="115000"/>
              </a:lnSpc>
              <a:spcBef>
                <a:spcPts val="0"/>
              </a:spcBef>
              <a:spcAft>
                <a:spcPts val="0"/>
              </a:spcAft>
              <a:buSzPts val="1000"/>
              <a:buChar char="●"/>
            </a:pPr>
            <a:r>
              <a:rPr lang="en" sz="1000"/>
              <a:t>Leaderboard with friends</a:t>
            </a:r>
            <a:endParaRPr sz="1000"/>
          </a:p>
          <a:p>
            <a:pPr indent="-292100" lvl="0" marL="457200" rtl="0" algn="l">
              <a:lnSpc>
                <a:spcPct val="115000"/>
              </a:lnSpc>
              <a:spcBef>
                <a:spcPts val="0"/>
              </a:spcBef>
              <a:spcAft>
                <a:spcPts val="0"/>
              </a:spcAft>
              <a:buSzPts val="1000"/>
              <a:buChar char="●"/>
            </a:pPr>
            <a:r>
              <a:rPr lang="en" sz="1000"/>
              <a:t>Well-known songs play during workout</a:t>
            </a:r>
            <a:endParaRPr sz="1000"/>
          </a:p>
          <a:p>
            <a:pPr indent="-292100" lvl="0" marL="457200" rtl="0" algn="l">
              <a:lnSpc>
                <a:spcPct val="115000"/>
              </a:lnSpc>
              <a:spcBef>
                <a:spcPts val="0"/>
              </a:spcBef>
              <a:spcAft>
                <a:spcPts val="0"/>
              </a:spcAft>
              <a:buSzPts val="1000"/>
              <a:buChar char="●"/>
            </a:pPr>
            <a:r>
              <a:rPr lang="en" sz="1000"/>
              <a:t>Scenic real-life camera captured locations all around the world</a:t>
            </a:r>
            <a:endParaRPr sz="1000"/>
          </a:p>
        </p:txBody>
      </p:sp>
      <p:sp>
        <p:nvSpPr>
          <p:cNvPr id="66" name="Google Shape;66;p14"/>
          <p:cNvSpPr txBox="1"/>
          <p:nvPr>
            <p:ph idx="1" type="body"/>
          </p:nvPr>
        </p:nvSpPr>
        <p:spPr>
          <a:xfrm>
            <a:off x="4571875" y="3016600"/>
            <a:ext cx="4260300" cy="19989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None/>
            </a:pPr>
            <a:r>
              <a:rPr b="1" lang="en" sz="1150"/>
              <a:t>Tonal</a:t>
            </a:r>
            <a:endParaRPr b="1" sz="1150"/>
          </a:p>
          <a:p>
            <a:pPr indent="-293211" lvl="0" marL="457200" rtl="0" algn="l">
              <a:spcBef>
                <a:spcPts val="0"/>
              </a:spcBef>
              <a:spcAft>
                <a:spcPts val="0"/>
              </a:spcAft>
              <a:buSzPct val="100000"/>
              <a:buChar char="●"/>
            </a:pPr>
            <a:r>
              <a:rPr lang="en" sz="1100"/>
              <a:t>At-home workout with adjustable arms with cables inside for strength training</a:t>
            </a:r>
            <a:endParaRPr sz="1100"/>
          </a:p>
          <a:p>
            <a:pPr indent="-293211" lvl="0" marL="457200" rtl="0" algn="l">
              <a:spcBef>
                <a:spcPts val="0"/>
              </a:spcBef>
              <a:spcAft>
                <a:spcPts val="0"/>
              </a:spcAft>
              <a:buSzPct val="100000"/>
              <a:buChar char="●"/>
            </a:pPr>
            <a:r>
              <a:rPr lang="en" sz="1100"/>
              <a:t>Built into the wall and takes up no floor space except workout bench + mat</a:t>
            </a:r>
            <a:endParaRPr sz="1100"/>
          </a:p>
          <a:p>
            <a:pPr indent="-293211" lvl="0" marL="457200" rtl="0" algn="l">
              <a:spcBef>
                <a:spcPts val="0"/>
              </a:spcBef>
              <a:spcAft>
                <a:spcPts val="0"/>
              </a:spcAft>
              <a:buSzPct val="100000"/>
              <a:buChar char="●"/>
            </a:pPr>
            <a:r>
              <a:rPr lang="en" sz="1100"/>
              <a:t>Can jump into a workout directly through the Tonal device</a:t>
            </a:r>
            <a:endParaRPr sz="1100"/>
          </a:p>
          <a:p>
            <a:pPr indent="-293211" lvl="0" marL="457200" rtl="0" algn="l">
              <a:spcBef>
                <a:spcPts val="0"/>
              </a:spcBef>
              <a:spcAft>
                <a:spcPts val="0"/>
              </a:spcAft>
              <a:buSzPct val="100000"/>
              <a:buChar char="●"/>
            </a:pPr>
            <a:r>
              <a:rPr lang="en" sz="1100"/>
              <a:t>Includes initial strength training</a:t>
            </a:r>
            <a:endParaRPr sz="1100"/>
          </a:p>
          <a:p>
            <a:pPr indent="-293211" lvl="0" marL="457200" rtl="0" algn="l">
              <a:spcBef>
                <a:spcPts val="0"/>
              </a:spcBef>
              <a:spcAft>
                <a:spcPts val="0"/>
              </a:spcAft>
              <a:buSzPct val="100000"/>
              <a:buChar char="●"/>
            </a:pPr>
            <a:r>
              <a:rPr lang="en" sz="1100"/>
              <a:t>Music of different genres or use you own music from Apple Music account</a:t>
            </a:r>
            <a:endParaRPr sz="1100"/>
          </a:p>
          <a:p>
            <a:pPr indent="-293211" lvl="0" marL="457200" rtl="0" algn="l">
              <a:spcBef>
                <a:spcPts val="0"/>
              </a:spcBef>
              <a:spcAft>
                <a:spcPts val="0"/>
              </a:spcAft>
              <a:buSzPct val="100000"/>
              <a:buChar char="●"/>
            </a:pPr>
            <a:r>
              <a:rPr lang="en" sz="1100"/>
              <a:t>Recorded instructors demonstrate movements, and on-screen cues help stay on track with reps, sets, and weight</a:t>
            </a:r>
            <a:endParaRPr sz="1100"/>
          </a:p>
          <a:p>
            <a:pPr indent="-293211" lvl="0" marL="457200" rtl="0" algn="l">
              <a:spcBef>
                <a:spcPts val="0"/>
              </a:spcBef>
              <a:spcAft>
                <a:spcPts val="0"/>
              </a:spcAft>
              <a:buSzPct val="100000"/>
              <a:buChar char="●"/>
            </a:pPr>
            <a:r>
              <a:rPr lang="en" sz="1100"/>
              <a:t>Cost is similarly costly compared to MIrror</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9999"/>
                </a:solidFill>
                <a:latin typeface="Montserrat ExtraBold"/>
                <a:ea typeface="Montserrat ExtraBold"/>
                <a:cs typeface="Montserrat ExtraBold"/>
                <a:sym typeface="Montserrat ExtraBold"/>
              </a:rPr>
              <a:t>Tasks</a:t>
            </a:r>
            <a:endParaRPr>
              <a:solidFill>
                <a:srgbClr val="999999"/>
              </a:solidFill>
              <a:latin typeface="Montserrat ExtraBold"/>
              <a:ea typeface="Montserrat ExtraBold"/>
              <a:cs typeface="Montserrat ExtraBold"/>
              <a:sym typeface="Montserrat ExtraBold"/>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a:t>Simple</a:t>
            </a:r>
            <a:r>
              <a:rPr lang="en" sz="2500"/>
              <a:t>: </a:t>
            </a:r>
            <a:r>
              <a:rPr lang="en" sz="2500"/>
              <a:t>Receive</a:t>
            </a:r>
            <a:r>
              <a:rPr lang="en" sz="2500"/>
              <a:t> workout instructions</a:t>
            </a:r>
            <a:endParaRPr sz="2500"/>
          </a:p>
          <a:p>
            <a:pPr indent="0" lvl="0" marL="0" rtl="0" algn="ctr">
              <a:spcBef>
                <a:spcPts val="1200"/>
              </a:spcBef>
              <a:spcAft>
                <a:spcPts val="0"/>
              </a:spcAft>
              <a:buNone/>
            </a:pPr>
            <a:r>
              <a:rPr b="1" lang="en" sz="2500"/>
              <a:t>Moderate</a:t>
            </a:r>
            <a:r>
              <a:rPr lang="en" sz="2500"/>
              <a:t>: Build motivation and community with others</a:t>
            </a:r>
            <a:endParaRPr sz="2500"/>
          </a:p>
          <a:p>
            <a:pPr indent="0" lvl="0" marL="0" rtl="0" algn="ctr">
              <a:spcBef>
                <a:spcPts val="1200"/>
              </a:spcBef>
              <a:spcAft>
                <a:spcPts val="1200"/>
              </a:spcAft>
              <a:buNone/>
            </a:pPr>
            <a:r>
              <a:rPr b="1" lang="en" sz="2500"/>
              <a:t>Complex</a:t>
            </a:r>
            <a:r>
              <a:rPr lang="en" sz="2500"/>
              <a:t>: Browse and plan future workouts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9999"/>
                </a:solidFill>
                <a:latin typeface="Montserrat ExtraBold"/>
                <a:ea typeface="Montserrat ExtraBold"/>
                <a:cs typeface="Montserrat ExtraBold"/>
                <a:sym typeface="Montserrat ExtraBold"/>
              </a:rPr>
              <a:t>Values in Design</a:t>
            </a:r>
            <a:endParaRPr>
              <a:solidFill>
                <a:srgbClr val="999999"/>
              </a:solidFill>
              <a:latin typeface="Montserrat ExtraBold"/>
              <a:ea typeface="Montserrat ExtraBold"/>
              <a:cs typeface="Montserrat ExtraBold"/>
              <a:sym typeface="Montserrat ExtraBold"/>
            </a:endParaRPr>
          </a:p>
        </p:txBody>
      </p:sp>
      <p:sp>
        <p:nvSpPr>
          <p:cNvPr id="78" name="Google Shape;78;p16"/>
          <p:cNvSpPr txBox="1"/>
          <p:nvPr>
            <p:ph idx="1" type="body"/>
          </p:nvPr>
        </p:nvSpPr>
        <p:spPr>
          <a:xfrm>
            <a:off x="311700" y="1573200"/>
            <a:ext cx="8520600" cy="2976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Our project’s values include health, community, inclusion, and accessibility. We wish to provide users the ability to have engaging workout classes regardless of their location or starting ability. By providing both live and on-demand classes users will be able to attend classes whenever they want.</a:t>
            </a:r>
            <a:endParaRPr/>
          </a:p>
          <a:p>
            <a:pPr indent="0" lvl="0" marL="0" rtl="0" algn="ctr">
              <a:spcBef>
                <a:spcPts val="1200"/>
              </a:spcBef>
              <a:spcAft>
                <a:spcPts val="1200"/>
              </a:spcAft>
              <a:buNone/>
            </a:pPr>
            <a:r>
              <a:rPr lang="en"/>
              <a:t>Our values of community and accessibility may come into conflict. We hope to provide the best community experience with VR technology that allows for people to feel connected, but VR headsets may not be affordable for everyone. We believe that with the falling prices of VR headsets in </a:t>
            </a:r>
            <a:r>
              <a:rPr lang="en"/>
              <a:t>recent</a:t>
            </a:r>
            <a:r>
              <a:rPr lang="en"/>
              <a:t> years and by not requiring additional expensive hardware, we best balance the need for strong community and being as accessible as possible.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884088" y="674925"/>
            <a:ext cx="7149727" cy="4468576"/>
          </a:xfrm>
          <a:prstGeom prst="rect">
            <a:avLst/>
          </a:prstGeom>
          <a:noFill/>
          <a:ln>
            <a:noFill/>
          </a:ln>
        </p:spPr>
      </p:pic>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99999"/>
                </a:solidFill>
                <a:latin typeface="Montserrat ExtraBold"/>
                <a:ea typeface="Montserrat ExtraBold"/>
                <a:cs typeface="Montserrat ExtraBold"/>
                <a:sym typeface="Montserrat ExtraBold"/>
              </a:rPr>
              <a:t>Storyboard</a:t>
            </a:r>
            <a:endParaRPr>
              <a:solidFill>
                <a:srgbClr val="999999"/>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