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1" r:id="rId6"/>
    <p:sldId id="333" r:id="rId7"/>
    <p:sldId id="318" r:id="rId8"/>
    <p:sldId id="324" r:id="rId9"/>
    <p:sldId id="319" r:id="rId10"/>
    <p:sldId id="332" r:id="rId11"/>
    <p:sldId id="325" r:id="rId12"/>
    <p:sldId id="328" r:id="rId13"/>
    <p:sldId id="329" r:id="rId14"/>
    <p:sldId id="330" r:id="rId15"/>
    <p:sldId id="320" r:id="rId16"/>
    <p:sldId id="314" r:id="rId17"/>
    <p:sldId id="334" r:id="rId18"/>
    <p:sldId id="321" r:id="rId19"/>
    <p:sldId id="323" r:id="rId20"/>
    <p:sldId id="322" r:id="rId21"/>
    <p:sldId id="315"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63" d="100"/>
          <a:sy n="63" d="100"/>
        </p:scale>
        <p:origin x="972" y="5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00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sz="5400" dirty="0">
                <a:solidFill>
                  <a:schemeClr val="bg1"/>
                </a:solidFill>
                <a:latin typeface="+mj-lt"/>
              </a:rPr>
              <a:t>Assignment </a:t>
            </a:r>
            <a:r>
              <a:rPr lang="en-US" sz="5400">
                <a:solidFill>
                  <a:schemeClr val="bg1"/>
                </a:solidFill>
                <a:latin typeface="+mj-lt"/>
              </a:rPr>
              <a:t>3  </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6269C6F-D25C-4409-9460-163458AB626B}"/>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997200" y="0"/>
            <a:ext cx="528132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EDA Process</a:t>
            </a:r>
          </a:p>
        </p:txBody>
      </p:sp>
      <p:sp>
        <p:nvSpPr>
          <p:cNvPr id="12" name="TextBox 11">
            <a:extLst>
              <a:ext uri="{FF2B5EF4-FFF2-40B4-BE49-F238E27FC236}">
                <a16:creationId xmlns:a16="http://schemas.microsoft.com/office/drawing/2014/main" id="{D57E7EDF-C3BB-4C3D-B502-A830D916BD11}"/>
              </a:ext>
            </a:extLst>
          </p:cNvPr>
          <p:cNvSpPr txBox="1"/>
          <p:nvPr/>
        </p:nvSpPr>
        <p:spPr>
          <a:xfrm>
            <a:off x="1137920" y="6055360"/>
            <a:ext cx="9916160" cy="646331"/>
          </a:xfrm>
          <a:prstGeom prst="rect">
            <a:avLst/>
          </a:prstGeom>
          <a:noFill/>
        </p:spPr>
        <p:txBody>
          <a:bodyPr wrap="square" rtlCol="0">
            <a:spAutoFit/>
          </a:bodyPr>
          <a:lstStyle/>
          <a:p>
            <a:r>
              <a:rPr lang="en-IN" dirty="0">
                <a:solidFill>
                  <a:schemeClr val="bg1"/>
                </a:solidFill>
              </a:rPr>
              <a:t>Renaming the column names to unify across the dataset</a:t>
            </a:r>
          </a:p>
          <a:p>
            <a:endParaRPr lang="en-IN" dirty="0">
              <a:solidFill>
                <a:schemeClr val="bg1"/>
              </a:solidFill>
            </a:endParaRPr>
          </a:p>
        </p:txBody>
      </p:sp>
      <p:pic>
        <p:nvPicPr>
          <p:cNvPr id="9" name="Content Placeholder 8">
            <a:extLst>
              <a:ext uri="{FF2B5EF4-FFF2-40B4-BE49-F238E27FC236}">
                <a16:creationId xmlns:a16="http://schemas.microsoft.com/office/drawing/2014/main" id="{30E9ACDF-1A34-48F2-9F1D-19F76AB3EFB6}"/>
              </a:ext>
            </a:extLst>
          </p:cNvPr>
          <p:cNvPicPr>
            <a:picLocks noChangeAspect="1"/>
          </p:cNvPicPr>
          <p:nvPr/>
        </p:nvPicPr>
        <p:blipFill>
          <a:blip r:embed="rId2"/>
          <a:stretch>
            <a:fillRect/>
          </a:stretch>
        </p:blipFill>
        <p:spPr>
          <a:xfrm>
            <a:off x="1040400" y="2264400"/>
            <a:ext cx="5079600" cy="3363523"/>
          </a:xfrm>
          <a:prstGeom prst="rect">
            <a:avLst/>
          </a:prstGeom>
        </p:spPr>
      </p:pic>
      <p:pic>
        <p:nvPicPr>
          <p:cNvPr id="13" name="Content Placeholder 8">
            <a:extLst>
              <a:ext uri="{FF2B5EF4-FFF2-40B4-BE49-F238E27FC236}">
                <a16:creationId xmlns:a16="http://schemas.microsoft.com/office/drawing/2014/main" id="{CEA9B9B2-2CD6-4F45-AB44-DB2496D42A02}"/>
              </a:ext>
            </a:extLst>
          </p:cNvPr>
          <p:cNvPicPr>
            <a:picLocks noChangeAspect="1"/>
          </p:cNvPicPr>
          <p:nvPr/>
        </p:nvPicPr>
        <p:blipFill>
          <a:blip r:embed="rId3"/>
          <a:stretch>
            <a:fillRect/>
          </a:stretch>
        </p:blipFill>
        <p:spPr>
          <a:xfrm>
            <a:off x="6786000" y="2264400"/>
            <a:ext cx="5079600" cy="3363523"/>
          </a:xfrm>
          <a:prstGeom prst="rect">
            <a:avLst/>
          </a:prstGeom>
        </p:spPr>
      </p:pic>
      <p:grpSp>
        <p:nvGrpSpPr>
          <p:cNvPr id="16" name="Group 15">
            <a:extLst>
              <a:ext uri="{FF2B5EF4-FFF2-40B4-BE49-F238E27FC236}">
                <a16:creationId xmlns:a16="http://schemas.microsoft.com/office/drawing/2014/main" id="{6B3610DB-C6CB-4435-8D1D-11607A7EE410}"/>
              </a:ext>
            </a:extLst>
          </p:cNvPr>
          <p:cNvGrpSpPr/>
          <p:nvPr/>
        </p:nvGrpSpPr>
        <p:grpSpPr>
          <a:xfrm>
            <a:off x="2079648" y="1646337"/>
            <a:ext cx="9095737" cy="389089"/>
            <a:chOff x="2079648" y="1646337"/>
            <a:chExt cx="9095737" cy="389089"/>
          </a:xfrm>
        </p:grpSpPr>
        <p:sp>
          <p:nvSpPr>
            <p:cNvPr id="17" name="TextBox 16">
              <a:extLst>
                <a:ext uri="{FF2B5EF4-FFF2-40B4-BE49-F238E27FC236}">
                  <a16:creationId xmlns:a16="http://schemas.microsoft.com/office/drawing/2014/main" id="{465970FF-B491-4FBA-8403-3BE6DD8ADEAB}"/>
                </a:ext>
              </a:extLst>
            </p:cNvPr>
            <p:cNvSpPr txBox="1"/>
            <p:nvPr/>
          </p:nvSpPr>
          <p:spPr>
            <a:xfrm>
              <a:off x="7988642" y="1646337"/>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Modified</a:t>
              </a:r>
            </a:p>
          </p:txBody>
        </p:sp>
        <p:sp>
          <p:nvSpPr>
            <p:cNvPr id="18" name="TextBox 17">
              <a:extLst>
                <a:ext uri="{FF2B5EF4-FFF2-40B4-BE49-F238E27FC236}">
                  <a16:creationId xmlns:a16="http://schemas.microsoft.com/office/drawing/2014/main" id="{523A5FC2-E6C2-4B5B-84D6-83F7A43656D5}"/>
                </a:ext>
              </a:extLst>
            </p:cNvPr>
            <p:cNvSpPr txBox="1"/>
            <p:nvPr/>
          </p:nvSpPr>
          <p:spPr>
            <a:xfrm>
              <a:off x="2079648" y="1666094"/>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Original</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427369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8E60795-8284-45C2-9B45-322173DE650F}"/>
              </a:ext>
            </a:extLst>
          </p:cNvPr>
          <p:cNvSpPr/>
          <p:nvPr/>
        </p:nvSpPr>
        <p:spPr>
          <a:xfrm>
            <a:off x="257175" y="25542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997200" y="0"/>
            <a:ext cx="528132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EDA Process</a:t>
            </a:r>
          </a:p>
        </p:txBody>
      </p:sp>
      <p:sp>
        <p:nvSpPr>
          <p:cNvPr id="12" name="TextBox 11">
            <a:extLst>
              <a:ext uri="{FF2B5EF4-FFF2-40B4-BE49-F238E27FC236}">
                <a16:creationId xmlns:a16="http://schemas.microsoft.com/office/drawing/2014/main" id="{D57E7EDF-C3BB-4C3D-B502-A830D916BD11}"/>
              </a:ext>
            </a:extLst>
          </p:cNvPr>
          <p:cNvSpPr txBox="1"/>
          <p:nvPr/>
        </p:nvSpPr>
        <p:spPr>
          <a:xfrm>
            <a:off x="1137920" y="6055360"/>
            <a:ext cx="9916160" cy="923330"/>
          </a:xfrm>
          <a:prstGeom prst="rect">
            <a:avLst/>
          </a:prstGeom>
          <a:noFill/>
        </p:spPr>
        <p:txBody>
          <a:bodyPr wrap="square" rtlCol="0">
            <a:spAutoFit/>
          </a:bodyPr>
          <a:lstStyle/>
          <a:p>
            <a:r>
              <a:rPr lang="en-IN" dirty="0">
                <a:solidFill>
                  <a:schemeClr val="bg1"/>
                </a:solidFill>
              </a:rPr>
              <a:t>Converting all the NA in the numeric columns to 0. Converting all the blanks in the non numeric fields to appropriate values that can be used for analysis.</a:t>
            </a:r>
          </a:p>
          <a:p>
            <a:endParaRPr lang="en-IN" dirty="0">
              <a:solidFill>
                <a:schemeClr val="bg1"/>
              </a:solidFill>
            </a:endParaRPr>
          </a:p>
        </p:txBody>
      </p:sp>
      <p:pic>
        <p:nvPicPr>
          <p:cNvPr id="9" name="Content Placeholder 8">
            <a:extLst>
              <a:ext uri="{FF2B5EF4-FFF2-40B4-BE49-F238E27FC236}">
                <a16:creationId xmlns:a16="http://schemas.microsoft.com/office/drawing/2014/main" id="{5368ABE1-9B33-4BAA-84CB-A9329EE68426}"/>
              </a:ext>
            </a:extLst>
          </p:cNvPr>
          <p:cNvPicPr>
            <a:picLocks noChangeAspect="1"/>
          </p:cNvPicPr>
          <p:nvPr/>
        </p:nvPicPr>
        <p:blipFill>
          <a:blip r:embed="rId2"/>
          <a:stretch>
            <a:fillRect/>
          </a:stretch>
        </p:blipFill>
        <p:spPr>
          <a:xfrm>
            <a:off x="738188" y="2245360"/>
            <a:ext cx="5157787" cy="3455928"/>
          </a:xfrm>
          <a:prstGeom prst="rect">
            <a:avLst/>
          </a:prstGeom>
        </p:spPr>
      </p:pic>
      <p:pic>
        <p:nvPicPr>
          <p:cNvPr id="13" name="Picture 12">
            <a:extLst>
              <a:ext uri="{FF2B5EF4-FFF2-40B4-BE49-F238E27FC236}">
                <a16:creationId xmlns:a16="http://schemas.microsoft.com/office/drawing/2014/main" id="{B46F009F-07CC-41C1-A5FB-CD4EBD237748}"/>
              </a:ext>
            </a:extLst>
          </p:cNvPr>
          <p:cNvPicPr>
            <a:picLocks noChangeAspect="1"/>
          </p:cNvPicPr>
          <p:nvPr/>
        </p:nvPicPr>
        <p:blipFill>
          <a:blip r:embed="rId3"/>
          <a:stretch>
            <a:fillRect/>
          </a:stretch>
        </p:blipFill>
        <p:spPr>
          <a:xfrm>
            <a:off x="6814159" y="2250220"/>
            <a:ext cx="5124281" cy="3433477"/>
          </a:xfrm>
          <a:prstGeom prst="rect">
            <a:avLst/>
          </a:prstGeom>
        </p:spPr>
      </p:pic>
      <p:grpSp>
        <p:nvGrpSpPr>
          <p:cNvPr id="10" name="Group 9">
            <a:extLst>
              <a:ext uri="{FF2B5EF4-FFF2-40B4-BE49-F238E27FC236}">
                <a16:creationId xmlns:a16="http://schemas.microsoft.com/office/drawing/2014/main" id="{0A23AEE5-3356-4324-A11E-074751A547DA}"/>
              </a:ext>
            </a:extLst>
          </p:cNvPr>
          <p:cNvGrpSpPr/>
          <p:nvPr/>
        </p:nvGrpSpPr>
        <p:grpSpPr>
          <a:xfrm>
            <a:off x="2079648" y="1646337"/>
            <a:ext cx="9095737" cy="389089"/>
            <a:chOff x="2079648" y="1646337"/>
            <a:chExt cx="9095737" cy="389089"/>
          </a:xfrm>
        </p:grpSpPr>
        <p:sp>
          <p:nvSpPr>
            <p:cNvPr id="11" name="TextBox 10">
              <a:extLst>
                <a:ext uri="{FF2B5EF4-FFF2-40B4-BE49-F238E27FC236}">
                  <a16:creationId xmlns:a16="http://schemas.microsoft.com/office/drawing/2014/main" id="{E978EED1-B713-433F-BD02-6FF7596CBB1C}"/>
                </a:ext>
              </a:extLst>
            </p:cNvPr>
            <p:cNvSpPr txBox="1"/>
            <p:nvPr/>
          </p:nvSpPr>
          <p:spPr>
            <a:xfrm>
              <a:off x="7988642" y="1646337"/>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Modified</a:t>
              </a:r>
            </a:p>
          </p:txBody>
        </p:sp>
        <p:sp>
          <p:nvSpPr>
            <p:cNvPr id="15" name="TextBox 14">
              <a:extLst>
                <a:ext uri="{FF2B5EF4-FFF2-40B4-BE49-F238E27FC236}">
                  <a16:creationId xmlns:a16="http://schemas.microsoft.com/office/drawing/2014/main" id="{3E7FD59F-F1E3-4F0F-8E2E-D7DE5F482C73}"/>
                </a:ext>
              </a:extLst>
            </p:cNvPr>
            <p:cNvSpPr txBox="1"/>
            <p:nvPr/>
          </p:nvSpPr>
          <p:spPr>
            <a:xfrm>
              <a:off x="2079648" y="1666094"/>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Original</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159225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C936F33A-32A2-45E5-91A8-8CEB5025D05D}"/>
              </a:ext>
            </a:extLst>
          </p:cNvPr>
          <p:cNvSpPr/>
          <p:nvPr/>
        </p:nvSpPr>
        <p:spPr>
          <a:xfrm>
            <a:off x="257175" y="26558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997200" y="0"/>
            <a:ext cx="528132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EDA Process</a:t>
            </a:r>
          </a:p>
        </p:txBody>
      </p:sp>
      <p:sp>
        <p:nvSpPr>
          <p:cNvPr id="12" name="TextBox 11">
            <a:extLst>
              <a:ext uri="{FF2B5EF4-FFF2-40B4-BE49-F238E27FC236}">
                <a16:creationId xmlns:a16="http://schemas.microsoft.com/office/drawing/2014/main" id="{D57E7EDF-C3BB-4C3D-B502-A830D916BD11}"/>
              </a:ext>
            </a:extLst>
          </p:cNvPr>
          <p:cNvSpPr txBox="1"/>
          <p:nvPr/>
        </p:nvSpPr>
        <p:spPr>
          <a:xfrm>
            <a:off x="1137920" y="6055360"/>
            <a:ext cx="9916160" cy="923330"/>
          </a:xfrm>
          <a:prstGeom prst="rect">
            <a:avLst/>
          </a:prstGeom>
          <a:noFill/>
        </p:spPr>
        <p:txBody>
          <a:bodyPr wrap="square" rtlCol="0">
            <a:spAutoFit/>
          </a:bodyPr>
          <a:lstStyle/>
          <a:p>
            <a:r>
              <a:rPr lang="en-IN" dirty="0">
                <a:solidFill>
                  <a:schemeClr val="bg1"/>
                </a:solidFill>
              </a:rPr>
              <a:t>Changed the datatype of Year to make it a text so that values don’t add up.</a:t>
            </a:r>
          </a:p>
          <a:p>
            <a:r>
              <a:rPr lang="en-IN" dirty="0">
                <a:solidFill>
                  <a:schemeClr val="bg1"/>
                </a:solidFill>
              </a:rPr>
              <a:t>Deleting extra columns which are not required for analysis</a:t>
            </a:r>
          </a:p>
          <a:p>
            <a:r>
              <a:rPr lang="en-IN" dirty="0">
                <a:solidFill>
                  <a:schemeClr val="bg1"/>
                </a:solidFill>
              </a:rPr>
              <a:t>.</a:t>
            </a:r>
          </a:p>
        </p:txBody>
      </p:sp>
      <p:pic>
        <p:nvPicPr>
          <p:cNvPr id="9" name="Content Placeholder 7">
            <a:extLst>
              <a:ext uri="{FF2B5EF4-FFF2-40B4-BE49-F238E27FC236}">
                <a16:creationId xmlns:a16="http://schemas.microsoft.com/office/drawing/2014/main" id="{4BEBDCD9-B3CE-4A5F-AEA0-9872A94D26BD}"/>
              </a:ext>
            </a:extLst>
          </p:cNvPr>
          <p:cNvPicPr>
            <a:picLocks noChangeAspect="1"/>
          </p:cNvPicPr>
          <p:nvPr/>
        </p:nvPicPr>
        <p:blipFill>
          <a:blip r:embed="rId2"/>
          <a:stretch>
            <a:fillRect/>
          </a:stretch>
        </p:blipFill>
        <p:spPr>
          <a:xfrm>
            <a:off x="504825" y="2356485"/>
            <a:ext cx="5183188" cy="3292475"/>
          </a:xfrm>
          <a:prstGeom prst="rect">
            <a:avLst/>
          </a:prstGeom>
        </p:spPr>
      </p:pic>
      <p:pic>
        <p:nvPicPr>
          <p:cNvPr id="13" name="Picture 12">
            <a:extLst>
              <a:ext uri="{FF2B5EF4-FFF2-40B4-BE49-F238E27FC236}">
                <a16:creationId xmlns:a16="http://schemas.microsoft.com/office/drawing/2014/main" id="{46545A47-FBD6-4E8F-8E34-F2E6A119700E}"/>
              </a:ext>
            </a:extLst>
          </p:cNvPr>
          <p:cNvPicPr>
            <a:picLocks noChangeAspect="1"/>
          </p:cNvPicPr>
          <p:nvPr/>
        </p:nvPicPr>
        <p:blipFill>
          <a:blip r:embed="rId3"/>
          <a:stretch>
            <a:fillRect/>
          </a:stretch>
        </p:blipFill>
        <p:spPr>
          <a:xfrm>
            <a:off x="6399212" y="2352760"/>
            <a:ext cx="5183187" cy="3292475"/>
          </a:xfrm>
          <a:prstGeom prst="rect">
            <a:avLst/>
          </a:prstGeom>
        </p:spPr>
      </p:pic>
      <p:grpSp>
        <p:nvGrpSpPr>
          <p:cNvPr id="10" name="Group 9">
            <a:extLst>
              <a:ext uri="{FF2B5EF4-FFF2-40B4-BE49-F238E27FC236}">
                <a16:creationId xmlns:a16="http://schemas.microsoft.com/office/drawing/2014/main" id="{FF7B4CE8-CEB7-4A1F-A3F7-FE7F6490B776}"/>
              </a:ext>
            </a:extLst>
          </p:cNvPr>
          <p:cNvGrpSpPr/>
          <p:nvPr/>
        </p:nvGrpSpPr>
        <p:grpSpPr>
          <a:xfrm>
            <a:off x="2079648" y="1646337"/>
            <a:ext cx="9095737" cy="389089"/>
            <a:chOff x="2079648" y="1646337"/>
            <a:chExt cx="9095737" cy="389089"/>
          </a:xfrm>
        </p:grpSpPr>
        <p:sp>
          <p:nvSpPr>
            <p:cNvPr id="11" name="TextBox 10">
              <a:extLst>
                <a:ext uri="{FF2B5EF4-FFF2-40B4-BE49-F238E27FC236}">
                  <a16:creationId xmlns:a16="http://schemas.microsoft.com/office/drawing/2014/main" id="{4F81C0C5-8C9D-4987-9B77-6163FF55E31B}"/>
                </a:ext>
              </a:extLst>
            </p:cNvPr>
            <p:cNvSpPr txBox="1"/>
            <p:nvPr/>
          </p:nvSpPr>
          <p:spPr>
            <a:xfrm>
              <a:off x="7988642" y="1646337"/>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Modified</a:t>
              </a:r>
            </a:p>
          </p:txBody>
        </p:sp>
        <p:sp>
          <p:nvSpPr>
            <p:cNvPr id="15" name="TextBox 14">
              <a:extLst>
                <a:ext uri="{FF2B5EF4-FFF2-40B4-BE49-F238E27FC236}">
                  <a16:creationId xmlns:a16="http://schemas.microsoft.com/office/drawing/2014/main" id="{569BA7B6-393A-4D33-9524-97CBE93768A9}"/>
                </a:ext>
              </a:extLst>
            </p:cNvPr>
            <p:cNvSpPr txBox="1"/>
            <p:nvPr/>
          </p:nvSpPr>
          <p:spPr>
            <a:xfrm>
              <a:off x="2079648" y="1666094"/>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Original</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190992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US" altLang="ko-KR" sz="4800" dirty="0">
                <a:solidFill>
                  <a:schemeClr val="bg1"/>
                </a:solidFill>
                <a:cs typeface="Arial" pitchFamily="34" charset="0"/>
              </a:rPr>
              <a:t>Power BI</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91318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2D30381-68B6-4BC9-87B7-D7C2096839BA}"/>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3414374" y="98744"/>
            <a:ext cx="6562746" cy="106965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Dashboard</a:t>
            </a:r>
          </a:p>
        </p:txBody>
      </p:sp>
      <p:sp>
        <p:nvSpPr>
          <p:cNvPr id="5" name="TextBox 4">
            <a:extLst>
              <a:ext uri="{FF2B5EF4-FFF2-40B4-BE49-F238E27FC236}">
                <a16:creationId xmlns:a16="http://schemas.microsoft.com/office/drawing/2014/main" id="{D00F49B6-A618-4950-BC45-2C8D61F16939}"/>
              </a:ext>
            </a:extLst>
          </p:cNvPr>
          <p:cNvSpPr txBox="1"/>
          <p:nvPr/>
        </p:nvSpPr>
        <p:spPr>
          <a:xfrm>
            <a:off x="8506803" y="1634986"/>
            <a:ext cx="3186743" cy="3970318"/>
          </a:xfrm>
          <a:prstGeom prst="rect">
            <a:avLst/>
          </a:prstGeom>
          <a:noFill/>
        </p:spPr>
        <p:txBody>
          <a:bodyPr wrap="square" rtlCol="0">
            <a:spAutoFit/>
          </a:bodyPr>
          <a:lstStyle/>
          <a:p>
            <a:pPr marL="171450" indent="-171450">
              <a:buFont typeface="Wingdings" panose="05000000000000000000" pitchFamily="2" charset="2"/>
              <a:buChar char="Ø"/>
            </a:pPr>
            <a:r>
              <a:rPr lang="en-IN" dirty="0">
                <a:solidFill>
                  <a:schemeClr val="bg1"/>
                </a:solidFill>
              </a:rPr>
              <a:t>This dashboard shows the prices for the products on a yearly basis.</a:t>
            </a:r>
          </a:p>
          <a:p>
            <a:pPr marL="171450" indent="-171450">
              <a:buFont typeface="Wingdings" panose="05000000000000000000" pitchFamily="2" charset="2"/>
              <a:buChar char="Ø"/>
            </a:pPr>
            <a:r>
              <a:rPr lang="en-IN" dirty="0">
                <a:solidFill>
                  <a:schemeClr val="bg1"/>
                </a:solidFill>
              </a:rPr>
              <a:t>Monthly prices break up can be seen</a:t>
            </a:r>
          </a:p>
          <a:p>
            <a:pPr marL="171450" indent="-171450">
              <a:buFont typeface="Wingdings" panose="05000000000000000000" pitchFamily="2" charset="2"/>
              <a:buChar char="Ø"/>
            </a:pPr>
            <a:r>
              <a:rPr lang="en-IN" dirty="0">
                <a:solidFill>
                  <a:schemeClr val="bg1"/>
                </a:solidFill>
              </a:rPr>
              <a:t>The heat map shows a drill down of the each of the type of product that is available.</a:t>
            </a:r>
          </a:p>
          <a:p>
            <a:pPr marL="171450" indent="-171450">
              <a:buFont typeface="Wingdings" panose="05000000000000000000" pitchFamily="2" charset="2"/>
              <a:buChar char="Ø"/>
            </a:pPr>
            <a:r>
              <a:rPr lang="en-IN" dirty="0">
                <a:solidFill>
                  <a:schemeClr val="bg1"/>
                </a:solidFill>
              </a:rPr>
              <a:t>The year acts as a filter and the corresponding values change.</a:t>
            </a:r>
          </a:p>
          <a:p>
            <a:pPr marL="171450" indent="-171450">
              <a:buFont typeface="Wingdings" panose="05000000000000000000" pitchFamily="2" charset="2"/>
              <a:buChar char="Ø"/>
            </a:pPr>
            <a:endParaRPr lang="en-IN" sz="1200" dirty="0">
              <a:solidFill>
                <a:schemeClr val="bg1"/>
              </a:solidFill>
            </a:endParaRPr>
          </a:p>
          <a:p>
            <a:pPr marL="171450" indent="-171450">
              <a:buFont typeface="Wingdings" panose="05000000000000000000" pitchFamily="2" charset="2"/>
              <a:buChar char="Ø"/>
            </a:pPr>
            <a:endParaRPr lang="en-IN" sz="1200" dirty="0">
              <a:solidFill>
                <a:schemeClr val="bg1"/>
              </a:solidFill>
            </a:endParaRPr>
          </a:p>
          <a:p>
            <a:endParaRPr lang="en-US" altLang="ko-KR" sz="1200" dirty="0">
              <a:solidFill>
                <a:schemeClr val="bg1"/>
              </a:solidFill>
              <a:cs typeface="Arial" pitchFamily="34" charset="0"/>
            </a:endParaRPr>
          </a:p>
        </p:txBody>
      </p:sp>
      <p:pic>
        <p:nvPicPr>
          <p:cNvPr id="7" name="Picture 6">
            <a:extLst>
              <a:ext uri="{FF2B5EF4-FFF2-40B4-BE49-F238E27FC236}">
                <a16:creationId xmlns:a16="http://schemas.microsoft.com/office/drawing/2014/main" id="{09F1335D-E29E-47AF-8D7E-E0D44C7CC21F}"/>
              </a:ext>
            </a:extLst>
          </p:cNvPr>
          <p:cNvPicPr>
            <a:picLocks noChangeAspect="1"/>
          </p:cNvPicPr>
          <p:nvPr/>
        </p:nvPicPr>
        <p:blipFill>
          <a:blip r:embed="rId2"/>
          <a:stretch>
            <a:fillRect/>
          </a:stretch>
        </p:blipFill>
        <p:spPr>
          <a:xfrm>
            <a:off x="366838" y="1330217"/>
            <a:ext cx="7455283" cy="4197566"/>
          </a:xfrm>
          <a:prstGeom prst="rect">
            <a:avLst/>
          </a:prstGeom>
        </p:spPr>
      </p:pic>
    </p:spTree>
    <p:extLst>
      <p:ext uri="{BB962C8B-B14F-4D97-AF65-F5344CB8AC3E}">
        <p14:creationId xmlns:p14="http://schemas.microsoft.com/office/powerpoint/2010/main" val="287625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2D30381-68B6-4BC9-87B7-D7C2096839BA}"/>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3414374" y="98744"/>
            <a:ext cx="6562746" cy="106965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Dashboard</a:t>
            </a:r>
          </a:p>
        </p:txBody>
      </p:sp>
      <p:sp>
        <p:nvSpPr>
          <p:cNvPr id="5" name="TextBox 4">
            <a:extLst>
              <a:ext uri="{FF2B5EF4-FFF2-40B4-BE49-F238E27FC236}">
                <a16:creationId xmlns:a16="http://schemas.microsoft.com/office/drawing/2014/main" id="{D00F49B6-A618-4950-BC45-2C8D61F16939}"/>
              </a:ext>
            </a:extLst>
          </p:cNvPr>
          <p:cNvSpPr txBox="1"/>
          <p:nvPr/>
        </p:nvSpPr>
        <p:spPr>
          <a:xfrm>
            <a:off x="8506803" y="1909306"/>
            <a:ext cx="3186743"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This dashboard shows quarter wise prices for the all the products. </a:t>
            </a:r>
          </a:p>
          <a:p>
            <a:pPr marL="285750" indent="-285750">
              <a:buFont typeface="Wingdings" panose="05000000000000000000" pitchFamily="2" charset="2"/>
              <a:buChar char="Ø"/>
            </a:pPr>
            <a:r>
              <a:rPr lang="en-IN" altLang="ko-KR" dirty="0">
                <a:solidFill>
                  <a:schemeClr val="bg1"/>
                </a:solidFill>
                <a:cs typeface="Arial" pitchFamily="34" charset="0"/>
              </a:rPr>
              <a:t>Year wise bifurcation of organic and conventional type is visible.</a:t>
            </a:r>
          </a:p>
          <a:p>
            <a:pPr marL="285750" indent="-285750">
              <a:buFont typeface="Wingdings" panose="05000000000000000000" pitchFamily="2" charset="2"/>
              <a:buChar char="Ø"/>
            </a:pPr>
            <a:r>
              <a:rPr lang="en-IN" altLang="ko-KR" dirty="0">
                <a:solidFill>
                  <a:schemeClr val="bg1"/>
                </a:solidFill>
                <a:cs typeface="Arial" pitchFamily="34" charset="0"/>
              </a:rPr>
              <a:t>Selecting any of these acts as a filter and corresponding values change.</a:t>
            </a:r>
          </a:p>
        </p:txBody>
      </p:sp>
      <p:pic>
        <p:nvPicPr>
          <p:cNvPr id="8" name="Picture 7">
            <a:extLst>
              <a:ext uri="{FF2B5EF4-FFF2-40B4-BE49-F238E27FC236}">
                <a16:creationId xmlns:a16="http://schemas.microsoft.com/office/drawing/2014/main" id="{F2DE4B5A-0FF6-4D37-A343-AB04BC94024F}"/>
              </a:ext>
            </a:extLst>
          </p:cNvPr>
          <p:cNvPicPr>
            <a:picLocks noChangeAspect="1"/>
          </p:cNvPicPr>
          <p:nvPr/>
        </p:nvPicPr>
        <p:blipFill>
          <a:blip r:embed="rId2"/>
          <a:stretch>
            <a:fillRect/>
          </a:stretch>
        </p:blipFill>
        <p:spPr>
          <a:xfrm>
            <a:off x="757362" y="1314341"/>
            <a:ext cx="7487035" cy="4229317"/>
          </a:xfrm>
          <a:prstGeom prst="rect">
            <a:avLst/>
          </a:prstGeom>
        </p:spPr>
      </p:pic>
    </p:spTree>
    <p:extLst>
      <p:ext uri="{BB962C8B-B14F-4D97-AF65-F5344CB8AC3E}">
        <p14:creationId xmlns:p14="http://schemas.microsoft.com/office/powerpoint/2010/main" val="243437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Conclusion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9862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386D4C34-FB77-459C-BFC9-BED4AB4CA10A}"/>
              </a:ext>
            </a:extLst>
          </p:cNvPr>
          <p:cNvSpPr txBox="1">
            <a:spLocks/>
          </p:cNvSpPr>
          <p:nvPr/>
        </p:nvSpPr>
        <p:spPr>
          <a:xfrm>
            <a:off x="2966721" y="0"/>
            <a:ext cx="697419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Conclusion</a:t>
            </a:r>
          </a:p>
        </p:txBody>
      </p:sp>
      <p:sp>
        <p:nvSpPr>
          <p:cNvPr id="7" name="TextBox 6">
            <a:extLst>
              <a:ext uri="{FF2B5EF4-FFF2-40B4-BE49-F238E27FC236}">
                <a16:creationId xmlns:a16="http://schemas.microsoft.com/office/drawing/2014/main" id="{502B802B-A3C6-4842-9DEA-3D334ED626F6}"/>
              </a:ext>
            </a:extLst>
          </p:cNvPr>
          <p:cNvSpPr txBox="1"/>
          <p:nvPr/>
        </p:nvSpPr>
        <p:spPr>
          <a:xfrm>
            <a:off x="1016000" y="1587389"/>
            <a:ext cx="10261599" cy="4401205"/>
          </a:xfrm>
          <a:prstGeom prst="rect">
            <a:avLst/>
          </a:prstGeom>
          <a:noFill/>
        </p:spPr>
        <p:txBody>
          <a:bodyPr wrap="square" rtlCol="0">
            <a:spAutoFit/>
          </a:bodyPr>
          <a:lstStyle/>
          <a:p>
            <a:pPr marL="457200" indent="-457200">
              <a:buFont typeface="Wingdings" panose="05000000000000000000" pitchFamily="2" charset="2"/>
              <a:buChar char="Ø"/>
            </a:pPr>
            <a:r>
              <a:rPr lang="en-US" altLang="ko-KR" sz="2800" dirty="0">
                <a:solidFill>
                  <a:schemeClr val="bg1"/>
                </a:solidFill>
                <a:cs typeface="Arial" pitchFamily="34" charset="0"/>
              </a:rPr>
              <a:t>As observed the prices are the highest in the year 2013 and are progressively increasing year on year in terms of the annual prices. Whereas if you compare the month on month sales Dec 2011 has the highest price.</a:t>
            </a:r>
          </a:p>
          <a:p>
            <a:pPr marL="457200" indent="-457200">
              <a:buFont typeface="Wingdings" panose="05000000000000000000" pitchFamily="2" charset="2"/>
              <a:buChar char="Ø"/>
            </a:pPr>
            <a:r>
              <a:rPr lang="en-US" altLang="ko-KR" sz="2800" dirty="0">
                <a:solidFill>
                  <a:schemeClr val="bg1"/>
                </a:solidFill>
                <a:cs typeface="Arial" pitchFamily="34" charset="0"/>
              </a:rPr>
              <a:t>San Francisco seems to be doing better than Atlanta in most of the cases.</a:t>
            </a:r>
          </a:p>
          <a:p>
            <a:pPr marL="457200" indent="-457200">
              <a:buFont typeface="Wingdings" panose="05000000000000000000" pitchFamily="2" charset="2"/>
              <a:buChar char="Ø"/>
            </a:pPr>
            <a:r>
              <a:rPr lang="en-US" altLang="ko-KR" sz="2800" dirty="0">
                <a:solidFill>
                  <a:schemeClr val="bg1"/>
                </a:solidFill>
                <a:cs typeface="Arial" pitchFamily="34" charset="0"/>
              </a:rPr>
              <a:t>Apples as a commodity fetch the highest price as compared to other commodities.</a:t>
            </a:r>
          </a:p>
          <a:p>
            <a:pPr marL="457200" indent="-457200">
              <a:buFont typeface="Wingdings" panose="05000000000000000000" pitchFamily="2" charset="2"/>
              <a:buChar char="Ø"/>
            </a:pPr>
            <a:r>
              <a:rPr lang="en-US" altLang="ko-KR" sz="2800" dirty="0">
                <a:solidFill>
                  <a:schemeClr val="bg1"/>
                </a:solidFill>
                <a:cs typeface="Arial" pitchFamily="34" charset="0"/>
              </a:rPr>
              <a:t>Q4 is consistently doing well across all the products and years</a:t>
            </a:r>
          </a:p>
        </p:txBody>
      </p:sp>
    </p:spTree>
    <p:extLst>
      <p:ext uri="{BB962C8B-B14F-4D97-AF65-F5344CB8AC3E}">
        <p14:creationId xmlns:p14="http://schemas.microsoft.com/office/powerpoint/2010/main" val="143051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Reference</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8211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386D4C34-FB77-459C-BFC9-BED4AB4CA10A}"/>
              </a:ext>
            </a:extLst>
          </p:cNvPr>
          <p:cNvSpPr txBox="1">
            <a:spLocks/>
          </p:cNvSpPr>
          <p:nvPr/>
        </p:nvSpPr>
        <p:spPr>
          <a:xfrm>
            <a:off x="2966721" y="0"/>
            <a:ext cx="697419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References</a:t>
            </a:r>
          </a:p>
        </p:txBody>
      </p:sp>
      <p:sp>
        <p:nvSpPr>
          <p:cNvPr id="7" name="TextBox 6">
            <a:extLst>
              <a:ext uri="{FF2B5EF4-FFF2-40B4-BE49-F238E27FC236}">
                <a16:creationId xmlns:a16="http://schemas.microsoft.com/office/drawing/2014/main" id="{502B802B-A3C6-4842-9DEA-3D334ED626F6}"/>
              </a:ext>
            </a:extLst>
          </p:cNvPr>
          <p:cNvSpPr txBox="1"/>
          <p:nvPr/>
        </p:nvSpPr>
        <p:spPr>
          <a:xfrm>
            <a:off x="1016000" y="2207149"/>
            <a:ext cx="10261599" cy="2677656"/>
          </a:xfrm>
          <a:prstGeom prst="rect">
            <a:avLst/>
          </a:prstGeom>
          <a:noFill/>
        </p:spPr>
        <p:txBody>
          <a:bodyPr wrap="square" rtlCol="0">
            <a:spAutoFit/>
          </a:bodyPr>
          <a:lstStyle/>
          <a:p>
            <a:pPr marL="457200" indent="-457200">
              <a:buFont typeface="Wingdings" panose="05000000000000000000" pitchFamily="2" charset="2"/>
              <a:buChar char="Ø"/>
            </a:pPr>
            <a:r>
              <a:rPr lang="en-US" altLang="ko-KR" sz="2800" dirty="0">
                <a:solidFill>
                  <a:schemeClr val="bg1"/>
                </a:solidFill>
                <a:cs typeface="Arial" pitchFamily="34" charset="0"/>
              </a:rPr>
              <a:t>DATASET</a:t>
            </a:r>
          </a:p>
          <a:p>
            <a:r>
              <a:rPr lang="en-US" altLang="ko-KR" sz="2800" dirty="0">
                <a:solidFill>
                  <a:schemeClr val="bg1"/>
                </a:solidFill>
                <a:cs typeface="Arial" pitchFamily="34" charset="0"/>
              </a:rPr>
              <a:t>https://www.ers.usda.gov/data-products/organic-prices.aspx</a:t>
            </a:r>
          </a:p>
          <a:p>
            <a:pPr marL="457200" indent="-457200">
              <a:buFont typeface="Wingdings" panose="05000000000000000000" pitchFamily="2" charset="2"/>
              <a:buChar char="Ø"/>
            </a:pPr>
            <a:endParaRPr lang="en-US" altLang="ko-KR" sz="2800" dirty="0">
              <a:solidFill>
                <a:schemeClr val="bg1"/>
              </a:solidFill>
              <a:cs typeface="Arial" pitchFamily="34" charset="0"/>
            </a:endParaRPr>
          </a:p>
          <a:p>
            <a:pPr marL="457200" indent="-457200">
              <a:buFont typeface="Wingdings" panose="05000000000000000000" pitchFamily="2" charset="2"/>
              <a:buChar char="Ø"/>
            </a:pPr>
            <a:r>
              <a:rPr lang="en-US" altLang="ko-KR" sz="2800" dirty="0" err="1">
                <a:solidFill>
                  <a:schemeClr val="bg1"/>
                </a:solidFill>
                <a:cs typeface="Arial" pitchFamily="34" charset="0"/>
              </a:rPr>
              <a:t>Youtube</a:t>
            </a:r>
            <a:r>
              <a:rPr lang="en-US" altLang="ko-KR" sz="2800" dirty="0">
                <a:solidFill>
                  <a:schemeClr val="bg1"/>
                </a:solidFill>
                <a:cs typeface="Arial" pitchFamily="34" charset="0"/>
              </a:rPr>
              <a:t> link</a:t>
            </a:r>
          </a:p>
          <a:p>
            <a:r>
              <a:rPr lang="en-US" altLang="ko-KR" sz="2800" dirty="0">
                <a:solidFill>
                  <a:schemeClr val="bg1"/>
                </a:solidFill>
                <a:cs typeface="Arial" pitchFamily="34" charset="0"/>
              </a:rPr>
              <a:t>https://www.youtube.com/watch?v=YLlq1ZPRXtw</a:t>
            </a:r>
          </a:p>
          <a:p>
            <a:pPr marL="457200" indent="-457200">
              <a:buFont typeface="Wingdings" panose="05000000000000000000" pitchFamily="2" charset="2"/>
              <a:buChar char="Ø"/>
            </a:pPr>
            <a:endParaRPr lang="en-US" altLang="ko-KR" sz="2800" dirty="0">
              <a:solidFill>
                <a:schemeClr val="bg1"/>
              </a:solidFill>
              <a:cs typeface="Arial" pitchFamily="34" charset="0"/>
            </a:endParaRPr>
          </a:p>
        </p:txBody>
      </p:sp>
    </p:spTree>
    <p:extLst>
      <p:ext uri="{BB962C8B-B14F-4D97-AF65-F5344CB8AC3E}">
        <p14:creationId xmlns:p14="http://schemas.microsoft.com/office/powerpoint/2010/main" val="8852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29712" y="206584"/>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Overview</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346582" y="2539512"/>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Dataset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D7B9AF74-CA02-49F9-88D7-98D77F70D10F}"/>
              </a:ext>
            </a:extLst>
          </p:cNvPr>
          <p:cNvSpPr txBox="1"/>
          <p:nvPr/>
        </p:nvSpPr>
        <p:spPr>
          <a:xfrm>
            <a:off x="6305942" y="3383626"/>
            <a:ext cx="981106" cy="706827"/>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4133635"/>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Power BI</a:t>
              </a:r>
              <a:endParaRPr lang="ko-KR" altLang="en-US" sz="2800" dirty="0">
                <a:solidFill>
                  <a:schemeClr val="bg1"/>
                </a:solidFill>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Agenda Style</a:t>
            </a:r>
            <a:endParaRPr lang="ko-KR" altLang="en-US" sz="5400" dirty="0">
              <a:solidFill>
                <a:schemeClr val="bg1"/>
              </a:solidFill>
              <a:latin typeface="+mj-lt"/>
              <a:cs typeface="Arial" pitchFamily="34" charset="0"/>
            </a:endParaRPr>
          </a:p>
        </p:txBody>
      </p:sp>
      <p:sp>
        <p:nvSpPr>
          <p:cNvPr id="20" name="TextBox 19">
            <a:extLst>
              <a:ext uri="{FF2B5EF4-FFF2-40B4-BE49-F238E27FC236}">
                <a16:creationId xmlns:a16="http://schemas.microsoft.com/office/drawing/2014/main" id="{A679E236-023F-46BA-9F61-A4D9FDD626D8}"/>
              </a:ext>
            </a:extLst>
          </p:cNvPr>
          <p:cNvSpPr txBox="1"/>
          <p:nvPr/>
        </p:nvSpPr>
        <p:spPr>
          <a:xfrm>
            <a:off x="7104406" y="3476395"/>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EDA </a:t>
            </a:r>
            <a:r>
              <a:rPr lang="en-US" altLang="ko-KR" sz="2800" dirty="0" err="1">
                <a:solidFill>
                  <a:schemeClr val="bg1"/>
                </a:solidFill>
                <a:cs typeface="Arial" pitchFamily="34" charset="0"/>
              </a:rPr>
              <a:t>Process:</a:t>
            </a:r>
            <a:r>
              <a:rPr lang="en-US" altLang="ko-KR" sz="2000" dirty="0" err="1">
                <a:solidFill>
                  <a:schemeClr val="bg1"/>
                </a:solidFill>
                <a:cs typeface="Arial" pitchFamily="34" charset="0"/>
              </a:rPr>
              <a:t>Excel</a:t>
            </a:r>
            <a:r>
              <a:rPr lang="en-US" altLang="ko-KR" sz="2000" dirty="0">
                <a:solidFill>
                  <a:schemeClr val="bg1"/>
                </a:solidFill>
                <a:cs typeface="Arial" pitchFamily="34" charset="0"/>
              </a:rPr>
              <a:t> &amp; </a:t>
            </a:r>
            <a:r>
              <a:rPr lang="en-US" altLang="ko-KR" sz="2000" dirty="0" err="1">
                <a:solidFill>
                  <a:schemeClr val="bg1"/>
                </a:solidFill>
                <a:cs typeface="Arial" pitchFamily="34" charset="0"/>
              </a:rPr>
              <a:t>PowerBI</a:t>
            </a:r>
            <a:endParaRPr lang="ko-KR" altLang="en-US" sz="2800" dirty="0">
              <a:solidFill>
                <a:schemeClr val="bg1"/>
              </a:solidFill>
            </a:endParaRPr>
          </a:p>
        </p:txBody>
      </p:sp>
      <p:grpSp>
        <p:nvGrpSpPr>
          <p:cNvPr id="21" name="Group 20">
            <a:extLst>
              <a:ext uri="{FF2B5EF4-FFF2-40B4-BE49-F238E27FC236}">
                <a16:creationId xmlns:a16="http://schemas.microsoft.com/office/drawing/2014/main" id="{448C36AA-8991-4C79-A2D4-9AA862F118C3}"/>
              </a:ext>
            </a:extLst>
          </p:cNvPr>
          <p:cNvGrpSpPr/>
          <p:nvPr/>
        </p:nvGrpSpPr>
        <p:grpSpPr>
          <a:xfrm>
            <a:off x="6346582" y="4986729"/>
            <a:ext cx="5419664" cy="777510"/>
            <a:chOff x="6102442" y="1483456"/>
            <a:chExt cx="5419664" cy="777510"/>
          </a:xfrm>
        </p:grpSpPr>
        <p:sp>
          <p:nvSpPr>
            <p:cNvPr id="22" name="TextBox 21">
              <a:extLst>
                <a:ext uri="{FF2B5EF4-FFF2-40B4-BE49-F238E27FC236}">
                  <a16:creationId xmlns:a16="http://schemas.microsoft.com/office/drawing/2014/main" id="{A84F5F8F-74FB-465D-85B2-22A9CC20BDA3}"/>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Conclusion</a:t>
              </a:r>
              <a:endParaRPr lang="ko-KR" altLang="en-US" sz="2800" dirty="0">
                <a:solidFill>
                  <a:schemeClr val="bg1"/>
                </a:solidFill>
              </a:endParaRPr>
            </a:p>
          </p:txBody>
        </p:sp>
        <p:sp>
          <p:nvSpPr>
            <p:cNvPr id="23" name="TextBox 22">
              <a:extLst>
                <a:ext uri="{FF2B5EF4-FFF2-40B4-BE49-F238E27FC236}">
                  <a16:creationId xmlns:a16="http://schemas.microsoft.com/office/drawing/2014/main" id="{5C5FA0AB-0C60-4030-A4DD-2235A14EB410}"/>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05</a:t>
              </a:r>
              <a:endParaRPr lang="ko-KR" altLang="en-US" sz="4400" b="1" dirty="0">
                <a:solidFill>
                  <a:schemeClr val="bg1"/>
                </a:solidFill>
                <a:cs typeface="Arial" pitchFamily="34" charset="0"/>
              </a:endParaRPr>
            </a:p>
          </p:txBody>
        </p:sp>
      </p:grpSp>
      <p:grpSp>
        <p:nvGrpSpPr>
          <p:cNvPr id="24" name="Group 23">
            <a:extLst>
              <a:ext uri="{FF2B5EF4-FFF2-40B4-BE49-F238E27FC236}">
                <a16:creationId xmlns:a16="http://schemas.microsoft.com/office/drawing/2014/main" id="{BC37F2F5-D2CF-4E21-A728-C6AC41D7FA98}"/>
              </a:ext>
            </a:extLst>
          </p:cNvPr>
          <p:cNvGrpSpPr/>
          <p:nvPr/>
        </p:nvGrpSpPr>
        <p:grpSpPr>
          <a:xfrm>
            <a:off x="6346582" y="5902575"/>
            <a:ext cx="5419664" cy="777510"/>
            <a:chOff x="6102442" y="1483456"/>
            <a:chExt cx="5419664" cy="777510"/>
          </a:xfrm>
        </p:grpSpPr>
        <p:sp>
          <p:nvSpPr>
            <p:cNvPr id="25" name="TextBox 24">
              <a:extLst>
                <a:ext uri="{FF2B5EF4-FFF2-40B4-BE49-F238E27FC236}">
                  <a16:creationId xmlns:a16="http://schemas.microsoft.com/office/drawing/2014/main" id="{B1F7EF5E-AF64-43F8-804A-DBDE2745432C}"/>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dirty="0">
                  <a:solidFill>
                    <a:schemeClr val="bg1"/>
                  </a:solidFill>
                  <a:cs typeface="Arial" pitchFamily="34" charset="0"/>
                </a:rPr>
                <a:t>References</a:t>
              </a:r>
              <a:endParaRPr lang="ko-KR" altLang="en-US" sz="2800" dirty="0">
                <a:solidFill>
                  <a:schemeClr val="bg1"/>
                </a:solidFill>
              </a:endParaRPr>
            </a:p>
          </p:txBody>
        </p:sp>
        <p:sp>
          <p:nvSpPr>
            <p:cNvPr id="26" name="TextBox 25">
              <a:extLst>
                <a:ext uri="{FF2B5EF4-FFF2-40B4-BE49-F238E27FC236}">
                  <a16:creationId xmlns:a16="http://schemas.microsoft.com/office/drawing/2014/main" id="{270CF0BF-70A3-423F-8909-D386E2166734}"/>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06</a:t>
              </a:r>
              <a:endParaRPr lang="ko-KR" altLang="en-US" sz="4400" b="1" dirty="0">
                <a:solidFill>
                  <a:schemeClr val="bg1"/>
                </a:solidFill>
                <a:cs typeface="Arial" pitchFamily="34" charset="0"/>
              </a:endParaRPr>
            </a:p>
          </p:txBody>
        </p:sp>
      </p:grpSp>
    </p:spTree>
    <p:extLst>
      <p:ext uri="{BB962C8B-B14F-4D97-AF65-F5344CB8AC3E}">
        <p14:creationId xmlns:p14="http://schemas.microsoft.com/office/powerpoint/2010/main" val="140130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US" altLang="ko-KR" sz="4800" dirty="0">
                <a:solidFill>
                  <a:schemeClr val="bg1"/>
                </a:solidFill>
                <a:cs typeface="Arial" pitchFamily="34" charset="0"/>
              </a:rPr>
              <a:t>Overview</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4E92BE3-18BD-4511-8B72-A837D84D97FA}"/>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3464560" y="-20320"/>
            <a:ext cx="5281324" cy="133570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Overview</a:t>
            </a:r>
          </a:p>
        </p:txBody>
      </p:sp>
      <p:grpSp>
        <p:nvGrpSpPr>
          <p:cNvPr id="26" name="Group 25">
            <a:extLst>
              <a:ext uri="{FF2B5EF4-FFF2-40B4-BE49-F238E27FC236}">
                <a16:creationId xmlns:a16="http://schemas.microsoft.com/office/drawing/2014/main" id="{A6578F15-E132-4F6A-B974-4267648374C7}"/>
              </a:ext>
            </a:extLst>
          </p:cNvPr>
          <p:cNvGrpSpPr/>
          <p:nvPr/>
        </p:nvGrpSpPr>
        <p:grpSpPr>
          <a:xfrm>
            <a:off x="4347658" y="1959412"/>
            <a:ext cx="3496686" cy="3888157"/>
            <a:chOff x="2808139" y="1972867"/>
            <a:chExt cx="3544350" cy="3941157"/>
          </a:xfrm>
        </p:grpSpPr>
        <p:grpSp>
          <p:nvGrpSpPr>
            <p:cNvPr id="27" name="Group 26">
              <a:extLst>
                <a:ext uri="{FF2B5EF4-FFF2-40B4-BE49-F238E27FC236}">
                  <a16:creationId xmlns:a16="http://schemas.microsoft.com/office/drawing/2014/main" id="{DDFD9B8F-008F-44AF-B16D-8BAB0AE9753F}"/>
                </a:ext>
              </a:extLst>
            </p:cNvPr>
            <p:cNvGrpSpPr/>
            <p:nvPr/>
          </p:nvGrpSpPr>
          <p:grpSpPr>
            <a:xfrm>
              <a:off x="4024540" y="1972867"/>
              <a:ext cx="1103960" cy="1020909"/>
              <a:chOff x="4187424" y="1973745"/>
              <a:chExt cx="1368152" cy="1265226"/>
            </a:xfrm>
          </p:grpSpPr>
          <p:sp>
            <p:nvSpPr>
              <p:cNvPr id="43" name="Rectangle 42">
                <a:extLst>
                  <a:ext uri="{FF2B5EF4-FFF2-40B4-BE49-F238E27FC236}">
                    <a16:creationId xmlns:a16="http://schemas.microsoft.com/office/drawing/2014/main" id="{CE784A7C-94FD-4AF6-AB20-11ECA6FF54D2}"/>
                  </a:ext>
                </a:extLst>
              </p:cNvPr>
              <p:cNvSpPr/>
              <p:nvPr/>
            </p:nvSpPr>
            <p:spPr>
              <a:xfrm>
                <a:off x="4187424" y="2517769"/>
                <a:ext cx="1368152" cy="72008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4" name="Round Same Side Corner Rectangle 2">
                <a:extLst>
                  <a:ext uri="{FF2B5EF4-FFF2-40B4-BE49-F238E27FC236}">
                    <a16:creationId xmlns:a16="http://schemas.microsoft.com/office/drawing/2014/main" id="{AE2A02DF-DFC9-4FF4-A00D-A97296F4ED5A}"/>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2"/>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8" name="Group 27">
              <a:extLst>
                <a:ext uri="{FF2B5EF4-FFF2-40B4-BE49-F238E27FC236}">
                  <a16:creationId xmlns:a16="http://schemas.microsoft.com/office/drawing/2014/main" id="{7D2000A3-8695-4F45-B316-15ADEC035934}"/>
                </a:ext>
              </a:extLst>
            </p:cNvPr>
            <p:cNvGrpSpPr/>
            <p:nvPr/>
          </p:nvGrpSpPr>
          <p:grpSpPr>
            <a:xfrm rot="3600000">
              <a:off x="5290055" y="2702554"/>
              <a:ext cx="1103960" cy="1020909"/>
              <a:chOff x="4187424" y="1973745"/>
              <a:chExt cx="1368152" cy="1265226"/>
            </a:xfrm>
          </p:grpSpPr>
          <p:sp>
            <p:nvSpPr>
              <p:cNvPr id="41" name="Rectangle 40">
                <a:extLst>
                  <a:ext uri="{FF2B5EF4-FFF2-40B4-BE49-F238E27FC236}">
                    <a16:creationId xmlns:a16="http://schemas.microsoft.com/office/drawing/2014/main" id="{7EBF09B8-6E7F-45F3-A877-80AB6B3092B9}"/>
                  </a:ext>
                </a:extLst>
              </p:cNvPr>
              <p:cNvSpPr/>
              <p:nvPr/>
            </p:nvSpPr>
            <p:spPr>
              <a:xfrm>
                <a:off x="4187424" y="2517769"/>
                <a:ext cx="1368152" cy="7200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2" name="Round Same Side Corner Rectangle 2">
                <a:extLst>
                  <a:ext uri="{FF2B5EF4-FFF2-40B4-BE49-F238E27FC236}">
                    <a16:creationId xmlns:a16="http://schemas.microsoft.com/office/drawing/2014/main" id="{5503FB2F-E005-4AB8-B412-9AAEE454E538}"/>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9" name="Group 28">
              <a:extLst>
                <a:ext uri="{FF2B5EF4-FFF2-40B4-BE49-F238E27FC236}">
                  <a16:creationId xmlns:a16="http://schemas.microsoft.com/office/drawing/2014/main" id="{35E8B1D2-A622-444C-B519-8C4B04C23A69}"/>
                </a:ext>
              </a:extLst>
            </p:cNvPr>
            <p:cNvGrpSpPr/>
            <p:nvPr/>
          </p:nvGrpSpPr>
          <p:grpSpPr>
            <a:xfrm rot="7200000">
              <a:off x="5290055" y="4174803"/>
              <a:ext cx="1103960" cy="1020909"/>
              <a:chOff x="4187424" y="1973748"/>
              <a:chExt cx="1368152" cy="1265226"/>
            </a:xfrm>
          </p:grpSpPr>
          <p:sp>
            <p:nvSpPr>
              <p:cNvPr id="39" name="Rectangle 38">
                <a:extLst>
                  <a:ext uri="{FF2B5EF4-FFF2-40B4-BE49-F238E27FC236}">
                    <a16:creationId xmlns:a16="http://schemas.microsoft.com/office/drawing/2014/main" id="{721280B5-D7E3-48F2-BCD7-F596FFA26DD5}"/>
                  </a:ext>
                </a:extLst>
              </p:cNvPr>
              <p:cNvSpPr/>
              <p:nvPr/>
            </p:nvSpPr>
            <p:spPr>
              <a:xfrm>
                <a:off x="4187424" y="2517769"/>
                <a:ext cx="1368152" cy="72008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0" name="Round Same Side Corner Rectangle 2">
                <a:extLst>
                  <a:ext uri="{FF2B5EF4-FFF2-40B4-BE49-F238E27FC236}">
                    <a16:creationId xmlns:a16="http://schemas.microsoft.com/office/drawing/2014/main" id="{86A70F25-AC34-406B-9B1D-1AB79D48A86A}"/>
                  </a:ext>
                </a:extLst>
              </p:cNvPr>
              <p:cNvSpPr/>
              <p:nvPr/>
            </p:nvSpPr>
            <p:spPr>
              <a:xfrm rot="13500000">
                <a:off x="4238887" y="1973748"/>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6FE91F51-87C2-4031-B974-A926CE7E2C1B}"/>
                </a:ext>
              </a:extLst>
            </p:cNvPr>
            <p:cNvGrpSpPr/>
            <p:nvPr/>
          </p:nvGrpSpPr>
          <p:grpSpPr>
            <a:xfrm rot="10800000">
              <a:off x="4024540" y="4893115"/>
              <a:ext cx="1103960" cy="1020909"/>
              <a:chOff x="4187424" y="1973745"/>
              <a:chExt cx="1368152" cy="1265226"/>
            </a:xfrm>
          </p:grpSpPr>
          <p:sp>
            <p:nvSpPr>
              <p:cNvPr id="37" name="Rectangle 36">
                <a:extLst>
                  <a:ext uri="{FF2B5EF4-FFF2-40B4-BE49-F238E27FC236}">
                    <a16:creationId xmlns:a16="http://schemas.microsoft.com/office/drawing/2014/main" id="{FF19C2CB-E30E-44F1-A693-08C76503AF98}"/>
                  </a:ext>
                </a:extLst>
              </p:cNvPr>
              <p:cNvSpPr/>
              <p:nvPr/>
            </p:nvSpPr>
            <p:spPr>
              <a:xfrm>
                <a:off x="4187424" y="2517769"/>
                <a:ext cx="1368152" cy="72008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8" name="Round Same Side Corner Rectangle 2">
                <a:extLst>
                  <a:ext uri="{FF2B5EF4-FFF2-40B4-BE49-F238E27FC236}">
                    <a16:creationId xmlns:a16="http://schemas.microsoft.com/office/drawing/2014/main" id="{3CE7E068-5C4A-4891-8FB5-2A5956A9C919}"/>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5"/>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31" name="Group 30">
              <a:extLst>
                <a:ext uri="{FF2B5EF4-FFF2-40B4-BE49-F238E27FC236}">
                  <a16:creationId xmlns:a16="http://schemas.microsoft.com/office/drawing/2014/main" id="{39FE2671-9096-4611-AAE5-27FCFD22E080}"/>
                </a:ext>
              </a:extLst>
            </p:cNvPr>
            <p:cNvGrpSpPr/>
            <p:nvPr/>
          </p:nvGrpSpPr>
          <p:grpSpPr>
            <a:xfrm rot="14400000">
              <a:off x="2766614" y="4174806"/>
              <a:ext cx="1103960" cy="1020909"/>
              <a:chOff x="4187424" y="1973745"/>
              <a:chExt cx="1368152" cy="1265226"/>
            </a:xfrm>
          </p:grpSpPr>
          <p:sp>
            <p:nvSpPr>
              <p:cNvPr id="35" name="Rectangle 34">
                <a:extLst>
                  <a:ext uri="{FF2B5EF4-FFF2-40B4-BE49-F238E27FC236}">
                    <a16:creationId xmlns:a16="http://schemas.microsoft.com/office/drawing/2014/main" id="{82657B3C-244A-4742-A2AA-524DE79EBB74}"/>
                  </a:ext>
                </a:extLst>
              </p:cNvPr>
              <p:cNvSpPr/>
              <p:nvPr/>
            </p:nvSpPr>
            <p:spPr>
              <a:xfrm>
                <a:off x="4187424" y="2517769"/>
                <a:ext cx="1368152" cy="72008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6" name="Round Same Side Corner Rectangle 2">
                <a:extLst>
                  <a:ext uri="{FF2B5EF4-FFF2-40B4-BE49-F238E27FC236}">
                    <a16:creationId xmlns:a16="http://schemas.microsoft.com/office/drawing/2014/main" id="{FEAD4362-38B2-4CE5-AC6D-6B5D27E81560}"/>
                  </a:ext>
                </a:extLst>
              </p:cNvPr>
              <p:cNvSpPr/>
              <p:nvPr/>
            </p:nvSpPr>
            <p:spPr>
              <a:xfrm rot="13500000">
                <a:off x="4238891"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32" name="Group 31">
              <a:extLst>
                <a:ext uri="{FF2B5EF4-FFF2-40B4-BE49-F238E27FC236}">
                  <a16:creationId xmlns:a16="http://schemas.microsoft.com/office/drawing/2014/main" id="{37BF72D5-3625-4ECE-8A73-C79D9383B85D}"/>
                </a:ext>
              </a:extLst>
            </p:cNvPr>
            <p:cNvGrpSpPr/>
            <p:nvPr/>
          </p:nvGrpSpPr>
          <p:grpSpPr>
            <a:xfrm rot="18000000">
              <a:off x="2766614" y="2702555"/>
              <a:ext cx="1103960" cy="1020909"/>
              <a:chOff x="4187424" y="1973744"/>
              <a:chExt cx="1368152" cy="1265226"/>
            </a:xfrm>
          </p:grpSpPr>
          <p:sp>
            <p:nvSpPr>
              <p:cNvPr id="33" name="Rectangle 32">
                <a:extLst>
                  <a:ext uri="{FF2B5EF4-FFF2-40B4-BE49-F238E27FC236}">
                    <a16:creationId xmlns:a16="http://schemas.microsoft.com/office/drawing/2014/main" id="{18BB1CFD-0035-46CB-9B70-E6FF7AD9D1BC}"/>
                  </a:ext>
                </a:extLst>
              </p:cNvPr>
              <p:cNvSpPr/>
              <p:nvPr/>
            </p:nvSpPr>
            <p:spPr>
              <a:xfrm>
                <a:off x="4187424" y="2517769"/>
                <a:ext cx="1368152" cy="72008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4" name="Round Same Side Corner Rectangle 2">
                <a:extLst>
                  <a:ext uri="{FF2B5EF4-FFF2-40B4-BE49-F238E27FC236}">
                    <a16:creationId xmlns:a16="http://schemas.microsoft.com/office/drawing/2014/main" id="{53AD7E67-D829-471C-A0F6-D31B95BE72B6}"/>
                  </a:ext>
                </a:extLst>
              </p:cNvPr>
              <p:cNvSpPr/>
              <p:nvPr/>
            </p:nvSpPr>
            <p:spPr>
              <a:xfrm rot="13500000">
                <a:off x="4238889" y="1973744"/>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3"/>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sp>
        <p:nvSpPr>
          <p:cNvPr id="45" name="TextBox 44">
            <a:extLst>
              <a:ext uri="{FF2B5EF4-FFF2-40B4-BE49-F238E27FC236}">
                <a16:creationId xmlns:a16="http://schemas.microsoft.com/office/drawing/2014/main" id="{0482B20F-E379-4F48-A79F-7F20C502DC20}"/>
              </a:ext>
            </a:extLst>
          </p:cNvPr>
          <p:cNvSpPr txBox="1"/>
          <p:nvPr/>
        </p:nvSpPr>
        <p:spPr>
          <a:xfrm>
            <a:off x="5191760" y="3742636"/>
            <a:ext cx="178583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OVERVIEW</a:t>
            </a:r>
            <a:endParaRPr lang="ko-KR" altLang="en-US" sz="1200" b="1" dirty="0">
              <a:solidFill>
                <a:schemeClr val="bg1"/>
              </a:solidFill>
              <a:cs typeface="Arial" pitchFamily="34" charset="0"/>
            </a:endParaRPr>
          </a:p>
        </p:txBody>
      </p:sp>
      <p:grpSp>
        <p:nvGrpSpPr>
          <p:cNvPr id="46" name="Group 45">
            <a:extLst>
              <a:ext uri="{FF2B5EF4-FFF2-40B4-BE49-F238E27FC236}">
                <a16:creationId xmlns:a16="http://schemas.microsoft.com/office/drawing/2014/main" id="{F35B40A2-D26A-45A3-881E-1DF35C37B397}"/>
              </a:ext>
            </a:extLst>
          </p:cNvPr>
          <p:cNvGrpSpPr/>
          <p:nvPr/>
        </p:nvGrpSpPr>
        <p:grpSpPr>
          <a:xfrm>
            <a:off x="8314017" y="2104440"/>
            <a:ext cx="3276000" cy="1681936"/>
            <a:chOff x="2551706" y="4283314"/>
            <a:chExt cx="1416829" cy="1299575"/>
          </a:xfrm>
        </p:grpSpPr>
        <p:sp>
          <p:nvSpPr>
            <p:cNvPr id="47" name="TextBox 46">
              <a:extLst>
                <a:ext uri="{FF2B5EF4-FFF2-40B4-BE49-F238E27FC236}">
                  <a16:creationId xmlns:a16="http://schemas.microsoft.com/office/drawing/2014/main" id="{C98651E4-4F48-4F68-8A46-6606C96C1191}"/>
                </a:ext>
              </a:extLst>
            </p:cNvPr>
            <p:cNvSpPr txBox="1"/>
            <p:nvPr/>
          </p:nvSpPr>
          <p:spPr>
            <a:xfrm>
              <a:off x="2551706" y="4560313"/>
              <a:ext cx="1416829" cy="1022576"/>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1"/>
                  </a:solidFill>
                  <a:cs typeface="Arial" pitchFamily="34" charset="0"/>
                </a:rPr>
                <a:t>Which Year had the best prices?</a:t>
              </a:r>
            </a:p>
            <a:p>
              <a:pPr marL="285750" indent="-285750">
                <a:buFont typeface="Wingdings" panose="05000000000000000000" pitchFamily="2" charset="2"/>
                <a:buChar char="Ø"/>
              </a:pPr>
              <a:r>
                <a:rPr lang="en-US" altLang="ko-KR" sz="1600" dirty="0">
                  <a:solidFill>
                    <a:schemeClr val="bg1"/>
                  </a:solidFill>
                  <a:cs typeface="Arial" pitchFamily="34" charset="0"/>
                </a:rPr>
                <a:t>Which Product prices has been consistently doing well?</a:t>
              </a:r>
            </a:p>
            <a:p>
              <a:pPr marL="285750" indent="-285750">
                <a:buFont typeface="Wingdings" panose="05000000000000000000" pitchFamily="2" charset="2"/>
                <a:buChar char="Ø"/>
              </a:pPr>
              <a:r>
                <a:rPr lang="en-US" altLang="ko-KR" sz="1600" dirty="0">
                  <a:solidFill>
                    <a:schemeClr val="bg1"/>
                  </a:solidFill>
                  <a:cs typeface="Arial" pitchFamily="34" charset="0"/>
                </a:rPr>
                <a:t>Is there any pattern observed?</a:t>
              </a:r>
            </a:p>
            <a:p>
              <a:pPr marL="285750" indent="-285750">
                <a:buFont typeface="Wingdings" panose="05000000000000000000" pitchFamily="2" charset="2"/>
                <a:buChar char="Ø"/>
              </a:pPr>
              <a:r>
                <a:rPr lang="en-US" altLang="ko-KR" sz="1600" dirty="0">
                  <a:solidFill>
                    <a:schemeClr val="bg1"/>
                  </a:solidFill>
                  <a:cs typeface="Arial" pitchFamily="34" charset="0"/>
                </a:rPr>
                <a:t>Which market has best prices?</a:t>
              </a:r>
              <a:endParaRPr lang="ko-KR" altLang="en-US" sz="1600" dirty="0">
                <a:solidFill>
                  <a:schemeClr val="bg1"/>
                </a:solidFill>
                <a:cs typeface="Arial" pitchFamily="34" charset="0"/>
              </a:endParaRPr>
            </a:p>
          </p:txBody>
        </p:sp>
        <p:sp>
          <p:nvSpPr>
            <p:cNvPr id="48" name="TextBox 47">
              <a:extLst>
                <a:ext uri="{FF2B5EF4-FFF2-40B4-BE49-F238E27FC236}">
                  <a16:creationId xmlns:a16="http://schemas.microsoft.com/office/drawing/2014/main" id="{BE23B1DD-40CB-411B-813D-A276F0ACF28F}"/>
                </a:ext>
              </a:extLst>
            </p:cNvPr>
            <p:cNvSpPr txBox="1"/>
            <p:nvPr/>
          </p:nvSpPr>
          <p:spPr>
            <a:xfrm>
              <a:off x="2551706" y="4283314"/>
              <a:ext cx="1404784" cy="285370"/>
            </a:xfrm>
            <a:prstGeom prst="rect">
              <a:avLst/>
            </a:prstGeom>
            <a:noFill/>
          </p:spPr>
          <p:txBody>
            <a:bodyPr wrap="square" rtlCol="0">
              <a:spAutoFit/>
            </a:bodyPr>
            <a:lstStyle/>
            <a:p>
              <a:r>
                <a:rPr lang="en-US" altLang="ko-KR" b="1" dirty="0">
                  <a:solidFill>
                    <a:schemeClr val="bg1"/>
                  </a:solidFill>
                  <a:cs typeface="Arial" pitchFamily="34" charset="0"/>
                </a:rPr>
                <a:t>Research Questions</a:t>
              </a:r>
              <a:endParaRPr lang="ko-KR" altLang="en-US" b="1" dirty="0">
                <a:solidFill>
                  <a:schemeClr val="bg1"/>
                </a:solidFill>
                <a:cs typeface="Arial" pitchFamily="34" charset="0"/>
              </a:endParaRPr>
            </a:p>
          </p:txBody>
        </p:sp>
      </p:grpSp>
      <p:sp>
        <p:nvSpPr>
          <p:cNvPr id="49" name="TextBox 48">
            <a:extLst>
              <a:ext uri="{FF2B5EF4-FFF2-40B4-BE49-F238E27FC236}">
                <a16:creationId xmlns:a16="http://schemas.microsoft.com/office/drawing/2014/main" id="{7689748A-4A7E-4C40-B0D6-71C06E9C723A}"/>
              </a:ext>
            </a:extLst>
          </p:cNvPr>
          <p:cNvSpPr txBox="1"/>
          <p:nvPr/>
        </p:nvSpPr>
        <p:spPr>
          <a:xfrm>
            <a:off x="8099395" y="4974002"/>
            <a:ext cx="3248149" cy="369332"/>
          </a:xfrm>
          <a:prstGeom prst="rect">
            <a:avLst/>
          </a:prstGeom>
          <a:noFill/>
        </p:spPr>
        <p:txBody>
          <a:bodyPr wrap="square" rtlCol="0">
            <a:spAutoFit/>
          </a:bodyPr>
          <a:lstStyle/>
          <a:p>
            <a:r>
              <a:rPr lang="en-US" altLang="ko-KR" b="1" dirty="0">
                <a:solidFill>
                  <a:schemeClr val="bg1"/>
                </a:solidFill>
                <a:cs typeface="Arial" pitchFamily="34" charset="0"/>
              </a:rPr>
              <a:t>Dashboard Creation</a:t>
            </a:r>
            <a:endParaRPr lang="ko-KR" altLang="en-US" b="1" dirty="0">
              <a:solidFill>
                <a:schemeClr val="bg1"/>
              </a:solidFill>
              <a:cs typeface="Arial" pitchFamily="34" charset="0"/>
            </a:endParaRPr>
          </a:p>
        </p:txBody>
      </p:sp>
      <p:sp>
        <p:nvSpPr>
          <p:cNvPr id="50" name="TextBox 49">
            <a:extLst>
              <a:ext uri="{FF2B5EF4-FFF2-40B4-BE49-F238E27FC236}">
                <a16:creationId xmlns:a16="http://schemas.microsoft.com/office/drawing/2014/main" id="{DE5A71CB-4E14-445D-A7C5-332CCC2F7905}"/>
              </a:ext>
            </a:extLst>
          </p:cNvPr>
          <p:cNvSpPr txBox="1"/>
          <p:nvPr/>
        </p:nvSpPr>
        <p:spPr>
          <a:xfrm>
            <a:off x="4486052" y="6136144"/>
            <a:ext cx="3248149" cy="646331"/>
          </a:xfrm>
          <a:prstGeom prst="rect">
            <a:avLst/>
          </a:prstGeom>
          <a:noFill/>
        </p:spPr>
        <p:txBody>
          <a:bodyPr wrap="square" rtlCol="0">
            <a:spAutoFit/>
          </a:bodyPr>
          <a:lstStyle/>
          <a:p>
            <a:pPr algn="ctr"/>
            <a:r>
              <a:rPr lang="en-US" altLang="ko-KR" b="1" dirty="0">
                <a:solidFill>
                  <a:schemeClr val="bg1"/>
                </a:solidFill>
                <a:cs typeface="Arial" pitchFamily="34" charset="0"/>
              </a:rPr>
              <a:t>Loading the dataset in Power BI</a:t>
            </a:r>
            <a:endParaRPr lang="ko-KR" altLang="en-US" b="1" dirty="0">
              <a:solidFill>
                <a:schemeClr val="bg1"/>
              </a:solidFill>
              <a:cs typeface="Arial" pitchFamily="34" charset="0"/>
            </a:endParaRPr>
          </a:p>
        </p:txBody>
      </p:sp>
      <p:sp>
        <p:nvSpPr>
          <p:cNvPr id="51" name="TextBox 50">
            <a:extLst>
              <a:ext uri="{FF2B5EF4-FFF2-40B4-BE49-F238E27FC236}">
                <a16:creationId xmlns:a16="http://schemas.microsoft.com/office/drawing/2014/main" id="{EBA4A9CC-3E19-430A-B653-95FCA4EBB88C}"/>
              </a:ext>
            </a:extLst>
          </p:cNvPr>
          <p:cNvSpPr txBox="1"/>
          <p:nvPr/>
        </p:nvSpPr>
        <p:spPr>
          <a:xfrm>
            <a:off x="729932" y="4886509"/>
            <a:ext cx="3248149" cy="369332"/>
          </a:xfrm>
          <a:prstGeom prst="rect">
            <a:avLst/>
          </a:prstGeom>
          <a:noFill/>
        </p:spPr>
        <p:txBody>
          <a:bodyPr wrap="square" rtlCol="0">
            <a:spAutoFit/>
          </a:bodyPr>
          <a:lstStyle/>
          <a:p>
            <a:pPr algn="r"/>
            <a:r>
              <a:rPr lang="en-US" altLang="ko-KR" b="1" dirty="0">
                <a:solidFill>
                  <a:schemeClr val="bg1"/>
                </a:solidFill>
                <a:cs typeface="Arial" pitchFamily="34" charset="0"/>
              </a:rPr>
              <a:t>Creation of New Data Set</a:t>
            </a:r>
            <a:endParaRPr lang="ko-KR" altLang="en-US" b="1" dirty="0">
              <a:solidFill>
                <a:schemeClr val="bg1"/>
              </a:solidFill>
              <a:cs typeface="Arial" pitchFamily="34" charset="0"/>
            </a:endParaRPr>
          </a:p>
        </p:txBody>
      </p:sp>
      <p:sp>
        <p:nvSpPr>
          <p:cNvPr id="52" name="TextBox 51">
            <a:extLst>
              <a:ext uri="{FF2B5EF4-FFF2-40B4-BE49-F238E27FC236}">
                <a16:creationId xmlns:a16="http://schemas.microsoft.com/office/drawing/2014/main" id="{F4D11DA7-525B-47A2-AB65-B26F109FBD74}"/>
              </a:ext>
            </a:extLst>
          </p:cNvPr>
          <p:cNvSpPr txBox="1"/>
          <p:nvPr/>
        </p:nvSpPr>
        <p:spPr>
          <a:xfrm>
            <a:off x="770466" y="2641307"/>
            <a:ext cx="3248149" cy="646331"/>
          </a:xfrm>
          <a:prstGeom prst="rect">
            <a:avLst/>
          </a:prstGeom>
          <a:noFill/>
        </p:spPr>
        <p:txBody>
          <a:bodyPr wrap="square" rtlCol="0">
            <a:spAutoFit/>
          </a:bodyPr>
          <a:lstStyle/>
          <a:p>
            <a:pPr algn="r"/>
            <a:r>
              <a:rPr lang="en-US" altLang="ko-KR" b="1" dirty="0">
                <a:solidFill>
                  <a:schemeClr val="bg1"/>
                </a:solidFill>
                <a:cs typeface="Arial" pitchFamily="34" charset="0"/>
              </a:rPr>
              <a:t>Cleansing the dataset using EDA</a:t>
            </a:r>
            <a:endParaRPr lang="ko-KR" altLang="en-US" b="1" dirty="0">
              <a:solidFill>
                <a:schemeClr val="bg1"/>
              </a:solidFill>
              <a:cs typeface="Arial" pitchFamily="34" charset="0"/>
            </a:endParaRPr>
          </a:p>
        </p:txBody>
      </p:sp>
      <p:sp>
        <p:nvSpPr>
          <p:cNvPr id="53" name="TextBox 52">
            <a:extLst>
              <a:ext uri="{FF2B5EF4-FFF2-40B4-BE49-F238E27FC236}">
                <a16:creationId xmlns:a16="http://schemas.microsoft.com/office/drawing/2014/main" id="{97E12EF4-3ADA-4F35-8F2C-CD8676925E52}"/>
              </a:ext>
            </a:extLst>
          </p:cNvPr>
          <p:cNvSpPr txBox="1"/>
          <p:nvPr/>
        </p:nvSpPr>
        <p:spPr>
          <a:xfrm>
            <a:off x="4039561" y="1378018"/>
            <a:ext cx="3248149" cy="369332"/>
          </a:xfrm>
          <a:prstGeom prst="rect">
            <a:avLst/>
          </a:prstGeom>
          <a:noFill/>
        </p:spPr>
        <p:txBody>
          <a:bodyPr wrap="square" rtlCol="0">
            <a:spAutoFit/>
          </a:bodyPr>
          <a:lstStyle/>
          <a:p>
            <a:pPr algn="r"/>
            <a:r>
              <a:rPr lang="en-US" altLang="ko-KR" b="1" dirty="0">
                <a:solidFill>
                  <a:schemeClr val="bg1"/>
                </a:solidFill>
                <a:cs typeface="Arial" pitchFamily="34" charset="0"/>
              </a:rPr>
              <a:t>Understanding the dataset</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74722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US" altLang="ko-KR" sz="4800" dirty="0">
                <a:solidFill>
                  <a:schemeClr val="bg1"/>
                </a:solidFill>
                <a:cs typeface="Arial" pitchFamily="34" charset="0"/>
              </a:rPr>
              <a:t>Dataset</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41569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DFE8D0-ECF9-41FB-B7B9-FB5C1A7B7E6E}"/>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4633602" y="0"/>
            <a:ext cx="3644922"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DATASET</a:t>
            </a:r>
          </a:p>
        </p:txBody>
      </p:sp>
      <p:sp>
        <p:nvSpPr>
          <p:cNvPr id="9" name="TextBox 8">
            <a:extLst>
              <a:ext uri="{FF2B5EF4-FFF2-40B4-BE49-F238E27FC236}">
                <a16:creationId xmlns:a16="http://schemas.microsoft.com/office/drawing/2014/main" id="{B2E1D5D6-081E-48CF-BB80-678EB89F248F}"/>
              </a:ext>
            </a:extLst>
          </p:cNvPr>
          <p:cNvSpPr txBox="1"/>
          <p:nvPr/>
        </p:nvSpPr>
        <p:spPr>
          <a:xfrm>
            <a:off x="8615499" y="2316738"/>
            <a:ext cx="3186743" cy="2862322"/>
          </a:xfrm>
          <a:prstGeom prst="rect">
            <a:avLst/>
          </a:prstGeom>
          <a:noFill/>
        </p:spPr>
        <p:txBody>
          <a:bodyPr wrap="square" rtlCol="0">
            <a:spAutoFit/>
          </a:bodyPr>
          <a:lstStyle/>
          <a:p>
            <a:pPr marL="171450" indent="-171450">
              <a:buFont typeface="Wingdings" panose="05000000000000000000" pitchFamily="2" charset="2"/>
              <a:buChar char="Ø"/>
            </a:pPr>
            <a:r>
              <a:rPr lang="en-US" altLang="ko-KR" sz="2400" dirty="0">
                <a:solidFill>
                  <a:schemeClr val="bg1"/>
                </a:solidFill>
                <a:cs typeface="Arial" pitchFamily="34" charset="0"/>
              </a:rPr>
              <a:t>Original dataset contains multiple sheets for different years</a:t>
            </a:r>
          </a:p>
          <a:p>
            <a:pPr marL="171450" indent="-171450">
              <a:buFont typeface="Wingdings" panose="05000000000000000000" pitchFamily="2" charset="2"/>
              <a:buChar char="Ø"/>
            </a:pPr>
            <a:r>
              <a:rPr lang="en-US" altLang="ko-KR" sz="2400" dirty="0">
                <a:solidFill>
                  <a:schemeClr val="bg1"/>
                </a:solidFill>
                <a:cs typeface="Arial" pitchFamily="34" charset="0"/>
              </a:rPr>
              <a:t>Column names are year and month combination.</a:t>
            </a:r>
            <a:endParaRPr lang="en-US" altLang="ko-KR" sz="1200" dirty="0">
              <a:solidFill>
                <a:schemeClr val="bg1"/>
              </a:solidFill>
              <a:cs typeface="Arial" pitchFamily="34" charset="0"/>
            </a:endParaRPr>
          </a:p>
          <a:p>
            <a:endParaRPr lang="en-US" altLang="ko-KR" sz="1200" dirty="0">
              <a:solidFill>
                <a:schemeClr val="bg1"/>
              </a:solidFill>
              <a:cs typeface="Arial" pitchFamily="34" charset="0"/>
            </a:endParaRPr>
          </a:p>
        </p:txBody>
      </p:sp>
      <p:pic>
        <p:nvPicPr>
          <p:cNvPr id="10" name="Content Placeholder 4">
            <a:extLst>
              <a:ext uri="{FF2B5EF4-FFF2-40B4-BE49-F238E27FC236}">
                <a16:creationId xmlns:a16="http://schemas.microsoft.com/office/drawing/2014/main" id="{CA46F606-1113-4905-BC45-3CF195CE7789}"/>
              </a:ext>
            </a:extLst>
          </p:cNvPr>
          <p:cNvPicPr>
            <a:picLocks noChangeAspect="1"/>
          </p:cNvPicPr>
          <p:nvPr/>
        </p:nvPicPr>
        <p:blipFill>
          <a:blip r:embed="rId2"/>
          <a:stretch>
            <a:fillRect/>
          </a:stretch>
        </p:blipFill>
        <p:spPr>
          <a:xfrm>
            <a:off x="326269" y="1648481"/>
            <a:ext cx="7903331" cy="4149249"/>
          </a:xfrm>
          <a:prstGeom prst="rect">
            <a:avLst/>
          </a:prstGeom>
        </p:spPr>
      </p:pic>
    </p:spTree>
    <p:extLst>
      <p:ext uri="{BB962C8B-B14F-4D97-AF65-F5344CB8AC3E}">
        <p14:creationId xmlns:p14="http://schemas.microsoft.com/office/powerpoint/2010/main" val="200816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114557"/>
            <a:ext cx="4777152" cy="2492990"/>
          </a:xfrm>
          <a:prstGeom prst="rect">
            <a:avLst/>
          </a:prstGeom>
          <a:noFill/>
        </p:spPr>
        <p:txBody>
          <a:bodyPr wrap="square" rtlCol="0" anchor="ctr">
            <a:spAutoFit/>
          </a:bodyPr>
          <a:lstStyle/>
          <a:p>
            <a:r>
              <a:rPr lang="en-US" altLang="ko-KR" sz="6000" dirty="0">
                <a:solidFill>
                  <a:schemeClr val="bg1"/>
                </a:solidFill>
                <a:cs typeface="Arial" pitchFamily="34" charset="0"/>
              </a:rPr>
              <a:t>EDA Process:</a:t>
            </a:r>
          </a:p>
          <a:p>
            <a:r>
              <a:rPr lang="en-US" altLang="ko-KR" sz="4800" dirty="0">
                <a:solidFill>
                  <a:schemeClr val="bg1"/>
                </a:solidFill>
                <a:cs typeface="Arial" pitchFamily="34" charset="0"/>
              </a:rPr>
              <a:t>Excel &amp; </a:t>
            </a:r>
            <a:r>
              <a:rPr lang="en-US" altLang="ko-KR" sz="4800" dirty="0" err="1">
                <a:solidFill>
                  <a:schemeClr val="bg1"/>
                </a:solidFill>
                <a:cs typeface="Arial" pitchFamily="34" charset="0"/>
              </a:rPr>
              <a:t>PowerBI</a:t>
            </a:r>
            <a:endParaRPr lang="ko-KR" altLang="en-US" sz="6000" dirty="0">
              <a:solidFill>
                <a:schemeClr val="bg1"/>
              </a:solidFill>
            </a:endParaRPr>
          </a:p>
          <a:p>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77479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4E92BE3-18BD-4511-8B72-A837D84D97FA}"/>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997200" y="0"/>
            <a:ext cx="528132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EDA Process</a:t>
            </a:r>
          </a:p>
        </p:txBody>
      </p:sp>
      <p:grpSp>
        <p:nvGrpSpPr>
          <p:cNvPr id="9" name="Group 8">
            <a:extLst>
              <a:ext uri="{FF2B5EF4-FFF2-40B4-BE49-F238E27FC236}">
                <a16:creationId xmlns:a16="http://schemas.microsoft.com/office/drawing/2014/main" id="{2390E009-57FF-4313-928C-2BE829761473}"/>
              </a:ext>
            </a:extLst>
          </p:cNvPr>
          <p:cNvGrpSpPr/>
          <p:nvPr/>
        </p:nvGrpSpPr>
        <p:grpSpPr>
          <a:xfrm>
            <a:off x="1197452" y="1615170"/>
            <a:ext cx="10120558" cy="3860907"/>
            <a:chOff x="1055212" y="1493250"/>
            <a:chExt cx="10120558" cy="3860907"/>
          </a:xfrm>
        </p:grpSpPr>
        <p:sp>
          <p:nvSpPr>
            <p:cNvPr id="14" name="L 도형 3">
              <a:extLst>
                <a:ext uri="{FF2B5EF4-FFF2-40B4-BE49-F238E27FC236}">
                  <a16:creationId xmlns:a16="http://schemas.microsoft.com/office/drawing/2014/main" id="{0B5F0154-4DC9-451C-BC8B-21896E893B44}"/>
                </a:ext>
              </a:extLst>
            </p:cNvPr>
            <p:cNvSpPr/>
            <p:nvPr/>
          </p:nvSpPr>
          <p:spPr>
            <a:xfrm rot="5400000">
              <a:off x="6830726" y="2172441"/>
              <a:ext cx="1121870" cy="2463531"/>
            </a:xfrm>
            <a:prstGeom prst="corner">
              <a:avLst>
                <a:gd name="adj1" fmla="val 22091"/>
                <a:gd name="adj2" fmla="val 20975"/>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5" name="L 도형 4">
              <a:extLst>
                <a:ext uri="{FF2B5EF4-FFF2-40B4-BE49-F238E27FC236}">
                  <a16:creationId xmlns:a16="http://schemas.microsoft.com/office/drawing/2014/main" id="{FF629885-6A3E-4BA6-B007-98D18248CA66}"/>
                </a:ext>
              </a:extLst>
            </p:cNvPr>
            <p:cNvSpPr/>
            <p:nvPr/>
          </p:nvSpPr>
          <p:spPr>
            <a:xfrm rot="5400000">
              <a:off x="9383069" y="1654718"/>
              <a:ext cx="1121871" cy="2463531"/>
            </a:xfrm>
            <a:prstGeom prst="corner">
              <a:avLst>
                <a:gd name="adj1" fmla="val 22091"/>
                <a:gd name="adj2" fmla="val 20975"/>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L 도형 5">
              <a:extLst>
                <a:ext uri="{FF2B5EF4-FFF2-40B4-BE49-F238E27FC236}">
                  <a16:creationId xmlns:a16="http://schemas.microsoft.com/office/drawing/2014/main" id="{14724ADD-1010-41F8-9D7A-DD73B426D7BC}"/>
                </a:ext>
              </a:extLst>
            </p:cNvPr>
            <p:cNvSpPr/>
            <p:nvPr/>
          </p:nvSpPr>
          <p:spPr>
            <a:xfrm rot="5400000">
              <a:off x="4278384" y="2690165"/>
              <a:ext cx="1121871" cy="2463531"/>
            </a:xfrm>
            <a:prstGeom prst="corner">
              <a:avLst>
                <a:gd name="adj1" fmla="val 22091"/>
                <a:gd name="adj2" fmla="val 20975"/>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 name="TextBox 16">
              <a:extLst>
                <a:ext uri="{FF2B5EF4-FFF2-40B4-BE49-F238E27FC236}">
                  <a16:creationId xmlns:a16="http://schemas.microsoft.com/office/drawing/2014/main" id="{BE2784F3-6E54-44E9-BF33-B8B343196567}"/>
                </a:ext>
              </a:extLst>
            </p:cNvPr>
            <p:cNvSpPr txBox="1"/>
            <p:nvPr/>
          </p:nvSpPr>
          <p:spPr>
            <a:xfrm>
              <a:off x="3957643" y="3695741"/>
              <a:ext cx="1952180" cy="338554"/>
            </a:xfrm>
            <a:prstGeom prst="rect">
              <a:avLst/>
            </a:prstGeom>
            <a:noFill/>
          </p:spPr>
          <p:txBody>
            <a:bodyPr wrap="square" rtlCol="0" anchor="b">
              <a:spAutoFit/>
            </a:bodyPr>
            <a:lstStyle/>
            <a:p>
              <a:r>
                <a:rPr lang="en-US" altLang="ko-KR" sz="1600" dirty="0">
                  <a:solidFill>
                    <a:schemeClr val="bg1"/>
                  </a:solidFill>
                </a:rPr>
                <a:t>Merging Sheets</a:t>
              </a:r>
            </a:p>
          </p:txBody>
        </p:sp>
        <p:sp>
          <p:nvSpPr>
            <p:cNvPr id="18" name="TextBox 17">
              <a:extLst>
                <a:ext uri="{FF2B5EF4-FFF2-40B4-BE49-F238E27FC236}">
                  <a16:creationId xmlns:a16="http://schemas.microsoft.com/office/drawing/2014/main" id="{BEA7A18B-DCB3-459A-9BB7-CBB8D61CCE51}"/>
                </a:ext>
              </a:extLst>
            </p:cNvPr>
            <p:cNvSpPr txBox="1"/>
            <p:nvPr/>
          </p:nvSpPr>
          <p:spPr>
            <a:xfrm>
              <a:off x="6516330" y="3125337"/>
              <a:ext cx="1940769" cy="584775"/>
            </a:xfrm>
            <a:prstGeom prst="rect">
              <a:avLst/>
            </a:prstGeom>
            <a:noFill/>
          </p:spPr>
          <p:txBody>
            <a:bodyPr wrap="square" rtlCol="0" anchor="b">
              <a:spAutoFit/>
            </a:bodyPr>
            <a:lstStyle/>
            <a:p>
              <a:r>
                <a:rPr lang="en-US" altLang="ko-KR" sz="1600" dirty="0">
                  <a:solidFill>
                    <a:schemeClr val="bg1"/>
                  </a:solidFill>
                </a:rPr>
                <a:t>Cleaning numeric and string fields</a:t>
              </a:r>
            </a:p>
          </p:txBody>
        </p:sp>
        <p:sp>
          <p:nvSpPr>
            <p:cNvPr id="19" name="TextBox 18">
              <a:extLst>
                <a:ext uri="{FF2B5EF4-FFF2-40B4-BE49-F238E27FC236}">
                  <a16:creationId xmlns:a16="http://schemas.microsoft.com/office/drawing/2014/main" id="{F07FBBAD-41C3-4E99-AEA4-0095D4BF6E97}"/>
                </a:ext>
              </a:extLst>
            </p:cNvPr>
            <p:cNvSpPr txBox="1"/>
            <p:nvPr/>
          </p:nvSpPr>
          <p:spPr>
            <a:xfrm>
              <a:off x="9063607" y="2648756"/>
              <a:ext cx="1940769" cy="584775"/>
            </a:xfrm>
            <a:prstGeom prst="rect">
              <a:avLst/>
            </a:prstGeom>
            <a:noFill/>
          </p:spPr>
          <p:txBody>
            <a:bodyPr wrap="square" rtlCol="0" anchor="b">
              <a:spAutoFit/>
            </a:bodyPr>
            <a:lstStyle/>
            <a:p>
              <a:r>
                <a:rPr lang="en-US" altLang="ko-KR" sz="1600" dirty="0">
                  <a:solidFill>
                    <a:schemeClr val="bg1"/>
                  </a:solidFill>
                </a:rPr>
                <a:t>Creating uniformity in column names</a:t>
              </a:r>
            </a:p>
          </p:txBody>
        </p:sp>
        <p:sp>
          <p:nvSpPr>
            <p:cNvPr id="20" name="L 도형 36">
              <a:extLst>
                <a:ext uri="{FF2B5EF4-FFF2-40B4-BE49-F238E27FC236}">
                  <a16:creationId xmlns:a16="http://schemas.microsoft.com/office/drawing/2014/main" id="{9FD6FCB6-C0CB-4129-BA7C-785AAFA5932B}"/>
                </a:ext>
              </a:extLst>
            </p:cNvPr>
            <p:cNvSpPr/>
            <p:nvPr/>
          </p:nvSpPr>
          <p:spPr>
            <a:xfrm rot="5400000">
              <a:off x="1726042" y="3207889"/>
              <a:ext cx="1121871" cy="2463531"/>
            </a:xfrm>
            <a:prstGeom prst="corner">
              <a:avLst>
                <a:gd name="adj1" fmla="val 22091"/>
                <a:gd name="adj2" fmla="val 20975"/>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TextBox 20">
              <a:extLst>
                <a:ext uri="{FF2B5EF4-FFF2-40B4-BE49-F238E27FC236}">
                  <a16:creationId xmlns:a16="http://schemas.microsoft.com/office/drawing/2014/main" id="{3BAB3895-FD63-4344-80C5-B488E61BE1FD}"/>
                </a:ext>
              </a:extLst>
            </p:cNvPr>
            <p:cNvSpPr txBox="1"/>
            <p:nvPr/>
          </p:nvSpPr>
          <p:spPr>
            <a:xfrm>
              <a:off x="1398954" y="4276939"/>
              <a:ext cx="2047337" cy="1077218"/>
            </a:xfrm>
            <a:prstGeom prst="rect">
              <a:avLst/>
            </a:prstGeom>
            <a:noFill/>
          </p:spPr>
          <p:txBody>
            <a:bodyPr wrap="square" rtlCol="0" anchor="b">
              <a:spAutoFit/>
            </a:bodyPr>
            <a:lstStyle/>
            <a:p>
              <a:r>
                <a:rPr lang="en-US" altLang="ko-KR" sz="1600" dirty="0">
                  <a:solidFill>
                    <a:schemeClr val="bg1"/>
                  </a:solidFill>
                </a:rPr>
                <a:t>Adding Year column. Added Q1,Q2,Q3,Q4 columns for analysis</a:t>
              </a:r>
            </a:p>
          </p:txBody>
        </p:sp>
        <p:sp>
          <p:nvSpPr>
            <p:cNvPr id="22" name="화살표: 원형 14">
              <a:extLst>
                <a:ext uri="{FF2B5EF4-FFF2-40B4-BE49-F238E27FC236}">
                  <a16:creationId xmlns:a16="http://schemas.microsoft.com/office/drawing/2014/main" id="{6B64FAE9-F1EA-46FA-8373-4ACAC3C824A5}"/>
                </a:ext>
              </a:extLst>
            </p:cNvPr>
            <p:cNvSpPr/>
            <p:nvPr/>
          </p:nvSpPr>
          <p:spPr>
            <a:xfrm>
              <a:off x="2794753" y="2568061"/>
              <a:ext cx="1345489" cy="1345489"/>
            </a:xfrm>
            <a:prstGeom prst="circularArrow">
              <a:avLst>
                <a:gd name="adj1" fmla="val 16448"/>
                <a:gd name="adj2" fmla="val 1821358"/>
                <a:gd name="adj3" fmla="val 19790321"/>
                <a:gd name="adj4" fmla="val 7527901"/>
                <a:gd name="adj5" fmla="val 156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3" name="화살표: 원형 44">
              <a:extLst>
                <a:ext uri="{FF2B5EF4-FFF2-40B4-BE49-F238E27FC236}">
                  <a16:creationId xmlns:a16="http://schemas.microsoft.com/office/drawing/2014/main" id="{EA07CBCD-8606-41D6-A3E9-67A58EACC881}"/>
                </a:ext>
              </a:extLst>
            </p:cNvPr>
            <p:cNvSpPr/>
            <p:nvPr/>
          </p:nvSpPr>
          <p:spPr>
            <a:xfrm>
              <a:off x="5405561" y="2030656"/>
              <a:ext cx="1345489" cy="1345489"/>
            </a:xfrm>
            <a:prstGeom prst="circularArrow">
              <a:avLst>
                <a:gd name="adj1" fmla="val 16448"/>
                <a:gd name="adj2" fmla="val 1821358"/>
                <a:gd name="adj3" fmla="val 19790321"/>
                <a:gd name="adj4" fmla="val 7527901"/>
                <a:gd name="adj5" fmla="val 156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4" name="화살표: 원형 45">
              <a:extLst>
                <a:ext uri="{FF2B5EF4-FFF2-40B4-BE49-F238E27FC236}">
                  <a16:creationId xmlns:a16="http://schemas.microsoft.com/office/drawing/2014/main" id="{D7D8D297-F630-4F1B-9933-84452F780BF0}"/>
                </a:ext>
              </a:extLst>
            </p:cNvPr>
            <p:cNvSpPr/>
            <p:nvPr/>
          </p:nvSpPr>
          <p:spPr>
            <a:xfrm>
              <a:off x="8016369" y="1493250"/>
              <a:ext cx="1345489" cy="1345489"/>
            </a:xfrm>
            <a:prstGeom prst="circularArrow">
              <a:avLst>
                <a:gd name="adj1" fmla="val 16448"/>
                <a:gd name="adj2" fmla="val 1821358"/>
                <a:gd name="adj3" fmla="val 19790321"/>
                <a:gd name="adj4" fmla="val 7527901"/>
                <a:gd name="adj5" fmla="val 156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spTree>
    <p:extLst>
      <p:ext uri="{BB962C8B-B14F-4D97-AF65-F5344CB8AC3E}">
        <p14:creationId xmlns:p14="http://schemas.microsoft.com/office/powerpoint/2010/main" val="224672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4E92BE3-18BD-4511-8B72-A837D84D97FA}"/>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997200" y="0"/>
            <a:ext cx="5281324"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a:solidFill>
                  <a:schemeClr val="bg1"/>
                </a:solidFill>
                <a:cs typeface="Arial" pitchFamily="34" charset="0"/>
              </a:rPr>
              <a:t>EDA Process</a:t>
            </a:r>
          </a:p>
        </p:txBody>
      </p:sp>
      <p:grpSp>
        <p:nvGrpSpPr>
          <p:cNvPr id="2" name="Group 1">
            <a:extLst>
              <a:ext uri="{FF2B5EF4-FFF2-40B4-BE49-F238E27FC236}">
                <a16:creationId xmlns:a16="http://schemas.microsoft.com/office/drawing/2014/main" id="{55DF5CFD-1CAD-4181-90EA-0792654707A1}"/>
              </a:ext>
            </a:extLst>
          </p:cNvPr>
          <p:cNvGrpSpPr/>
          <p:nvPr/>
        </p:nvGrpSpPr>
        <p:grpSpPr>
          <a:xfrm>
            <a:off x="2079648" y="1646337"/>
            <a:ext cx="9095737" cy="389089"/>
            <a:chOff x="2079648" y="1646337"/>
            <a:chExt cx="9095737" cy="389089"/>
          </a:xfrm>
        </p:grpSpPr>
        <p:sp>
          <p:nvSpPr>
            <p:cNvPr id="6" name="TextBox 5">
              <a:extLst>
                <a:ext uri="{FF2B5EF4-FFF2-40B4-BE49-F238E27FC236}">
                  <a16:creationId xmlns:a16="http://schemas.microsoft.com/office/drawing/2014/main" id="{71ABBC49-FBAD-40C0-ACD6-59EEAE1E9428}"/>
                </a:ext>
              </a:extLst>
            </p:cNvPr>
            <p:cNvSpPr txBox="1"/>
            <p:nvPr/>
          </p:nvSpPr>
          <p:spPr>
            <a:xfrm>
              <a:off x="7988642" y="1646337"/>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Modified</a:t>
              </a:r>
            </a:p>
          </p:txBody>
        </p:sp>
        <p:sp>
          <p:nvSpPr>
            <p:cNvPr id="8" name="TextBox 7">
              <a:extLst>
                <a:ext uri="{FF2B5EF4-FFF2-40B4-BE49-F238E27FC236}">
                  <a16:creationId xmlns:a16="http://schemas.microsoft.com/office/drawing/2014/main" id="{CD02CCD4-2B53-4F0A-B994-02ACD5F0E09D}"/>
                </a:ext>
              </a:extLst>
            </p:cNvPr>
            <p:cNvSpPr txBox="1"/>
            <p:nvPr/>
          </p:nvSpPr>
          <p:spPr>
            <a:xfrm>
              <a:off x="2079648" y="1666094"/>
              <a:ext cx="3186743" cy="369332"/>
            </a:xfrm>
            <a:prstGeom prst="rect">
              <a:avLst/>
            </a:prstGeom>
            <a:noFill/>
          </p:spPr>
          <p:txBody>
            <a:bodyPr wrap="square" rtlCol="0">
              <a:spAutoFit/>
            </a:bodyPr>
            <a:lstStyle/>
            <a:p>
              <a:pPr algn="ctr"/>
              <a:r>
                <a:rPr lang="en-US" altLang="ko-KR" b="1" dirty="0">
                  <a:solidFill>
                    <a:schemeClr val="bg1"/>
                  </a:solidFill>
                  <a:cs typeface="Arial" pitchFamily="34" charset="0"/>
                </a:rPr>
                <a:t>Original</a:t>
              </a:r>
              <a:endParaRPr lang="ko-KR" altLang="en-US" b="1" dirty="0">
                <a:solidFill>
                  <a:schemeClr val="bg1"/>
                </a:solidFill>
                <a:cs typeface="Arial" pitchFamily="34" charset="0"/>
              </a:endParaRPr>
            </a:p>
          </p:txBody>
        </p:sp>
      </p:grpSp>
      <p:pic>
        <p:nvPicPr>
          <p:cNvPr id="10" name="Content Placeholder 8">
            <a:extLst>
              <a:ext uri="{FF2B5EF4-FFF2-40B4-BE49-F238E27FC236}">
                <a16:creationId xmlns:a16="http://schemas.microsoft.com/office/drawing/2014/main" id="{1A47C8AC-D788-4333-A078-7A73EA750492}"/>
              </a:ext>
            </a:extLst>
          </p:cNvPr>
          <p:cNvPicPr>
            <a:picLocks noChangeAspect="1"/>
          </p:cNvPicPr>
          <p:nvPr/>
        </p:nvPicPr>
        <p:blipFill>
          <a:blip r:embed="rId2"/>
          <a:stretch>
            <a:fillRect/>
          </a:stretch>
        </p:blipFill>
        <p:spPr>
          <a:xfrm>
            <a:off x="1039076" y="2262444"/>
            <a:ext cx="5079600" cy="3562896"/>
          </a:xfrm>
          <a:prstGeom prst="rect">
            <a:avLst/>
          </a:prstGeom>
        </p:spPr>
      </p:pic>
      <p:pic>
        <p:nvPicPr>
          <p:cNvPr id="11" name="Content Placeholder 10">
            <a:extLst>
              <a:ext uri="{FF2B5EF4-FFF2-40B4-BE49-F238E27FC236}">
                <a16:creationId xmlns:a16="http://schemas.microsoft.com/office/drawing/2014/main" id="{55D3C767-6938-4FAB-8539-EB326DFB09E9}"/>
              </a:ext>
            </a:extLst>
          </p:cNvPr>
          <p:cNvPicPr>
            <a:picLocks noChangeAspect="1"/>
          </p:cNvPicPr>
          <p:nvPr/>
        </p:nvPicPr>
        <p:blipFill>
          <a:blip r:embed="rId3"/>
          <a:stretch>
            <a:fillRect/>
          </a:stretch>
        </p:blipFill>
        <p:spPr>
          <a:xfrm>
            <a:off x="6786880" y="2262445"/>
            <a:ext cx="5077910" cy="3477955"/>
          </a:xfrm>
          <a:prstGeom prst="rect">
            <a:avLst/>
          </a:prstGeom>
        </p:spPr>
      </p:pic>
      <p:sp>
        <p:nvSpPr>
          <p:cNvPr id="12" name="TextBox 11">
            <a:extLst>
              <a:ext uri="{FF2B5EF4-FFF2-40B4-BE49-F238E27FC236}">
                <a16:creationId xmlns:a16="http://schemas.microsoft.com/office/drawing/2014/main" id="{D57E7EDF-C3BB-4C3D-B502-A830D916BD11}"/>
              </a:ext>
            </a:extLst>
          </p:cNvPr>
          <p:cNvSpPr txBox="1"/>
          <p:nvPr/>
        </p:nvSpPr>
        <p:spPr>
          <a:xfrm>
            <a:off x="1137920" y="6055360"/>
            <a:ext cx="9916160" cy="369332"/>
          </a:xfrm>
          <a:prstGeom prst="rect">
            <a:avLst/>
          </a:prstGeom>
          <a:noFill/>
        </p:spPr>
        <p:txBody>
          <a:bodyPr wrap="square" rtlCol="0">
            <a:spAutoFit/>
          </a:bodyPr>
          <a:lstStyle/>
          <a:p>
            <a:r>
              <a:rPr lang="en-IN" dirty="0">
                <a:solidFill>
                  <a:schemeClr val="bg1"/>
                </a:solidFill>
              </a:rPr>
              <a:t>Inserting New column year to identify for which year the data belongs to.</a:t>
            </a:r>
          </a:p>
        </p:txBody>
      </p:sp>
    </p:spTree>
    <p:extLst>
      <p:ext uri="{BB962C8B-B14F-4D97-AF65-F5344CB8AC3E}">
        <p14:creationId xmlns:p14="http://schemas.microsoft.com/office/powerpoint/2010/main" val="2422110959"/>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2971</TotalTime>
  <Words>434</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20</vt:i4>
      </vt:variant>
    </vt:vector>
  </HeadingPairs>
  <TitlesOfParts>
    <vt:vector size="25" baseType="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Rachel</cp:lastModifiedBy>
  <cp:revision>201</cp:revision>
  <dcterms:created xsi:type="dcterms:W3CDTF">2019-01-14T06:35:35Z</dcterms:created>
  <dcterms:modified xsi:type="dcterms:W3CDTF">2021-11-23T17:39:27Z</dcterms:modified>
</cp:coreProperties>
</file>