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9"/>
  </p:notesMasterIdLst>
  <p:handoutMasterIdLst>
    <p:handoutMasterId r:id="rId30"/>
  </p:handoutMasterIdLst>
  <p:sldIdLst>
    <p:sldId id="256" r:id="rId4"/>
    <p:sldId id="261" r:id="rId5"/>
    <p:sldId id="319" r:id="rId6"/>
    <p:sldId id="266" r:id="rId7"/>
    <p:sldId id="291" r:id="rId8"/>
    <p:sldId id="294" r:id="rId9"/>
    <p:sldId id="300" r:id="rId10"/>
    <p:sldId id="308" r:id="rId11"/>
    <p:sldId id="309" r:id="rId12"/>
    <p:sldId id="295" r:id="rId13"/>
    <p:sldId id="310" r:id="rId14"/>
    <p:sldId id="314" r:id="rId15"/>
    <p:sldId id="315" r:id="rId16"/>
    <p:sldId id="311" r:id="rId17"/>
    <p:sldId id="296" r:id="rId18"/>
    <p:sldId id="316" r:id="rId19"/>
    <p:sldId id="297" r:id="rId20"/>
    <p:sldId id="303" r:id="rId21"/>
    <p:sldId id="317" r:id="rId22"/>
    <p:sldId id="298" r:id="rId23"/>
    <p:sldId id="318" r:id="rId24"/>
    <p:sldId id="320" r:id="rId25"/>
    <p:sldId id="299" r:id="rId26"/>
    <p:sldId id="305" r:id="rId27"/>
    <p:sldId id="262" r:id="rId2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0CA"/>
    <a:srgbClr val="984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47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A7F127-ECAA-4760-ACEA-FAD63A3FB4DC}" type="datetimeFigureOut">
              <a:rPr lang="ko-KR" altLang="en-US" smtClean="0"/>
              <a:t>2021-11-01</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3425A6-399E-4519-876C-F022D27B711E}" type="slidenum">
              <a:rPr lang="ko-KR" altLang="en-US" smtClean="0"/>
              <a:t>‹#›</a:t>
            </a:fld>
            <a:endParaRPr lang="ko-KR" altLang="en-US"/>
          </a:p>
        </p:txBody>
      </p:sp>
    </p:spTree>
    <p:extLst>
      <p:ext uri="{BB962C8B-B14F-4D97-AF65-F5344CB8AC3E}">
        <p14:creationId xmlns:p14="http://schemas.microsoft.com/office/powerpoint/2010/main" val="265188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E243F-38FD-4C77-9249-0B541C6C526A}" type="datetimeFigureOut">
              <a:rPr lang="ko-KR" altLang="en-US" smtClean="0"/>
              <a:t>2021-11-01</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23FD51-CB7D-4F20-9C67-E553E8D12E80}" type="slidenum">
              <a:rPr lang="ko-KR" altLang="en-US" smtClean="0"/>
              <a:t>‹#›</a:t>
            </a:fld>
            <a:endParaRPr lang="ko-KR" altLang="en-US"/>
          </a:p>
        </p:txBody>
      </p:sp>
    </p:spTree>
    <p:extLst>
      <p:ext uri="{BB962C8B-B14F-4D97-AF65-F5344CB8AC3E}">
        <p14:creationId xmlns:p14="http://schemas.microsoft.com/office/powerpoint/2010/main" val="18530859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1412" y="1773084"/>
            <a:ext cx="4176612" cy="1080121"/>
          </a:xfrm>
          <a:prstGeom prst="rect">
            <a:avLst/>
          </a:prstGeom>
        </p:spPr>
        <p:txBody>
          <a:bodyPr anchor="ctr"/>
          <a:lstStyle>
            <a:lvl1pPr marL="0" indent="0" algn="l">
              <a:lnSpc>
                <a:spcPct val="80000"/>
              </a:lnSpc>
              <a:buNone/>
              <a:defRPr sz="3600" b="1" baseline="0">
                <a:solidFill>
                  <a:schemeClr val="accent2">
                    <a:lumMod val="50000"/>
                  </a:schemeClr>
                </a:solidFill>
                <a:latin typeface="+mj-lt"/>
                <a:cs typeface="Arial" pitchFamily="34" charset="0"/>
              </a:defRPr>
            </a:lvl1pPr>
          </a:lstStyle>
          <a:p>
            <a:pPr>
              <a:lnSpc>
                <a:spcPct val="100000"/>
              </a:lnSpc>
            </a:pPr>
            <a:r>
              <a:rPr lang="en-US" altLang="ko-KR" dirty="0">
                <a:ea typeface="맑은 고딕" pitchFamily="50" charset="-127"/>
              </a:rPr>
              <a:t>FREE </a:t>
            </a:r>
          </a:p>
          <a:p>
            <a:pPr>
              <a:lnSpc>
                <a:spcPct val="100000"/>
              </a:lnSpc>
            </a:pPr>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611412" y="2925212"/>
            <a:ext cx="4176612" cy="432048"/>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184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onut 6"/>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7516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2099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3568" y="427547"/>
            <a:ext cx="3528311" cy="42884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269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435524"/>
            <a:ext cx="3042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042000" y="1435524"/>
            <a:ext cx="3051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093000" y="1435524"/>
            <a:ext cx="3051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65403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190452" y="0"/>
            <a:ext cx="2160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48104" y="2571750"/>
            <a:ext cx="2160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9059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6807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6464" y="2181230"/>
            <a:ext cx="4967536"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76464" y="2734434"/>
            <a:ext cx="4967536"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901760" y="1673746"/>
            <a:ext cx="1878152" cy="1872208"/>
            <a:chOff x="1547664" y="1563638"/>
            <a:chExt cx="1878152" cy="1872208"/>
          </a:xfrm>
        </p:grpSpPr>
        <p:pic>
          <p:nvPicPr>
            <p:cNvPr id="5" name="Picture 3" descr="E:\002-KIMS BUSINESS\007-02-Fullslidesppt-Contents\20161228\01-abs\section-item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63638"/>
              <a:ext cx="1878152"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1858556" y="1793198"/>
              <a:ext cx="1385096" cy="1385096"/>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915816" y="915566"/>
            <a:ext cx="3312368" cy="3312368"/>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915816" y="2113414"/>
            <a:ext cx="3312368" cy="576063"/>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15668" y="2689478"/>
            <a:ext cx="3312368"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23478"/>
            <a:ext cx="7092280"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699542"/>
            <a:ext cx="7092280"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5202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0883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7824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Welcom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915520" y="2113414"/>
            <a:ext cx="3312368" cy="576063"/>
          </a:xfrm>
          <a:prstGeom prst="rect">
            <a:avLst/>
          </a:prstGeom>
        </p:spPr>
        <p:txBody>
          <a:bodyPr anchor="ctr"/>
          <a:lstStyle>
            <a:lvl1pPr marL="0" indent="0" algn="ctr">
              <a:buNone/>
              <a:defRPr sz="3600" b="0" baseline="0">
                <a:solidFill>
                  <a:schemeClr val="accent2">
                    <a:lumMod val="50000"/>
                  </a:schemeClr>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15520" y="2689478"/>
            <a:ext cx="3312664"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741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Picture Placeholder 2"/>
          <p:cNvSpPr>
            <a:spLocks noGrp="1"/>
          </p:cNvSpPr>
          <p:nvPr>
            <p:ph type="pic" idx="14" hasCustomPrompt="1"/>
          </p:nvPr>
        </p:nvSpPr>
        <p:spPr>
          <a:xfrm>
            <a:off x="6840432" y="1455606"/>
            <a:ext cx="1620000" cy="1620000"/>
          </a:xfrm>
          <a:prstGeom prst="ellipse">
            <a:avLst/>
          </a:prstGeom>
          <a:solidFill>
            <a:schemeClr val="bg1">
              <a:lumMod val="95000"/>
            </a:schemeClr>
          </a:solidFill>
          <a:ln w="317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83568" y="1455606"/>
            <a:ext cx="1620000" cy="1620000"/>
          </a:xfrm>
          <a:prstGeom prst="ellipse">
            <a:avLst/>
          </a:prstGeom>
          <a:solidFill>
            <a:schemeClr val="bg1">
              <a:lumMod val="95000"/>
            </a:schemeClr>
          </a:solidFill>
          <a:ln w="317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042784" y="1365606"/>
            <a:ext cx="1800000" cy="1800000"/>
          </a:xfrm>
          <a:prstGeom prst="ellipse">
            <a:avLst/>
          </a:prstGeom>
          <a:solidFill>
            <a:schemeClr val="bg1">
              <a:lumMod val="95000"/>
            </a:schemeClr>
          </a:solidFill>
          <a:ln w="317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5301216" y="1365606"/>
            <a:ext cx="1800000" cy="1800000"/>
          </a:xfrm>
          <a:prstGeom prst="ellipse">
            <a:avLst/>
          </a:prstGeom>
          <a:solidFill>
            <a:schemeClr val="bg1">
              <a:lumMod val="95000"/>
            </a:schemeClr>
          </a:solidFill>
          <a:ln w="317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3582000" y="1275606"/>
            <a:ext cx="1980000" cy="1980000"/>
          </a:xfrm>
          <a:prstGeom prst="ellipse">
            <a:avLst/>
          </a:prstGeom>
          <a:solidFill>
            <a:schemeClr val="bg1">
              <a:lumMod val="95000"/>
            </a:schemeClr>
          </a:solidFill>
          <a:ln w="317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0" r:id="rId5"/>
    <p:sldLayoutId id="2147483662" r:id="rId6"/>
    <p:sldLayoutId id="2147483655" r:id="rId7"/>
    <p:sldLayoutId id="2147483663" r:id="rId8"/>
    <p:sldLayoutId id="2147483664" r:id="rId9"/>
    <p:sldLayoutId id="2147483665" r:id="rId10"/>
    <p:sldLayoutId id="2147483666" r:id="rId11"/>
    <p:sldLayoutId id="2147483667"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hyperlink" Target="https://data.ontario.ca/dataset/ontario-fruit-and-vegetable-production"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11412" y="1773084"/>
            <a:ext cx="7849020" cy="1080121"/>
          </a:xfrm>
        </p:spPr>
        <p:txBody>
          <a:bodyPr/>
          <a:lstStyle/>
          <a:p>
            <a:pPr>
              <a:lnSpc>
                <a:spcPct val="100000"/>
              </a:lnSpc>
            </a:pPr>
            <a:r>
              <a:rPr lang="en-US" altLang="ko-KR" dirty="0">
                <a:ea typeface="맑은 고딕" pitchFamily="50" charset="-127"/>
              </a:rPr>
              <a:t>EFFECTIVENESS OF A DASHBOARD</a:t>
            </a:r>
            <a:endParaRPr lang="en-US" altLang="ko-KR" dirty="0"/>
          </a:p>
        </p:txBody>
      </p:sp>
      <p:grpSp>
        <p:nvGrpSpPr>
          <p:cNvPr id="8" name="Group 7"/>
          <p:cNvGrpSpPr/>
          <p:nvPr/>
        </p:nvGrpSpPr>
        <p:grpSpPr>
          <a:xfrm>
            <a:off x="257264" y="1743750"/>
            <a:ext cx="138272" cy="1656000"/>
            <a:chOff x="0" y="1995686"/>
            <a:chExt cx="173576" cy="1368152"/>
          </a:xfrm>
        </p:grpSpPr>
        <p:sp>
          <p:nvSpPr>
            <p:cNvPr id="6" name="Rectangle 5"/>
            <p:cNvSpPr/>
            <p:nvPr/>
          </p:nvSpPr>
          <p:spPr>
            <a:xfrm>
              <a:off x="0" y="1995686"/>
              <a:ext cx="89756"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83820" y="1995686"/>
              <a:ext cx="89756" cy="136815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EDA Process</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8222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EDA Process- Single Sheet Reading</a:t>
            </a:r>
            <a:endParaRPr lang="ko-KR" altLang="en-US"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98659" y="1923678"/>
            <a:ext cx="3150218" cy="2031325"/>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Using the extracted the data from required </a:t>
            </a:r>
            <a:r>
              <a:rPr lang="en-US" altLang="ko-KR" sz="1400" dirty="0" err="1">
                <a:solidFill>
                  <a:schemeClr val="accent3"/>
                </a:solidFill>
                <a:cs typeface="Arial" pitchFamily="34" charset="0"/>
              </a:rPr>
              <a:t>sheets.Though</a:t>
            </a:r>
            <a:r>
              <a:rPr lang="en-US" altLang="ko-KR" sz="1400" dirty="0">
                <a:solidFill>
                  <a:schemeClr val="accent3"/>
                </a:solidFill>
                <a:cs typeface="Arial" pitchFamily="34" charset="0"/>
              </a:rPr>
              <a:t> there was data for multiple years choose data from 2010 to 2019.</a:t>
            </a:r>
          </a:p>
          <a:p>
            <a:pPr marL="171450" indent="-171450">
              <a:buFont typeface="Arial" pitchFamily="34" charset="0"/>
              <a:buChar char="•"/>
            </a:pPr>
            <a:endParaRPr lang="en-US" altLang="ko-KR" sz="1400" dirty="0">
              <a:solidFill>
                <a:schemeClr val="accent3"/>
              </a:solidFill>
              <a:cs typeface="Arial" pitchFamily="34" charset="0"/>
            </a:endParaRPr>
          </a:p>
          <a:p>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Header function defines from where you need to start reading the data from.</a:t>
            </a:r>
          </a:p>
        </p:txBody>
      </p:sp>
      <p:pic>
        <p:nvPicPr>
          <p:cNvPr id="5" name="Picture 4">
            <a:extLst>
              <a:ext uri="{FF2B5EF4-FFF2-40B4-BE49-F238E27FC236}">
                <a16:creationId xmlns:a16="http://schemas.microsoft.com/office/drawing/2014/main" id="{9A8A8E61-5659-46ED-9A1B-09D0B9CC0C8B}"/>
              </a:ext>
            </a:extLst>
          </p:cNvPr>
          <p:cNvPicPr>
            <a:picLocks noChangeAspect="1"/>
          </p:cNvPicPr>
          <p:nvPr/>
        </p:nvPicPr>
        <p:blipFill>
          <a:blip r:embed="rId2"/>
          <a:stretch>
            <a:fillRect/>
          </a:stretch>
        </p:blipFill>
        <p:spPr>
          <a:xfrm>
            <a:off x="179512" y="1098102"/>
            <a:ext cx="5328592" cy="3057824"/>
          </a:xfrm>
          <a:prstGeom prst="rect">
            <a:avLst/>
          </a:prstGeom>
        </p:spPr>
      </p:pic>
    </p:spTree>
    <p:extLst>
      <p:ext uri="{BB962C8B-B14F-4D97-AF65-F5344CB8AC3E}">
        <p14:creationId xmlns:p14="http://schemas.microsoft.com/office/powerpoint/2010/main" val="229728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EDA Process- </a:t>
            </a:r>
            <a:r>
              <a:rPr lang="en-US" altLang="ko-KR" dirty="0" err="1"/>
              <a:t>Concat</a:t>
            </a:r>
            <a:endParaRPr lang="ko-KR" altLang="en-US"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98659" y="2283718"/>
            <a:ext cx="3150218" cy="954107"/>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After data manipulation of each data set all the data related to strawberries is combined using the </a:t>
            </a:r>
            <a:r>
              <a:rPr lang="en-US" altLang="ko-KR" sz="1400" dirty="0" err="1">
                <a:solidFill>
                  <a:schemeClr val="accent3"/>
                </a:solidFill>
                <a:cs typeface="Arial" pitchFamily="34" charset="0"/>
              </a:rPr>
              <a:t>concat</a:t>
            </a:r>
            <a:r>
              <a:rPr lang="en-US" altLang="ko-KR" sz="1400" dirty="0">
                <a:solidFill>
                  <a:schemeClr val="accent3"/>
                </a:solidFill>
                <a:cs typeface="Arial" pitchFamily="34" charset="0"/>
              </a:rPr>
              <a:t> function.</a:t>
            </a:r>
          </a:p>
        </p:txBody>
      </p:sp>
      <p:pic>
        <p:nvPicPr>
          <p:cNvPr id="4" name="Picture 3">
            <a:extLst>
              <a:ext uri="{FF2B5EF4-FFF2-40B4-BE49-F238E27FC236}">
                <a16:creationId xmlns:a16="http://schemas.microsoft.com/office/drawing/2014/main" id="{349A59EE-3A4C-4A34-AC05-8B5DEB340396}"/>
              </a:ext>
            </a:extLst>
          </p:cNvPr>
          <p:cNvPicPr>
            <a:picLocks noChangeAspect="1"/>
          </p:cNvPicPr>
          <p:nvPr/>
        </p:nvPicPr>
        <p:blipFill>
          <a:blip r:embed="rId2"/>
          <a:stretch>
            <a:fillRect/>
          </a:stretch>
        </p:blipFill>
        <p:spPr>
          <a:xfrm>
            <a:off x="404813" y="1743075"/>
            <a:ext cx="4891406" cy="2052811"/>
          </a:xfrm>
          <a:prstGeom prst="rect">
            <a:avLst/>
          </a:prstGeom>
        </p:spPr>
      </p:pic>
    </p:spTree>
    <p:extLst>
      <p:ext uri="{BB962C8B-B14F-4D97-AF65-F5344CB8AC3E}">
        <p14:creationId xmlns:p14="http://schemas.microsoft.com/office/powerpoint/2010/main" val="363902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EDA Process- Merge</a:t>
            </a:r>
            <a:endParaRPr lang="ko-KR" altLang="en-US"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98659" y="1923678"/>
            <a:ext cx="3150218" cy="2031325"/>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Created a list (df5) which defines which province contains which countries and districts.</a:t>
            </a:r>
          </a:p>
          <a:p>
            <a:pPr marL="171450" indent="-171450">
              <a:buFont typeface="Arial" pitchFamily="34" charset="0"/>
              <a:buChar char="•"/>
            </a:pPr>
            <a:endParaRPr lang="en-US" altLang="ko-KR" sz="1400" dirty="0">
              <a:solidFill>
                <a:schemeClr val="accent3"/>
              </a:solidFill>
              <a:cs typeface="Arial" pitchFamily="34" charset="0"/>
            </a:endParaRPr>
          </a:p>
          <a:p>
            <a:endParaRPr lang="en-US" altLang="ko-KR" sz="1400" dirty="0">
              <a:solidFill>
                <a:schemeClr val="accent3"/>
              </a:solidFill>
              <a:cs typeface="Arial" pitchFamily="34" charset="0"/>
            </a:endParaRPr>
          </a:p>
          <a:p>
            <a:pPr marL="171450" indent="-171450">
              <a:buFont typeface="Arial" pitchFamily="34" charset="0"/>
              <a:buChar char="•"/>
            </a:pPr>
            <a:r>
              <a:rPr lang="en-IN" altLang="ko-KR" sz="1400" dirty="0">
                <a:solidFill>
                  <a:schemeClr val="accent3"/>
                </a:solidFill>
                <a:cs typeface="Arial" pitchFamily="34" charset="0"/>
              </a:rPr>
              <a:t>Based on the list created a merge between the dataset (df) and list was done to add the province to the dataset.</a:t>
            </a:r>
            <a:endParaRPr lang="en-US" altLang="ko-KR" sz="1400" dirty="0">
              <a:solidFill>
                <a:schemeClr val="accent3"/>
              </a:solidFill>
              <a:cs typeface="Arial" pitchFamily="34" charset="0"/>
            </a:endParaRPr>
          </a:p>
        </p:txBody>
      </p:sp>
      <p:pic>
        <p:nvPicPr>
          <p:cNvPr id="4" name="Picture 3">
            <a:extLst>
              <a:ext uri="{FF2B5EF4-FFF2-40B4-BE49-F238E27FC236}">
                <a16:creationId xmlns:a16="http://schemas.microsoft.com/office/drawing/2014/main" id="{93147D2C-10B0-4AAC-8577-8A7FA8563512}"/>
              </a:ext>
            </a:extLst>
          </p:cNvPr>
          <p:cNvPicPr>
            <a:picLocks noChangeAspect="1"/>
          </p:cNvPicPr>
          <p:nvPr/>
        </p:nvPicPr>
        <p:blipFill>
          <a:blip r:embed="rId2"/>
          <a:stretch>
            <a:fillRect/>
          </a:stretch>
        </p:blipFill>
        <p:spPr>
          <a:xfrm>
            <a:off x="179512" y="1184533"/>
            <a:ext cx="5292080" cy="3080853"/>
          </a:xfrm>
          <a:prstGeom prst="rect">
            <a:avLst/>
          </a:prstGeom>
        </p:spPr>
      </p:pic>
    </p:spTree>
    <p:extLst>
      <p:ext uri="{BB962C8B-B14F-4D97-AF65-F5344CB8AC3E}">
        <p14:creationId xmlns:p14="http://schemas.microsoft.com/office/powerpoint/2010/main" val="406464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EDA Process - Summarization</a:t>
            </a:r>
            <a:endParaRPr lang="ko-KR" altLang="en-US" dirty="0"/>
          </a:p>
        </p:txBody>
      </p:sp>
      <p:sp>
        <p:nvSpPr>
          <p:cNvPr id="7" name="Rectangle 6"/>
          <p:cNvSpPr/>
          <p:nvPr/>
        </p:nvSpPr>
        <p:spPr>
          <a:xfrm>
            <a:off x="539552" y="942856"/>
            <a:ext cx="8133615"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39552" y="4299942"/>
            <a:ext cx="8133615"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15576" y="1325255"/>
            <a:ext cx="8424936" cy="2616101"/>
          </a:xfrm>
          <a:prstGeom prst="rect">
            <a:avLst/>
          </a:prstGeom>
          <a:noFill/>
        </p:spPr>
        <p:txBody>
          <a:bodyPr wrap="square" rtlCol="0">
            <a:spAutoFit/>
          </a:bodyPr>
          <a:lstStyle/>
          <a:p>
            <a:pPr marL="171450" indent="-171450">
              <a:buFont typeface="Arial" pitchFamily="34" charset="0"/>
              <a:buChar char="•"/>
            </a:pPr>
            <a:r>
              <a:rPr lang="en-US" altLang="ko-KR" sz="2000" dirty="0">
                <a:solidFill>
                  <a:schemeClr val="accent3"/>
                </a:solidFill>
                <a:cs typeface="Arial" pitchFamily="34" charset="0"/>
              </a:rPr>
              <a:t>The following functions were used as part of the EDA process</a:t>
            </a:r>
          </a:p>
          <a:p>
            <a:pPr marL="628650" lvl="1" indent="-171450">
              <a:buFont typeface="Wingdings" panose="05000000000000000000" pitchFamily="2" charset="2"/>
              <a:buChar char="Ø"/>
            </a:pPr>
            <a:r>
              <a:rPr lang="en-US" altLang="ko-KR" sz="1600" dirty="0">
                <a:solidFill>
                  <a:schemeClr val="accent3"/>
                </a:solidFill>
                <a:cs typeface="Arial" pitchFamily="34" charset="0"/>
              </a:rPr>
              <a:t>Reading a specific sheet from a dataset of multiple sheets</a:t>
            </a:r>
          </a:p>
          <a:p>
            <a:pPr marL="628650" lvl="1" indent="-171450">
              <a:buFont typeface="Wingdings" panose="05000000000000000000" pitchFamily="2" charset="2"/>
              <a:buChar char="Ø"/>
            </a:pPr>
            <a:r>
              <a:rPr lang="en-US" altLang="ko-KR" sz="1600" dirty="0">
                <a:solidFill>
                  <a:schemeClr val="accent3"/>
                </a:solidFill>
                <a:cs typeface="Arial" pitchFamily="34" charset="0"/>
              </a:rPr>
              <a:t>Adding reference columns of year and the product for identification</a:t>
            </a:r>
          </a:p>
          <a:p>
            <a:pPr marL="628650" lvl="1" indent="-171450">
              <a:buFont typeface="Wingdings" panose="05000000000000000000" pitchFamily="2" charset="2"/>
              <a:buChar char="Ø"/>
            </a:pPr>
            <a:r>
              <a:rPr lang="en-US" altLang="ko-KR" sz="1600" dirty="0">
                <a:solidFill>
                  <a:schemeClr val="accent3"/>
                </a:solidFill>
                <a:cs typeface="Arial" pitchFamily="34" charset="0"/>
              </a:rPr>
              <a:t>String Replace</a:t>
            </a:r>
          </a:p>
          <a:p>
            <a:pPr marL="628650" lvl="1" indent="-171450">
              <a:buFont typeface="Wingdings" panose="05000000000000000000" pitchFamily="2" charset="2"/>
              <a:buChar char="Ø"/>
            </a:pPr>
            <a:r>
              <a:rPr lang="en-US" altLang="ko-KR" sz="1600" dirty="0" err="1">
                <a:solidFill>
                  <a:schemeClr val="accent3"/>
                </a:solidFill>
                <a:cs typeface="Arial" pitchFamily="34" charset="0"/>
              </a:rPr>
              <a:t>Concat</a:t>
            </a:r>
            <a:endParaRPr lang="en-US" altLang="ko-KR" sz="1600" dirty="0">
              <a:solidFill>
                <a:schemeClr val="accent3"/>
              </a:solidFill>
              <a:cs typeface="Arial" pitchFamily="34" charset="0"/>
            </a:endParaRPr>
          </a:p>
          <a:p>
            <a:pPr marL="628650" lvl="1" indent="-171450">
              <a:buFont typeface="Wingdings" panose="05000000000000000000" pitchFamily="2" charset="2"/>
              <a:buChar char="Ø"/>
            </a:pPr>
            <a:r>
              <a:rPr lang="en-US" altLang="ko-KR" sz="1600" dirty="0">
                <a:solidFill>
                  <a:schemeClr val="accent3"/>
                </a:solidFill>
                <a:cs typeface="Arial" pitchFamily="34" charset="0"/>
              </a:rPr>
              <a:t>Columns Rename</a:t>
            </a:r>
          </a:p>
          <a:p>
            <a:pPr marL="628650" lvl="1" indent="-171450">
              <a:buFont typeface="Wingdings" panose="05000000000000000000" pitchFamily="2" charset="2"/>
              <a:buChar char="Ø"/>
            </a:pPr>
            <a:r>
              <a:rPr lang="en-US" altLang="ko-KR" sz="1600" dirty="0">
                <a:solidFill>
                  <a:schemeClr val="accent3"/>
                </a:solidFill>
                <a:cs typeface="Arial" pitchFamily="34" charset="0"/>
              </a:rPr>
              <a:t>Is null and duplicate checking</a:t>
            </a:r>
          </a:p>
          <a:p>
            <a:pPr marL="628650" lvl="1" indent="-171450">
              <a:buFont typeface="Wingdings" panose="05000000000000000000" pitchFamily="2" charset="2"/>
              <a:buChar char="Ø"/>
            </a:pPr>
            <a:r>
              <a:rPr lang="en-US" altLang="ko-KR" sz="1600" dirty="0">
                <a:solidFill>
                  <a:schemeClr val="accent3"/>
                </a:solidFill>
                <a:cs typeface="Arial" pitchFamily="34" charset="0"/>
              </a:rPr>
              <a:t>Extracting only not null values</a:t>
            </a:r>
          </a:p>
          <a:p>
            <a:pPr marL="628650" lvl="1" indent="-171450">
              <a:buFont typeface="Wingdings" panose="05000000000000000000" pitchFamily="2" charset="2"/>
              <a:buChar char="Ø"/>
            </a:pPr>
            <a:r>
              <a:rPr lang="en-US" altLang="ko-KR" sz="1600" dirty="0">
                <a:solidFill>
                  <a:schemeClr val="accent3"/>
                </a:solidFill>
                <a:cs typeface="Arial" pitchFamily="34" charset="0"/>
              </a:rPr>
              <a:t>Fill</a:t>
            </a:r>
          </a:p>
          <a:p>
            <a:pPr marL="628650" lvl="1" indent="-171450">
              <a:buFont typeface="Wingdings" panose="05000000000000000000" pitchFamily="2" charset="2"/>
              <a:buChar char="Ø"/>
            </a:pPr>
            <a:r>
              <a:rPr lang="en-US" altLang="ko-KR" sz="1600" dirty="0">
                <a:solidFill>
                  <a:schemeClr val="accent3"/>
                </a:solidFill>
                <a:cs typeface="Arial" pitchFamily="34" charset="0"/>
              </a:rPr>
              <a:t>Merge</a:t>
            </a:r>
            <a:endParaRPr lang="ko-KR" altLang="en-US" sz="1200" dirty="0">
              <a:solidFill>
                <a:schemeClr val="accent3"/>
              </a:solidFill>
              <a:cs typeface="Arial" pitchFamily="34" charset="0"/>
            </a:endParaRPr>
          </a:p>
        </p:txBody>
      </p:sp>
    </p:spTree>
    <p:extLst>
      <p:ext uri="{BB962C8B-B14F-4D97-AF65-F5344CB8AC3E}">
        <p14:creationId xmlns:p14="http://schemas.microsoft.com/office/powerpoint/2010/main" val="633760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Processed Dataset</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71755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Final Dataset</a:t>
            </a:r>
            <a:endParaRPr lang="ko-KR" altLang="en-US" dirty="0"/>
          </a:p>
        </p:txBody>
      </p:sp>
      <p:grpSp>
        <p:nvGrpSpPr>
          <p:cNvPr id="3" name="Group 2">
            <a:extLst>
              <a:ext uri="{FF2B5EF4-FFF2-40B4-BE49-F238E27FC236}">
                <a16:creationId xmlns:a16="http://schemas.microsoft.com/office/drawing/2014/main" id="{FD475A77-76F2-48BD-A6D8-3E8E99FF7B1A}"/>
              </a:ext>
            </a:extLst>
          </p:cNvPr>
          <p:cNvGrpSpPr/>
          <p:nvPr/>
        </p:nvGrpSpPr>
        <p:grpSpPr>
          <a:xfrm>
            <a:off x="5622058" y="1059582"/>
            <a:ext cx="3150218" cy="3300654"/>
            <a:chOff x="5622058" y="1059582"/>
            <a:chExt cx="3150218" cy="3300654"/>
          </a:xfrm>
        </p:grpSpPr>
        <p:sp>
          <p:nvSpPr>
            <p:cNvPr id="7" name="Rectangle 6"/>
            <p:cNvSpPr/>
            <p:nvPr/>
          </p:nvSpPr>
          <p:spPr>
            <a:xfrm>
              <a:off x="5721167" y="1059582"/>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22058" y="1309418"/>
              <a:ext cx="3150218" cy="2893100"/>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Basis the data cleaning and data manipulation that was done on the original dataset the final data set has been created.</a:t>
              </a:r>
            </a:p>
            <a:p>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2 additional columns of have been added</a:t>
              </a:r>
            </a:p>
            <a:p>
              <a:pPr marL="628650" lvl="1" indent="-171450">
                <a:buFont typeface="Arial" pitchFamily="34" charset="0"/>
                <a:buChar char="•"/>
              </a:pPr>
              <a:r>
                <a:rPr lang="en-US" altLang="ko-KR" sz="1400" dirty="0">
                  <a:solidFill>
                    <a:schemeClr val="accent3"/>
                  </a:solidFill>
                  <a:cs typeface="Arial" pitchFamily="34" charset="0"/>
                </a:rPr>
                <a:t> Product denoting if its </a:t>
              </a:r>
              <a:r>
                <a:rPr lang="en-US" altLang="ko-KR" sz="1400" dirty="0" err="1">
                  <a:solidFill>
                    <a:schemeClr val="accent3"/>
                  </a:solidFill>
                  <a:cs typeface="Arial" pitchFamily="34" charset="0"/>
                </a:rPr>
                <a:t>strawbeery,grapes</a:t>
              </a:r>
              <a:r>
                <a:rPr lang="en-US" altLang="ko-KR" sz="1400" dirty="0">
                  <a:solidFill>
                    <a:schemeClr val="accent3"/>
                  </a:solidFill>
                  <a:cs typeface="Arial" pitchFamily="34" charset="0"/>
                </a:rPr>
                <a:t> or peached</a:t>
              </a:r>
            </a:p>
            <a:p>
              <a:pPr marL="628650" lvl="1" indent="-171450">
                <a:buFont typeface="Arial" pitchFamily="34" charset="0"/>
                <a:buChar char="•"/>
              </a:pPr>
              <a:r>
                <a:rPr lang="en-US" altLang="ko-KR" sz="1400" dirty="0">
                  <a:solidFill>
                    <a:schemeClr val="accent3"/>
                  </a:solidFill>
                  <a:cs typeface="Arial" pitchFamily="34" charset="0"/>
                </a:rPr>
                <a:t>Province denoting if its </a:t>
              </a:r>
              <a:r>
                <a:rPr lang="en-US" altLang="ko-KR" sz="1400" dirty="0" err="1">
                  <a:solidFill>
                    <a:schemeClr val="accent3"/>
                  </a:solidFill>
                  <a:cs typeface="Arial" pitchFamily="34" charset="0"/>
                </a:rPr>
                <a:t>southern,western,northern</a:t>
              </a:r>
              <a:r>
                <a:rPr lang="en-US" altLang="ko-KR" sz="1400" dirty="0">
                  <a:solidFill>
                    <a:schemeClr val="accent3"/>
                  </a:solidFill>
                  <a:cs typeface="Arial" pitchFamily="34" charset="0"/>
                </a:rPr>
                <a:t> </a:t>
              </a:r>
              <a:r>
                <a:rPr lang="en-US" altLang="ko-KR" sz="1400" dirty="0" err="1">
                  <a:solidFill>
                    <a:schemeClr val="accent3"/>
                  </a:solidFill>
                  <a:cs typeface="Arial" pitchFamily="34" charset="0"/>
                </a:rPr>
                <a:t>etc</a:t>
              </a:r>
              <a:endParaRPr lang="en-US" altLang="ko-KR" sz="1400" dirty="0">
                <a:solidFill>
                  <a:schemeClr val="accent3"/>
                </a:solidFill>
                <a:cs typeface="Arial" pitchFamily="34" charset="0"/>
              </a:endParaRPr>
            </a:p>
          </p:txBody>
        </p:sp>
      </p:grpSp>
      <p:pic>
        <p:nvPicPr>
          <p:cNvPr id="4" name="Picture 3">
            <a:extLst>
              <a:ext uri="{FF2B5EF4-FFF2-40B4-BE49-F238E27FC236}">
                <a16:creationId xmlns:a16="http://schemas.microsoft.com/office/drawing/2014/main" id="{BC132D29-B0C0-4400-A701-DF23E5F43897}"/>
              </a:ext>
            </a:extLst>
          </p:cNvPr>
          <p:cNvPicPr>
            <a:picLocks noChangeAspect="1"/>
          </p:cNvPicPr>
          <p:nvPr/>
        </p:nvPicPr>
        <p:blipFill>
          <a:blip r:embed="rId2"/>
          <a:stretch>
            <a:fillRect/>
          </a:stretch>
        </p:blipFill>
        <p:spPr>
          <a:xfrm>
            <a:off x="0" y="1039467"/>
            <a:ext cx="5580112" cy="3320769"/>
          </a:xfrm>
          <a:prstGeom prst="rect">
            <a:avLst/>
          </a:prstGeom>
        </p:spPr>
      </p:pic>
    </p:spTree>
    <p:extLst>
      <p:ext uri="{BB962C8B-B14F-4D97-AF65-F5344CB8AC3E}">
        <p14:creationId xmlns:p14="http://schemas.microsoft.com/office/powerpoint/2010/main" val="270551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Power BI</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50566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93650"/>
            <a:ext cx="9144000" cy="576064"/>
          </a:xfrm>
        </p:spPr>
        <p:txBody>
          <a:bodyPr/>
          <a:lstStyle/>
          <a:p>
            <a:pPr algn="l"/>
            <a:r>
              <a:rPr lang="en-US" altLang="ko-KR" sz="3200" dirty="0"/>
              <a:t>Dashboard 1 – Breakup Based on Year &amp; Product</a:t>
            </a:r>
            <a:endParaRPr lang="ko-KR" altLang="en-US" sz="3200" dirty="0"/>
          </a:p>
        </p:txBody>
      </p:sp>
      <p:sp>
        <p:nvSpPr>
          <p:cNvPr id="16" name="Rectangle 15">
            <a:extLst>
              <a:ext uri="{FF2B5EF4-FFF2-40B4-BE49-F238E27FC236}">
                <a16:creationId xmlns:a16="http://schemas.microsoft.com/office/drawing/2014/main" id="{B77A3DAF-E732-410C-9A40-A8BB9CCD59E3}"/>
              </a:ext>
            </a:extLst>
          </p:cNvPr>
          <p:cNvSpPr/>
          <p:nvPr/>
        </p:nvSpPr>
        <p:spPr>
          <a:xfrm>
            <a:off x="5855205" y="116978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a:extLst>
              <a:ext uri="{FF2B5EF4-FFF2-40B4-BE49-F238E27FC236}">
                <a16:creationId xmlns:a16="http://schemas.microsoft.com/office/drawing/2014/main" id="{EE92AF51-E1E9-484F-B21B-CD80820732C9}"/>
              </a:ext>
            </a:extLst>
          </p:cNvPr>
          <p:cNvSpPr/>
          <p:nvPr/>
        </p:nvSpPr>
        <p:spPr>
          <a:xfrm>
            <a:off x="5855205" y="4362440"/>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a:extLst>
              <a:ext uri="{FF2B5EF4-FFF2-40B4-BE49-F238E27FC236}">
                <a16:creationId xmlns:a16="http://schemas.microsoft.com/office/drawing/2014/main" id="{B191EF67-F810-4FBE-B804-84731C7DD613}"/>
              </a:ext>
            </a:extLst>
          </p:cNvPr>
          <p:cNvSpPr txBox="1"/>
          <p:nvPr/>
        </p:nvSpPr>
        <p:spPr>
          <a:xfrm>
            <a:off x="5756096" y="1347614"/>
            <a:ext cx="3150218" cy="3046988"/>
          </a:xfrm>
          <a:prstGeom prst="rect">
            <a:avLst/>
          </a:prstGeom>
          <a:noFill/>
        </p:spPr>
        <p:txBody>
          <a:bodyPr wrap="square" rtlCol="0">
            <a:spAutoFit/>
          </a:bodyPr>
          <a:lstStyle/>
          <a:p>
            <a:pPr marL="171450" indent="-171450">
              <a:buFont typeface="Arial" pitchFamily="34" charset="0"/>
              <a:buChar char="•"/>
            </a:pPr>
            <a:r>
              <a:rPr lang="en-US" altLang="ko-KR" sz="1200" dirty="0">
                <a:solidFill>
                  <a:schemeClr val="accent3"/>
                </a:solidFill>
                <a:cs typeface="Arial" pitchFamily="34" charset="0"/>
              </a:rPr>
              <a:t>Dashboard provides a 1 shot view of how each of the product is behaving over the years in terms of price , bearing area required , marketed production and farm value.</a:t>
            </a:r>
          </a:p>
          <a:p>
            <a:pPr marL="171450" indent="-171450">
              <a:buFont typeface="Arial" pitchFamily="34" charset="0"/>
              <a:buChar char="•"/>
            </a:pPr>
            <a:endParaRPr lang="en-US" altLang="ko-KR" sz="1200" dirty="0">
              <a:solidFill>
                <a:schemeClr val="accent3"/>
              </a:solidFill>
              <a:cs typeface="Arial" pitchFamily="34" charset="0"/>
            </a:endParaRPr>
          </a:p>
          <a:p>
            <a:pPr marL="171450" indent="-171450">
              <a:buFont typeface="Arial" pitchFamily="34" charset="0"/>
              <a:buChar char="•"/>
            </a:pPr>
            <a:r>
              <a:rPr lang="en-US" altLang="ko-KR" sz="1200" dirty="0">
                <a:solidFill>
                  <a:schemeClr val="accent3"/>
                </a:solidFill>
                <a:cs typeface="Arial" pitchFamily="34" charset="0"/>
              </a:rPr>
              <a:t>Strawberry has the highest price and its on an increasing trend year on year.</a:t>
            </a:r>
          </a:p>
          <a:p>
            <a:pPr marL="171450" indent="-171450">
              <a:buFont typeface="Arial" pitchFamily="34" charset="0"/>
              <a:buChar char="•"/>
            </a:pPr>
            <a:endParaRPr lang="en-US" altLang="ko-KR" sz="1200" dirty="0">
              <a:solidFill>
                <a:schemeClr val="accent3"/>
              </a:solidFill>
              <a:cs typeface="Arial" pitchFamily="34" charset="0"/>
            </a:endParaRPr>
          </a:p>
          <a:p>
            <a:pPr marL="171450" indent="-171450">
              <a:buFont typeface="Arial" pitchFamily="34" charset="0"/>
              <a:buChar char="•"/>
            </a:pPr>
            <a:r>
              <a:rPr lang="en-US" altLang="ko-KR" sz="1200" dirty="0">
                <a:solidFill>
                  <a:schemeClr val="accent3"/>
                </a:solidFill>
                <a:cs typeface="Arial" pitchFamily="34" charset="0"/>
              </a:rPr>
              <a:t>In case of bearing area strawberries is more but the area of peaches is almost twice the size of grapes.</a:t>
            </a:r>
          </a:p>
          <a:p>
            <a:pPr marL="171450" indent="-171450">
              <a:buFont typeface="Arial" pitchFamily="34" charset="0"/>
              <a:buChar char="•"/>
            </a:pPr>
            <a:endParaRPr lang="en-US" altLang="ko-KR" sz="1200" dirty="0">
              <a:solidFill>
                <a:schemeClr val="accent3"/>
              </a:solidFill>
              <a:cs typeface="Arial" pitchFamily="34" charset="0"/>
            </a:endParaRPr>
          </a:p>
          <a:p>
            <a:pPr marL="171450" indent="-171450">
              <a:buFont typeface="Arial" pitchFamily="34" charset="0"/>
              <a:buChar char="•"/>
            </a:pPr>
            <a:r>
              <a:rPr lang="en-US" altLang="ko-KR" sz="1200" dirty="0">
                <a:solidFill>
                  <a:schemeClr val="accent3"/>
                </a:solidFill>
                <a:cs typeface="Arial" pitchFamily="34" charset="0"/>
              </a:rPr>
              <a:t>Similarly in terms of marketed production and farm value strawberry is less as compared to other 2 products</a:t>
            </a:r>
          </a:p>
        </p:txBody>
      </p:sp>
      <p:pic>
        <p:nvPicPr>
          <p:cNvPr id="22" name="Picture 21">
            <a:extLst>
              <a:ext uri="{FF2B5EF4-FFF2-40B4-BE49-F238E27FC236}">
                <a16:creationId xmlns:a16="http://schemas.microsoft.com/office/drawing/2014/main" id="{06DCCF69-904D-4332-BEED-2167E8F4A9A9}"/>
              </a:ext>
            </a:extLst>
          </p:cNvPr>
          <p:cNvPicPr>
            <a:picLocks noChangeAspect="1"/>
          </p:cNvPicPr>
          <p:nvPr/>
        </p:nvPicPr>
        <p:blipFill>
          <a:blip r:embed="rId2"/>
          <a:stretch>
            <a:fillRect/>
          </a:stretch>
        </p:blipFill>
        <p:spPr>
          <a:xfrm>
            <a:off x="237646" y="1355332"/>
            <a:ext cx="5364088" cy="2901533"/>
          </a:xfrm>
          <a:prstGeom prst="rect">
            <a:avLst/>
          </a:prstGeom>
        </p:spPr>
      </p:pic>
    </p:spTree>
    <p:extLst>
      <p:ext uri="{BB962C8B-B14F-4D97-AF65-F5344CB8AC3E}">
        <p14:creationId xmlns:p14="http://schemas.microsoft.com/office/powerpoint/2010/main" val="110550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sz="3200" dirty="0"/>
              <a:t>Dashboard – Breakup Basis Province &amp; Districts</a:t>
            </a:r>
            <a:endParaRPr lang="ko-KR" altLang="en-US" sz="3200"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4">
            <a:extLst>
              <a:ext uri="{FF2B5EF4-FFF2-40B4-BE49-F238E27FC236}">
                <a16:creationId xmlns:a16="http://schemas.microsoft.com/office/drawing/2014/main" id="{230681D4-17BA-4415-B9A3-A6D40E630883}"/>
              </a:ext>
            </a:extLst>
          </p:cNvPr>
          <p:cNvPicPr>
            <a:picLocks noChangeAspect="1"/>
          </p:cNvPicPr>
          <p:nvPr/>
        </p:nvPicPr>
        <p:blipFill>
          <a:blip r:embed="rId2"/>
          <a:stretch>
            <a:fillRect/>
          </a:stretch>
        </p:blipFill>
        <p:spPr>
          <a:xfrm>
            <a:off x="247305" y="1131590"/>
            <a:ext cx="5223888" cy="3286756"/>
          </a:xfrm>
          <a:prstGeom prst="rect">
            <a:avLst/>
          </a:prstGeom>
        </p:spPr>
      </p:pic>
      <p:sp>
        <p:nvSpPr>
          <p:cNvPr id="17" name="TextBox 16">
            <a:extLst>
              <a:ext uri="{FF2B5EF4-FFF2-40B4-BE49-F238E27FC236}">
                <a16:creationId xmlns:a16="http://schemas.microsoft.com/office/drawing/2014/main" id="{AFDFD1D4-0463-43EC-8B74-81D96BBDA37B}"/>
              </a:ext>
            </a:extLst>
          </p:cNvPr>
          <p:cNvSpPr txBox="1"/>
          <p:nvPr/>
        </p:nvSpPr>
        <p:spPr>
          <a:xfrm>
            <a:off x="5622058" y="1792822"/>
            <a:ext cx="3150218" cy="1938992"/>
          </a:xfrm>
          <a:prstGeom prst="rect">
            <a:avLst/>
          </a:prstGeom>
          <a:noFill/>
        </p:spPr>
        <p:txBody>
          <a:bodyPr wrap="square" rtlCol="0">
            <a:spAutoFit/>
          </a:bodyPr>
          <a:lstStyle/>
          <a:p>
            <a:pPr marL="171450" indent="-171450">
              <a:buFont typeface="Arial" pitchFamily="34" charset="0"/>
              <a:buChar char="•"/>
            </a:pPr>
            <a:r>
              <a:rPr lang="en-US" altLang="ko-KR" sz="1200" dirty="0">
                <a:solidFill>
                  <a:schemeClr val="accent3"/>
                </a:solidFill>
                <a:cs typeface="Arial" pitchFamily="34" charset="0"/>
              </a:rPr>
              <a:t>Dashboard can be filtered based on year, province and product.</a:t>
            </a:r>
          </a:p>
          <a:p>
            <a:pPr marL="171450" indent="-171450">
              <a:buFont typeface="Arial" pitchFamily="34" charset="0"/>
              <a:buChar char="•"/>
            </a:pPr>
            <a:endParaRPr lang="en-US" altLang="ko-KR" sz="1200" dirty="0">
              <a:solidFill>
                <a:schemeClr val="accent3"/>
              </a:solidFill>
              <a:cs typeface="Arial" pitchFamily="34" charset="0"/>
            </a:endParaRPr>
          </a:p>
          <a:p>
            <a:pPr marL="171450" indent="-171450">
              <a:buFont typeface="Arial" pitchFamily="34" charset="0"/>
              <a:buChar char="•"/>
            </a:pPr>
            <a:r>
              <a:rPr lang="en-US" altLang="ko-KR" sz="1200" dirty="0">
                <a:solidFill>
                  <a:schemeClr val="accent3"/>
                </a:solidFill>
                <a:cs typeface="Arial" pitchFamily="34" charset="0"/>
              </a:rPr>
              <a:t>Based on the selection the data will be change dynamically</a:t>
            </a:r>
          </a:p>
          <a:p>
            <a:pPr marL="171450" indent="-171450">
              <a:buFont typeface="Arial" pitchFamily="34" charset="0"/>
              <a:buChar char="•"/>
            </a:pPr>
            <a:endParaRPr lang="en-US" altLang="ko-KR" sz="1200" dirty="0">
              <a:solidFill>
                <a:schemeClr val="accent3"/>
              </a:solidFill>
              <a:cs typeface="Arial" pitchFamily="34" charset="0"/>
            </a:endParaRPr>
          </a:p>
          <a:p>
            <a:pPr marL="171450" indent="-171450">
              <a:buFont typeface="Arial" pitchFamily="34" charset="0"/>
              <a:buChar char="•"/>
            </a:pPr>
            <a:r>
              <a:rPr lang="en-US" altLang="ko-KR" sz="1200" dirty="0">
                <a:solidFill>
                  <a:schemeClr val="accent3"/>
                </a:solidFill>
                <a:cs typeface="Arial" pitchFamily="34" charset="0"/>
              </a:rPr>
              <a:t>In the given snapshot the charts show breakup for the year 2014 across different provinces and countries and districts</a:t>
            </a:r>
          </a:p>
        </p:txBody>
      </p:sp>
    </p:spTree>
    <p:extLst>
      <p:ext uri="{BB962C8B-B14F-4D97-AF65-F5344CB8AC3E}">
        <p14:creationId xmlns:p14="http://schemas.microsoft.com/office/powerpoint/2010/main" val="273991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979712" y="25797"/>
            <a:ext cx="7164288"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accent2">
                    <a:lumMod val="50000"/>
                  </a:schemeClr>
                </a:solidFill>
                <a:latin typeface="Arial" pitchFamily="34" charset="0"/>
                <a:cs typeface="Arial" pitchFamily="34" charset="0"/>
              </a:rPr>
              <a:t>Agenda Style</a:t>
            </a:r>
          </a:p>
        </p:txBody>
      </p:sp>
      <p:grpSp>
        <p:nvGrpSpPr>
          <p:cNvPr id="8" name="Group 7">
            <a:extLst>
              <a:ext uri="{FF2B5EF4-FFF2-40B4-BE49-F238E27FC236}">
                <a16:creationId xmlns:a16="http://schemas.microsoft.com/office/drawing/2014/main" id="{48D92AC9-112F-4B6E-9D6E-48A53790C369}"/>
              </a:ext>
            </a:extLst>
          </p:cNvPr>
          <p:cNvGrpSpPr/>
          <p:nvPr/>
        </p:nvGrpSpPr>
        <p:grpSpPr>
          <a:xfrm>
            <a:off x="2195736" y="681026"/>
            <a:ext cx="6120680" cy="468000"/>
            <a:chOff x="2195736" y="1347614"/>
            <a:chExt cx="6120680" cy="468000"/>
          </a:xfrm>
        </p:grpSpPr>
        <p:sp>
          <p:nvSpPr>
            <p:cNvPr id="2" name="Rounded Rectangle 1"/>
            <p:cNvSpPr/>
            <p:nvPr/>
          </p:nvSpPr>
          <p:spPr>
            <a:xfrm>
              <a:off x="2195736" y="1347614"/>
              <a:ext cx="6120680" cy="46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2246881" y="1401594"/>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Rectangle 11"/>
            <p:cNvSpPr/>
            <p:nvPr/>
          </p:nvSpPr>
          <p:spPr>
            <a:xfrm>
              <a:off x="2843808" y="1411583"/>
              <a:ext cx="4851987" cy="338554"/>
            </a:xfrm>
            <a:prstGeom prst="rect">
              <a:avLst/>
            </a:prstGeom>
          </p:spPr>
          <p:txBody>
            <a:bodyPr wrap="square">
              <a:spAutoFit/>
            </a:bodyPr>
            <a:lstStyle/>
            <a:p>
              <a:r>
                <a:rPr lang="en-US" altLang="ko-KR" sz="1600" dirty="0">
                  <a:solidFill>
                    <a:schemeClr val="bg1"/>
                  </a:solidFill>
                  <a:cs typeface="Arial" pitchFamily="34" charset="0"/>
                </a:rPr>
                <a:t>Overview</a:t>
              </a:r>
              <a:endParaRPr lang="ko-KR" altLang="en-US" sz="1600" dirty="0">
                <a:solidFill>
                  <a:schemeClr val="bg1"/>
                </a:solidFill>
              </a:endParaRPr>
            </a:p>
          </p:txBody>
        </p:sp>
        <p:sp>
          <p:nvSpPr>
            <p:cNvPr id="14" name="TextBox 13"/>
            <p:cNvSpPr txBox="1"/>
            <p:nvPr/>
          </p:nvSpPr>
          <p:spPr>
            <a:xfrm>
              <a:off x="2221601" y="1426971"/>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01</a:t>
              </a:r>
              <a:endParaRPr lang="ko-KR" altLang="en-US" sz="1400" b="1" dirty="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id="{D1812D3C-C5CF-4F88-80FE-91F1AE53D34C}"/>
              </a:ext>
            </a:extLst>
          </p:cNvPr>
          <p:cNvGrpSpPr/>
          <p:nvPr/>
        </p:nvGrpSpPr>
        <p:grpSpPr>
          <a:xfrm>
            <a:off x="2195736" y="1347614"/>
            <a:ext cx="6120680" cy="468000"/>
            <a:chOff x="2195736" y="2472241"/>
            <a:chExt cx="6120680" cy="468000"/>
          </a:xfrm>
        </p:grpSpPr>
        <p:sp>
          <p:nvSpPr>
            <p:cNvPr id="6" name="Rounded Rectangle 5"/>
            <p:cNvSpPr/>
            <p:nvPr/>
          </p:nvSpPr>
          <p:spPr>
            <a:xfrm>
              <a:off x="2195736" y="2472241"/>
              <a:ext cx="6120680" cy="46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Oval 8"/>
            <p:cNvSpPr/>
            <p:nvPr/>
          </p:nvSpPr>
          <p:spPr>
            <a:xfrm>
              <a:off x="2246881" y="2523588"/>
              <a:ext cx="360040" cy="3600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5" name="Rectangle 4"/>
            <p:cNvSpPr/>
            <p:nvPr/>
          </p:nvSpPr>
          <p:spPr>
            <a:xfrm>
              <a:off x="2843808" y="2536964"/>
              <a:ext cx="4851987" cy="338554"/>
            </a:xfrm>
            <a:prstGeom prst="rect">
              <a:avLst/>
            </a:prstGeom>
          </p:spPr>
          <p:txBody>
            <a:bodyPr wrap="square">
              <a:spAutoFit/>
            </a:bodyPr>
            <a:lstStyle/>
            <a:p>
              <a:r>
                <a:rPr lang="en-US" altLang="ko-KR" sz="1600" dirty="0">
                  <a:solidFill>
                    <a:schemeClr val="bg1"/>
                  </a:solidFill>
                  <a:cs typeface="Arial" pitchFamily="34" charset="0"/>
                </a:rPr>
                <a:t>Dataset</a:t>
              </a:r>
              <a:endParaRPr lang="ko-KR" altLang="en-US" sz="1600" dirty="0">
                <a:solidFill>
                  <a:schemeClr val="bg1"/>
                </a:solidFill>
              </a:endParaRPr>
            </a:p>
          </p:txBody>
        </p:sp>
        <p:sp>
          <p:nvSpPr>
            <p:cNvPr id="15" name="TextBox 14"/>
            <p:cNvSpPr txBox="1"/>
            <p:nvPr/>
          </p:nvSpPr>
          <p:spPr>
            <a:xfrm>
              <a:off x="2221601" y="2552353"/>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02</a:t>
              </a:r>
              <a:endParaRPr lang="ko-KR" altLang="en-US" sz="1400" b="1"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3A78712D-5D30-4EC7-975F-4310EABEEAC6}"/>
              </a:ext>
            </a:extLst>
          </p:cNvPr>
          <p:cNvGrpSpPr/>
          <p:nvPr/>
        </p:nvGrpSpPr>
        <p:grpSpPr>
          <a:xfrm>
            <a:off x="2195736" y="2031742"/>
            <a:ext cx="6120680" cy="468000"/>
            <a:chOff x="2195736" y="3596868"/>
            <a:chExt cx="6120680" cy="468000"/>
          </a:xfrm>
        </p:grpSpPr>
        <p:sp>
          <p:nvSpPr>
            <p:cNvPr id="7" name="Rounded Rectangle 6"/>
            <p:cNvSpPr/>
            <p:nvPr/>
          </p:nvSpPr>
          <p:spPr>
            <a:xfrm>
              <a:off x="2195736" y="3596868"/>
              <a:ext cx="6120680" cy="46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2246881" y="3650848"/>
              <a:ext cx="360040" cy="360040"/>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3" name="Rectangle 12"/>
            <p:cNvSpPr/>
            <p:nvPr/>
          </p:nvSpPr>
          <p:spPr>
            <a:xfrm>
              <a:off x="2843808" y="3661591"/>
              <a:ext cx="4851987" cy="338554"/>
            </a:xfrm>
            <a:prstGeom prst="rect">
              <a:avLst/>
            </a:prstGeom>
          </p:spPr>
          <p:txBody>
            <a:bodyPr wrap="square">
              <a:spAutoFit/>
            </a:bodyPr>
            <a:lstStyle/>
            <a:p>
              <a:r>
                <a:rPr lang="en-US" altLang="ko-KR" sz="1600" dirty="0">
                  <a:solidFill>
                    <a:schemeClr val="bg1"/>
                  </a:solidFill>
                  <a:cs typeface="Arial" pitchFamily="34" charset="0"/>
                </a:rPr>
                <a:t>EDA Process</a:t>
              </a:r>
              <a:endParaRPr lang="ko-KR" altLang="en-US" sz="1600" dirty="0">
                <a:solidFill>
                  <a:schemeClr val="bg1"/>
                </a:solidFill>
              </a:endParaRPr>
            </a:p>
          </p:txBody>
        </p:sp>
        <p:sp>
          <p:nvSpPr>
            <p:cNvPr id="16" name="TextBox 15"/>
            <p:cNvSpPr txBox="1"/>
            <p:nvPr/>
          </p:nvSpPr>
          <p:spPr>
            <a:xfrm>
              <a:off x="2221601" y="3676980"/>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03</a:t>
              </a:r>
              <a:endParaRPr lang="ko-KR" altLang="en-US" sz="1400" b="1"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82F0353A-7446-452F-A9F0-5311608B2A98}"/>
              </a:ext>
            </a:extLst>
          </p:cNvPr>
          <p:cNvGrpSpPr/>
          <p:nvPr/>
        </p:nvGrpSpPr>
        <p:grpSpPr>
          <a:xfrm>
            <a:off x="2191513" y="3363838"/>
            <a:ext cx="6120680" cy="468000"/>
            <a:chOff x="2195736" y="3596868"/>
            <a:chExt cx="6120680" cy="468000"/>
          </a:xfrm>
        </p:grpSpPr>
        <p:sp>
          <p:nvSpPr>
            <p:cNvPr id="25" name="Rounded Rectangle 6">
              <a:extLst>
                <a:ext uri="{FF2B5EF4-FFF2-40B4-BE49-F238E27FC236}">
                  <a16:creationId xmlns:a16="http://schemas.microsoft.com/office/drawing/2014/main" id="{C41DD9E0-E059-403B-B1AA-5E9D4245F374}"/>
                </a:ext>
              </a:extLst>
            </p:cNvPr>
            <p:cNvSpPr/>
            <p:nvPr/>
          </p:nvSpPr>
          <p:spPr>
            <a:xfrm>
              <a:off x="2195736" y="3596868"/>
              <a:ext cx="6120680" cy="46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Oval 25">
              <a:extLst>
                <a:ext uri="{FF2B5EF4-FFF2-40B4-BE49-F238E27FC236}">
                  <a16:creationId xmlns:a16="http://schemas.microsoft.com/office/drawing/2014/main" id="{E8AC29C8-8927-4F34-9AAD-0D762454A548}"/>
                </a:ext>
              </a:extLst>
            </p:cNvPr>
            <p:cNvSpPr/>
            <p:nvPr/>
          </p:nvSpPr>
          <p:spPr>
            <a:xfrm>
              <a:off x="2246881" y="3650848"/>
              <a:ext cx="360040" cy="360040"/>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7" name="Rectangle 26">
              <a:extLst>
                <a:ext uri="{FF2B5EF4-FFF2-40B4-BE49-F238E27FC236}">
                  <a16:creationId xmlns:a16="http://schemas.microsoft.com/office/drawing/2014/main" id="{C5A44ABD-E003-42F3-8395-BB7BDC486C8D}"/>
                </a:ext>
              </a:extLst>
            </p:cNvPr>
            <p:cNvSpPr/>
            <p:nvPr/>
          </p:nvSpPr>
          <p:spPr>
            <a:xfrm>
              <a:off x="2843808" y="3661591"/>
              <a:ext cx="4851987" cy="338554"/>
            </a:xfrm>
            <a:prstGeom prst="rect">
              <a:avLst/>
            </a:prstGeom>
          </p:spPr>
          <p:txBody>
            <a:bodyPr wrap="square">
              <a:spAutoFit/>
            </a:bodyPr>
            <a:lstStyle/>
            <a:p>
              <a:r>
                <a:rPr lang="en-US" altLang="ko-KR" sz="1600" dirty="0">
                  <a:solidFill>
                    <a:schemeClr val="bg1"/>
                  </a:solidFill>
                  <a:cs typeface="Arial" pitchFamily="34" charset="0"/>
                </a:rPr>
                <a:t>Power BI</a:t>
              </a:r>
              <a:endParaRPr lang="ko-KR" altLang="en-US" sz="1600" dirty="0">
                <a:solidFill>
                  <a:schemeClr val="bg1"/>
                </a:solidFill>
              </a:endParaRPr>
            </a:p>
          </p:txBody>
        </p:sp>
        <p:sp>
          <p:nvSpPr>
            <p:cNvPr id="28" name="TextBox 27">
              <a:extLst>
                <a:ext uri="{FF2B5EF4-FFF2-40B4-BE49-F238E27FC236}">
                  <a16:creationId xmlns:a16="http://schemas.microsoft.com/office/drawing/2014/main" id="{AE360816-3C77-4F83-A27F-6C43FE1E7A74}"/>
                </a:ext>
              </a:extLst>
            </p:cNvPr>
            <p:cNvSpPr txBox="1"/>
            <p:nvPr/>
          </p:nvSpPr>
          <p:spPr>
            <a:xfrm>
              <a:off x="2221601" y="3676980"/>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05</a:t>
              </a:r>
              <a:endParaRPr lang="ko-KR" altLang="en-US" sz="1400" b="1" dirty="0">
                <a:solidFill>
                  <a:schemeClr val="tx1">
                    <a:lumMod val="75000"/>
                    <a:lumOff val="25000"/>
                  </a:schemeClr>
                </a:solidFill>
                <a:cs typeface="Arial" pitchFamily="34" charset="0"/>
              </a:endParaRPr>
            </a:p>
          </p:txBody>
        </p:sp>
      </p:grpSp>
      <p:grpSp>
        <p:nvGrpSpPr>
          <p:cNvPr id="29" name="Group 28">
            <a:extLst>
              <a:ext uri="{FF2B5EF4-FFF2-40B4-BE49-F238E27FC236}">
                <a16:creationId xmlns:a16="http://schemas.microsoft.com/office/drawing/2014/main" id="{A9F948D5-90F9-4B2D-A4F9-9DE38925DCDF}"/>
              </a:ext>
            </a:extLst>
          </p:cNvPr>
          <p:cNvGrpSpPr/>
          <p:nvPr/>
        </p:nvGrpSpPr>
        <p:grpSpPr>
          <a:xfrm>
            <a:off x="2184688" y="2679814"/>
            <a:ext cx="6120680" cy="468000"/>
            <a:chOff x="2195736" y="3596868"/>
            <a:chExt cx="6120680" cy="468000"/>
          </a:xfrm>
        </p:grpSpPr>
        <p:sp>
          <p:nvSpPr>
            <p:cNvPr id="30" name="Rounded Rectangle 6">
              <a:extLst>
                <a:ext uri="{FF2B5EF4-FFF2-40B4-BE49-F238E27FC236}">
                  <a16:creationId xmlns:a16="http://schemas.microsoft.com/office/drawing/2014/main" id="{62089214-075A-40FC-BF49-26881B3B55BE}"/>
                </a:ext>
              </a:extLst>
            </p:cNvPr>
            <p:cNvSpPr/>
            <p:nvPr/>
          </p:nvSpPr>
          <p:spPr>
            <a:xfrm>
              <a:off x="2195736" y="3596868"/>
              <a:ext cx="6120680" cy="46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1" name="Oval 30">
              <a:extLst>
                <a:ext uri="{FF2B5EF4-FFF2-40B4-BE49-F238E27FC236}">
                  <a16:creationId xmlns:a16="http://schemas.microsoft.com/office/drawing/2014/main" id="{8826529F-4C27-4F10-A529-21DB61FB213F}"/>
                </a:ext>
              </a:extLst>
            </p:cNvPr>
            <p:cNvSpPr/>
            <p:nvPr/>
          </p:nvSpPr>
          <p:spPr>
            <a:xfrm>
              <a:off x="2246881" y="3650848"/>
              <a:ext cx="360040" cy="360040"/>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2" name="Rectangle 31">
              <a:extLst>
                <a:ext uri="{FF2B5EF4-FFF2-40B4-BE49-F238E27FC236}">
                  <a16:creationId xmlns:a16="http://schemas.microsoft.com/office/drawing/2014/main" id="{76193B17-EE25-4E08-A156-500988616EDD}"/>
                </a:ext>
              </a:extLst>
            </p:cNvPr>
            <p:cNvSpPr/>
            <p:nvPr/>
          </p:nvSpPr>
          <p:spPr>
            <a:xfrm>
              <a:off x="2843808" y="3661591"/>
              <a:ext cx="4851987" cy="338554"/>
            </a:xfrm>
            <a:prstGeom prst="rect">
              <a:avLst/>
            </a:prstGeom>
          </p:spPr>
          <p:txBody>
            <a:bodyPr wrap="square">
              <a:spAutoFit/>
            </a:bodyPr>
            <a:lstStyle/>
            <a:p>
              <a:r>
                <a:rPr lang="en-US" altLang="ko-KR" sz="1600" dirty="0">
                  <a:solidFill>
                    <a:schemeClr val="bg1"/>
                  </a:solidFill>
                  <a:cs typeface="Arial" pitchFamily="34" charset="0"/>
                </a:rPr>
                <a:t>Data Set after EDA</a:t>
              </a:r>
              <a:endParaRPr lang="ko-KR" altLang="en-US" sz="1600" dirty="0">
                <a:solidFill>
                  <a:schemeClr val="bg1"/>
                </a:solidFill>
              </a:endParaRPr>
            </a:p>
          </p:txBody>
        </p:sp>
        <p:sp>
          <p:nvSpPr>
            <p:cNvPr id="33" name="TextBox 32">
              <a:extLst>
                <a:ext uri="{FF2B5EF4-FFF2-40B4-BE49-F238E27FC236}">
                  <a16:creationId xmlns:a16="http://schemas.microsoft.com/office/drawing/2014/main" id="{C83F4CC1-2537-43DB-84C5-370B8FAF8BE8}"/>
                </a:ext>
              </a:extLst>
            </p:cNvPr>
            <p:cNvSpPr txBox="1"/>
            <p:nvPr/>
          </p:nvSpPr>
          <p:spPr>
            <a:xfrm>
              <a:off x="2221601" y="3676980"/>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04</a:t>
              </a:r>
              <a:endParaRPr lang="ko-KR" altLang="en-US" sz="1400" b="1" dirty="0">
                <a:solidFill>
                  <a:schemeClr val="tx1">
                    <a:lumMod val="75000"/>
                    <a:lumOff val="25000"/>
                  </a:schemeClr>
                </a:solidFill>
                <a:cs typeface="Arial" pitchFamily="34" charset="0"/>
              </a:endParaRPr>
            </a:p>
          </p:txBody>
        </p:sp>
      </p:grpSp>
      <p:grpSp>
        <p:nvGrpSpPr>
          <p:cNvPr id="34" name="Group 33">
            <a:extLst>
              <a:ext uri="{FF2B5EF4-FFF2-40B4-BE49-F238E27FC236}">
                <a16:creationId xmlns:a16="http://schemas.microsoft.com/office/drawing/2014/main" id="{E10B91FA-1E63-4D24-B4B5-4090E31429F6}"/>
              </a:ext>
            </a:extLst>
          </p:cNvPr>
          <p:cNvGrpSpPr/>
          <p:nvPr/>
        </p:nvGrpSpPr>
        <p:grpSpPr>
          <a:xfrm>
            <a:off x="2184688" y="4011910"/>
            <a:ext cx="6120680" cy="468000"/>
            <a:chOff x="2195736" y="3596868"/>
            <a:chExt cx="6120680" cy="468000"/>
          </a:xfrm>
        </p:grpSpPr>
        <p:sp>
          <p:nvSpPr>
            <p:cNvPr id="35" name="Rounded Rectangle 6">
              <a:extLst>
                <a:ext uri="{FF2B5EF4-FFF2-40B4-BE49-F238E27FC236}">
                  <a16:creationId xmlns:a16="http://schemas.microsoft.com/office/drawing/2014/main" id="{A376351C-2E14-4EC7-A78D-4EBB58DAF405}"/>
                </a:ext>
              </a:extLst>
            </p:cNvPr>
            <p:cNvSpPr/>
            <p:nvPr/>
          </p:nvSpPr>
          <p:spPr>
            <a:xfrm>
              <a:off x="2195736" y="3596868"/>
              <a:ext cx="6120680" cy="46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35">
              <a:extLst>
                <a:ext uri="{FF2B5EF4-FFF2-40B4-BE49-F238E27FC236}">
                  <a16:creationId xmlns:a16="http://schemas.microsoft.com/office/drawing/2014/main" id="{C5DB9DE9-28AB-4AAD-8A78-D5727ACC9B41}"/>
                </a:ext>
              </a:extLst>
            </p:cNvPr>
            <p:cNvSpPr/>
            <p:nvPr/>
          </p:nvSpPr>
          <p:spPr>
            <a:xfrm>
              <a:off x="2246881" y="3650848"/>
              <a:ext cx="360040" cy="360040"/>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Rectangle 36">
              <a:extLst>
                <a:ext uri="{FF2B5EF4-FFF2-40B4-BE49-F238E27FC236}">
                  <a16:creationId xmlns:a16="http://schemas.microsoft.com/office/drawing/2014/main" id="{3CD8C694-2E32-457C-A17A-A3CF9DDC96E5}"/>
                </a:ext>
              </a:extLst>
            </p:cNvPr>
            <p:cNvSpPr/>
            <p:nvPr/>
          </p:nvSpPr>
          <p:spPr>
            <a:xfrm>
              <a:off x="2843808" y="3661591"/>
              <a:ext cx="4851987" cy="338554"/>
            </a:xfrm>
            <a:prstGeom prst="rect">
              <a:avLst/>
            </a:prstGeom>
          </p:spPr>
          <p:txBody>
            <a:bodyPr wrap="square">
              <a:spAutoFit/>
            </a:bodyPr>
            <a:lstStyle/>
            <a:p>
              <a:r>
                <a:rPr lang="en-US" altLang="ko-KR" sz="1600" dirty="0">
                  <a:solidFill>
                    <a:schemeClr val="bg1"/>
                  </a:solidFill>
                  <a:cs typeface="Arial" pitchFamily="34" charset="0"/>
                </a:rPr>
                <a:t>Conclusion</a:t>
              </a:r>
              <a:endParaRPr lang="ko-KR" altLang="en-US" sz="1600" dirty="0">
                <a:solidFill>
                  <a:schemeClr val="bg1"/>
                </a:solidFill>
              </a:endParaRPr>
            </a:p>
          </p:txBody>
        </p:sp>
        <p:sp>
          <p:nvSpPr>
            <p:cNvPr id="38" name="TextBox 37">
              <a:extLst>
                <a:ext uri="{FF2B5EF4-FFF2-40B4-BE49-F238E27FC236}">
                  <a16:creationId xmlns:a16="http://schemas.microsoft.com/office/drawing/2014/main" id="{70632E7C-D28D-475F-B3F9-D190E0BD06DB}"/>
                </a:ext>
              </a:extLst>
            </p:cNvPr>
            <p:cNvSpPr txBox="1"/>
            <p:nvPr/>
          </p:nvSpPr>
          <p:spPr>
            <a:xfrm>
              <a:off x="2221601" y="3676980"/>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06</a:t>
              </a:r>
              <a:endParaRPr lang="ko-KR" altLang="en-US" sz="1400" b="1" dirty="0">
                <a:solidFill>
                  <a:schemeClr val="tx1">
                    <a:lumMod val="75000"/>
                    <a:lumOff val="25000"/>
                  </a:schemeClr>
                </a:solidFill>
                <a:cs typeface="Arial" pitchFamily="34" charset="0"/>
              </a:endParaRPr>
            </a:p>
          </p:txBody>
        </p:sp>
      </p:grpSp>
      <p:grpSp>
        <p:nvGrpSpPr>
          <p:cNvPr id="39" name="Group 38">
            <a:extLst>
              <a:ext uri="{FF2B5EF4-FFF2-40B4-BE49-F238E27FC236}">
                <a16:creationId xmlns:a16="http://schemas.microsoft.com/office/drawing/2014/main" id="{2866D41D-C41E-4398-AD97-1B1FAB237E02}"/>
              </a:ext>
            </a:extLst>
          </p:cNvPr>
          <p:cNvGrpSpPr/>
          <p:nvPr/>
        </p:nvGrpSpPr>
        <p:grpSpPr>
          <a:xfrm>
            <a:off x="2195736" y="4624030"/>
            <a:ext cx="6120680" cy="468000"/>
            <a:chOff x="2195736" y="3596868"/>
            <a:chExt cx="6120680" cy="468000"/>
          </a:xfrm>
        </p:grpSpPr>
        <p:sp>
          <p:nvSpPr>
            <p:cNvPr id="40" name="Rounded Rectangle 6">
              <a:extLst>
                <a:ext uri="{FF2B5EF4-FFF2-40B4-BE49-F238E27FC236}">
                  <a16:creationId xmlns:a16="http://schemas.microsoft.com/office/drawing/2014/main" id="{F975CB89-9E97-4650-93C8-426D58C4AD31}"/>
                </a:ext>
              </a:extLst>
            </p:cNvPr>
            <p:cNvSpPr/>
            <p:nvPr/>
          </p:nvSpPr>
          <p:spPr>
            <a:xfrm>
              <a:off x="2195736" y="3596868"/>
              <a:ext cx="6120680" cy="46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Oval 40">
              <a:extLst>
                <a:ext uri="{FF2B5EF4-FFF2-40B4-BE49-F238E27FC236}">
                  <a16:creationId xmlns:a16="http://schemas.microsoft.com/office/drawing/2014/main" id="{3D6E28C9-536C-434B-8C17-F2EC7278A47F}"/>
                </a:ext>
              </a:extLst>
            </p:cNvPr>
            <p:cNvSpPr/>
            <p:nvPr/>
          </p:nvSpPr>
          <p:spPr>
            <a:xfrm>
              <a:off x="2246881" y="3650848"/>
              <a:ext cx="360040" cy="360040"/>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2" name="Rectangle 41">
              <a:extLst>
                <a:ext uri="{FF2B5EF4-FFF2-40B4-BE49-F238E27FC236}">
                  <a16:creationId xmlns:a16="http://schemas.microsoft.com/office/drawing/2014/main" id="{CFB6F469-BEEA-4E6C-B62D-4379E97D88C7}"/>
                </a:ext>
              </a:extLst>
            </p:cNvPr>
            <p:cNvSpPr/>
            <p:nvPr/>
          </p:nvSpPr>
          <p:spPr>
            <a:xfrm>
              <a:off x="2843808" y="3661591"/>
              <a:ext cx="4851987" cy="338554"/>
            </a:xfrm>
            <a:prstGeom prst="rect">
              <a:avLst/>
            </a:prstGeom>
          </p:spPr>
          <p:txBody>
            <a:bodyPr wrap="square">
              <a:spAutoFit/>
            </a:bodyPr>
            <a:lstStyle/>
            <a:p>
              <a:r>
                <a:rPr lang="en-US" altLang="ko-KR" sz="1600" dirty="0">
                  <a:solidFill>
                    <a:schemeClr val="bg1"/>
                  </a:solidFill>
                  <a:cs typeface="Arial" pitchFamily="34" charset="0"/>
                </a:rPr>
                <a:t>References</a:t>
              </a:r>
              <a:endParaRPr lang="ko-KR" altLang="en-US" sz="1600" dirty="0">
                <a:solidFill>
                  <a:schemeClr val="bg1"/>
                </a:solidFill>
              </a:endParaRPr>
            </a:p>
          </p:txBody>
        </p:sp>
        <p:sp>
          <p:nvSpPr>
            <p:cNvPr id="43" name="TextBox 42">
              <a:extLst>
                <a:ext uri="{FF2B5EF4-FFF2-40B4-BE49-F238E27FC236}">
                  <a16:creationId xmlns:a16="http://schemas.microsoft.com/office/drawing/2014/main" id="{BCE155FF-8FEF-40CC-92D9-6A464B2C1AE6}"/>
                </a:ext>
              </a:extLst>
            </p:cNvPr>
            <p:cNvSpPr txBox="1"/>
            <p:nvPr/>
          </p:nvSpPr>
          <p:spPr>
            <a:xfrm>
              <a:off x="2221601" y="3676980"/>
              <a:ext cx="41060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07</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Conclusion</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558876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Conclusion</a:t>
            </a:r>
            <a:endParaRPr lang="ko-KR" altLang="en-US" dirty="0"/>
          </a:p>
        </p:txBody>
      </p:sp>
      <p:sp>
        <p:nvSpPr>
          <p:cNvPr id="7" name="Rectangle 6"/>
          <p:cNvSpPr/>
          <p:nvPr/>
        </p:nvSpPr>
        <p:spPr>
          <a:xfrm>
            <a:off x="611560" y="915566"/>
            <a:ext cx="8061607"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611560" y="4299942"/>
            <a:ext cx="8061607"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340903" y="1006038"/>
            <a:ext cx="8602920" cy="3293209"/>
          </a:xfrm>
          <a:prstGeom prst="rect">
            <a:avLst/>
          </a:prstGeom>
          <a:noFill/>
        </p:spPr>
        <p:txBody>
          <a:bodyPr wrap="square" rtlCol="0">
            <a:spAutoFit/>
          </a:bodyPr>
          <a:lstStyle/>
          <a:p>
            <a:pPr marL="342900" indent="-342900">
              <a:buFont typeface="Arial" panose="020B0604020202020204" pitchFamily="34" charset="0"/>
              <a:buChar char="•"/>
            </a:pPr>
            <a:r>
              <a:rPr lang="en-US" altLang="ko-KR" sz="1600" b="1" dirty="0">
                <a:solidFill>
                  <a:schemeClr val="accent1"/>
                </a:solidFill>
                <a:cs typeface="Arial" pitchFamily="34" charset="0"/>
              </a:rPr>
              <a:t>Strawberry has the best average price over the years and it follows an increasing trend.</a:t>
            </a:r>
          </a:p>
          <a:p>
            <a:endParaRPr lang="en-US" altLang="ko-KR" sz="1600" dirty="0">
              <a:solidFill>
                <a:schemeClr val="accent3"/>
              </a:solidFill>
              <a:cs typeface="Arial" pitchFamily="34" charset="0"/>
            </a:endParaRPr>
          </a:p>
          <a:p>
            <a:pPr marL="342900" lvl="1" indent="-342900">
              <a:buFont typeface="Arial" panose="020B0604020202020204" pitchFamily="34" charset="0"/>
              <a:buChar char="•"/>
            </a:pPr>
            <a:r>
              <a:rPr lang="en-US" altLang="ko-KR" sz="1600" b="1" dirty="0">
                <a:solidFill>
                  <a:schemeClr val="accent1"/>
                </a:solidFill>
                <a:cs typeface="Arial" pitchFamily="34" charset="0"/>
              </a:rPr>
              <a:t>Marketed production of grapes is the highest over the years whereas it requires the least amount of bearing land. At the same time it yields the least amount of price at a higher much farm value.</a:t>
            </a:r>
          </a:p>
          <a:p>
            <a:pPr marL="342900" lvl="1" indent="-342900">
              <a:buFont typeface="Arial" panose="020B0604020202020204" pitchFamily="34" charset="0"/>
              <a:buChar char="•"/>
            </a:pPr>
            <a:endParaRPr lang="en-US" altLang="ko-KR" sz="1600" b="1" dirty="0">
              <a:solidFill>
                <a:schemeClr val="accent1"/>
              </a:solidFill>
              <a:cs typeface="Arial" pitchFamily="34" charset="0"/>
            </a:endParaRPr>
          </a:p>
          <a:p>
            <a:pPr marL="342900" lvl="1" indent="-342900">
              <a:buFont typeface="Arial" panose="020B0604020202020204" pitchFamily="34" charset="0"/>
              <a:buChar char="•"/>
            </a:pPr>
            <a:r>
              <a:rPr lang="en-US" altLang="ko-KR" sz="1600" b="1" dirty="0">
                <a:solidFill>
                  <a:schemeClr val="accent1"/>
                </a:solidFill>
                <a:cs typeface="Arial" pitchFamily="34" charset="0"/>
              </a:rPr>
              <a:t>Peaches occupies almost double the bearing land as compared to grapes and strawberries with the pricing being slightly better than grapes.</a:t>
            </a:r>
          </a:p>
          <a:p>
            <a:pPr marL="342900" lvl="1" indent="-342900">
              <a:buFont typeface="Arial" panose="020B0604020202020204" pitchFamily="34" charset="0"/>
              <a:buChar char="•"/>
            </a:pPr>
            <a:endParaRPr lang="en-US" altLang="ko-KR" sz="1600" b="1" dirty="0">
              <a:solidFill>
                <a:schemeClr val="accent1"/>
              </a:solidFill>
              <a:cs typeface="Arial" pitchFamily="34" charset="0"/>
            </a:endParaRPr>
          </a:p>
          <a:p>
            <a:pPr marL="342900" lvl="1" indent="-342900">
              <a:buFont typeface="Arial" panose="020B0604020202020204" pitchFamily="34" charset="0"/>
              <a:buChar char="•"/>
            </a:pPr>
            <a:r>
              <a:rPr lang="en-US" altLang="ko-KR" sz="1600" b="1" dirty="0">
                <a:solidFill>
                  <a:schemeClr val="accent1"/>
                </a:solidFill>
                <a:cs typeface="Arial" pitchFamily="34" charset="0"/>
              </a:rPr>
              <a:t>Marketed Production of peaches and strawberries is almost constant over the last decade whereas that of grapes is fluctuating. Similar pattern is observed in farm size value</a:t>
            </a:r>
          </a:p>
        </p:txBody>
      </p:sp>
    </p:spTree>
    <p:extLst>
      <p:ext uri="{BB962C8B-B14F-4D97-AF65-F5344CB8AC3E}">
        <p14:creationId xmlns:p14="http://schemas.microsoft.com/office/powerpoint/2010/main" val="395829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a:t>Conclusion</a:t>
            </a:r>
            <a:endParaRPr lang="ko-KR" altLang="en-US" dirty="0"/>
          </a:p>
        </p:txBody>
      </p:sp>
      <p:sp>
        <p:nvSpPr>
          <p:cNvPr id="7" name="Rectangle 6"/>
          <p:cNvSpPr/>
          <p:nvPr/>
        </p:nvSpPr>
        <p:spPr>
          <a:xfrm>
            <a:off x="611560" y="915566"/>
            <a:ext cx="8061607"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611560" y="4299942"/>
            <a:ext cx="8061607"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340903" y="1006038"/>
            <a:ext cx="8602920" cy="3539430"/>
          </a:xfrm>
          <a:prstGeom prst="rect">
            <a:avLst/>
          </a:prstGeom>
          <a:noFill/>
        </p:spPr>
        <p:txBody>
          <a:bodyPr wrap="square" rtlCol="0">
            <a:spAutoFit/>
          </a:bodyPr>
          <a:lstStyle/>
          <a:p>
            <a:pPr marL="342900" indent="-342900">
              <a:buFont typeface="Arial" panose="020B0604020202020204" pitchFamily="34" charset="0"/>
              <a:buChar char="•"/>
            </a:pPr>
            <a:r>
              <a:rPr lang="en-US" altLang="ko-KR" sz="1600" b="1" dirty="0">
                <a:solidFill>
                  <a:schemeClr val="accent1"/>
                </a:solidFill>
                <a:cs typeface="Arial" pitchFamily="34" charset="0"/>
              </a:rPr>
              <a:t>Southern province has the highest bearing and marketed production among all the provinces. </a:t>
            </a:r>
          </a:p>
          <a:p>
            <a:pPr marL="342900" indent="-342900">
              <a:buFont typeface="Arial" panose="020B0604020202020204" pitchFamily="34" charset="0"/>
              <a:buChar char="•"/>
            </a:pPr>
            <a:r>
              <a:rPr lang="en-US" altLang="ko-KR" sz="1600" b="1" dirty="0">
                <a:solidFill>
                  <a:schemeClr val="accent1"/>
                </a:solidFill>
                <a:cs typeface="Arial" pitchFamily="34" charset="0"/>
              </a:rPr>
              <a:t>The average prices for strawberries is the highest in the southern province and is consistent throughout all the counties and districts.</a:t>
            </a:r>
          </a:p>
          <a:p>
            <a:pPr marL="342900" indent="-342900">
              <a:buFont typeface="Arial" panose="020B0604020202020204" pitchFamily="34" charset="0"/>
              <a:buChar char="•"/>
            </a:pPr>
            <a:r>
              <a:rPr lang="en-US" altLang="ko-KR" sz="1600" b="1" dirty="0">
                <a:solidFill>
                  <a:schemeClr val="accent1"/>
                </a:solidFill>
                <a:cs typeface="Arial" pitchFamily="34" charset="0"/>
              </a:rPr>
              <a:t>Though the southern province has the highest bearing and marketed production among all the provinces. </a:t>
            </a:r>
          </a:p>
          <a:p>
            <a:pPr marL="342900" indent="-342900">
              <a:buFont typeface="Arial" panose="020B0604020202020204" pitchFamily="34" charset="0"/>
              <a:buChar char="•"/>
            </a:pPr>
            <a:r>
              <a:rPr lang="en-US" altLang="ko-KR" sz="1600" b="1" dirty="0">
                <a:solidFill>
                  <a:schemeClr val="accent1"/>
                </a:solidFill>
                <a:cs typeface="Arial" pitchFamily="34" charset="0"/>
              </a:rPr>
              <a:t>The average prices for grapes is the highest in the southern province and is consistent throughout all the counties and districts.</a:t>
            </a:r>
          </a:p>
          <a:p>
            <a:pPr marL="342900" indent="-342900">
              <a:buFont typeface="Arial" panose="020B0604020202020204" pitchFamily="34" charset="0"/>
              <a:buChar char="•"/>
            </a:pPr>
            <a:r>
              <a:rPr lang="en-US" altLang="ko-KR" sz="1600" b="1" dirty="0">
                <a:solidFill>
                  <a:schemeClr val="accent1"/>
                </a:solidFill>
                <a:cs typeface="Arial" pitchFamily="34" charset="0"/>
              </a:rPr>
              <a:t>Though the southern province has the highest bearing and marketed production among all the provinces for peaches. </a:t>
            </a:r>
          </a:p>
          <a:p>
            <a:pPr marL="342900" indent="-342900">
              <a:buFont typeface="Arial" panose="020B0604020202020204" pitchFamily="34" charset="0"/>
              <a:buChar char="•"/>
            </a:pPr>
            <a:r>
              <a:rPr lang="en-US" altLang="ko-KR" sz="1600" b="1" dirty="0">
                <a:solidFill>
                  <a:schemeClr val="accent1"/>
                </a:solidFill>
                <a:cs typeface="Arial" pitchFamily="34" charset="0"/>
              </a:rPr>
              <a:t>The average prices for peaches is the highest in the southern province and is consistent throughout all the counties and districts except Hamilton.</a:t>
            </a:r>
          </a:p>
          <a:p>
            <a:pPr marL="342900" indent="-342900">
              <a:buFont typeface="Arial" panose="020B0604020202020204" pitchFamily="34" charset="0"/>
              <a:buChar char="•"/>
            </a:pPr>
            <a:endParaRPr lang="en-US" altLang="ko-KR" sz="1600" b="1" dirty="0">
              <a:solidFill>
                <a:schemeClr val="accent1"/>
              </a:solidFill>
              <a:cs typeface="Arial" pitchFamily="34" charset="0"/>
            </a:endParaRPr>
          </a:p>
          <a:p>
            <a:pPr marL="342900" indent="-342900">
              <a:buFont typeface="Arial" panose="020B0604020202020204" pitchFamily="34" charset="0"/>
              <a:buChar char="•"/>
            </a:pPr>
            <a:endParaRPr lang="en-US" altLang="ko-KR" sz="1600" b="1" dirty="0">
              <a:solidFill>
                <a:schemeClr val="accent1"/>
              </a:solidFill>
              <a:cs typeface="Arial" pitchFamily="34" charset="0"/>
            </a:endParaRPr>
          </a:p>
        </p:txBody>
      </p:sp>
    </p:spTree>
    <p:extLst>
      <p:ext uri="{BB962C8B-B14F-4D97-AF65-F5344CB8AC3E}">
        <p14:creationId xmlns:p14="http://schemas.microsoft.com/office/powerpoint/2010/main" val="2274967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References</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331588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 y="270247"/>
            <a:ext cx="9144000" cy="576064"/>
          </a:xfrm>
        </p:spPr>
        <p:txBody>
          <a:bodyPr/>
          <a:lstStyle/>
          <a:p>
            <a:r>
              <a:rPr lang="en-US" altLang="ko-KR" dirty="0"/>
              <a:t>References</a:t>
            </a:r>
            <a:endParaRPr lang="ko-KR" altLang="en-US" dirty="0"/>
          </a:p>
        </p:txBody>
      </p:sp>
      <p:sp>
        <p:nvSpPr>
          <p:cNvPr id="7" name="Rectangle 6"/>
          <p:cNvSpPr/>
          <p:nvPr/>
        </p:nvSpPr>
        <p:spPr>
          <a:xfrm>
            <a:off x="611560" y="1347614"/>
            <a:ext cx="8061607"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611560" y="4299942"/>
            <a:ext cx="8061607"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270540" y="1950605"/>
            <a:ext cx="8602920" cy="1754326"/>
          </a:xfrm>
          <a:prstGeom prst="rect">
            <a:avLst/>
          </a:prstGeom>
          <a:noFill/>
        </p:spPr>
        <p:txBody>
          <a:bodyPr wrap="square" rtlCol="0">
            <a:spAutoFit/>
          </a:bodyPr>
          <a:lstStyle/>
          <a:p>
            <a:pPr marL="342900" indent="-342900">
              <a:buFont typeface="Arial" panose="020B0604020202020204" pitchFamily="34" charset="0"/>
              <a:buChar char="•"/>
            </a:pPr>
            <a:r>
              <a:rPr lang="en-US" altLang="ko-KR" sz="1600" b="1" dirty="0">
                <a:solidFill>
                  <a:schemeClr val="accent1"/>
                </a:solidFill>
                <a:cs typeface="Arial" pitchFamily="34" charset="0"/>
              </a:rPr>
              <a:t>Data Ontario</a:t>
            </a:r>
          </a:p>
          <a:p>
            <a:pPr lvl="1"/>
            <a:r>
              <a:rPr lang="en-US" altLang="ko-KR" sz="1600" dirty="0">
                <a:solidFill>
                  <a:schemeClr val="accent3"/>
                </a:solidFill>
                <a:cs typeface="Arial" pitchFamily="34" charset="0"/>
                <a:hlinkClick r:id="rId2">
                  <a:extLst>
                    <a:ext uri="{A12FA001-AC4F-418D-AE19-62706E023703}">
                      <ahyp:hlinkClr xmlns:ahyp="http://schemas.microsoft.com/office/drawing/2018/hyperlinkcolor" val="tx"/>
                    </a:ext>
                  </a:extLst>
                </a:hlinkClick>
              </a:rPr>
              <a:t>https://data.ontario.ca/dataset/ontario-fruit-and-vegetable-production</a:t>
            </a:r>
            <a:endParaRPr lang="en-US" altLang="ko-KR" sz="1600" dirty="0">
              <a:solidFill>
                <a:schemeClr val="accent3"/>
              </a:solidFill>
              <a:cs typeface="Arial" pitchFamily="34" charset="0"/>
            </a:endParaRPr>
          </a:p>
          <a:p>
            <a:pPr lvl="1"/>
            <a:endParaRPr lang="en-US" altLang="ko-KR" sz="1600" dirty="0">
              <a:solidFill>
                <a:schemeClr val="accent3"/>
              </a:solidFill>
              <a:cs typeface="Arial" pitchFamily="34" charset="0"/>
            </a:endParaRPr>
          </a:p>
          <a:p>
            <a:pPr lvl="1"/>
            <a:endParaRPr lang="en-US" altLang="ko-KR" sz="1600" dirty="0">
              <a:solidFill>
                <a:schemeClr val="accent3"/>
              </a:solidFill>
              <a:cs typeface="Arial" pitchFamily="34" charset="0"/>
            </a:endParaRPr>
          </a:p>
          <a:p>
            <a:pPr marL="342900" lvl="1" indent="-342900">
              <a:buFont typeface="Arial" panose="020B0604020202020204" pitchFamily="34" charset="0"/>
              <a:buChar char="•"/>
            </a:pPr>
            <a:r>
              <a:rPr lang="en-US" altLang="ko-KR" sz="1600" b="1" dirty="0">
                <a:solidFill>
                  <a:schemeClr val="accent1"/>
                </a:solidFill>
                <a:cs typeface="Arial" pitchFamily="34" charset="0"/>
              </a:rPr>
              <a:t>You tube link</a:t>
            </a:r>
            <a:r>
              <a:rPr lang="en-US" altLang="ko-KR" sz="1600" dirty="0">
                <a:solidFill>
                  <a:schemeClr val="accent3"/>
                </a:solidFill>
                <a:cs typeface="Arial" pitchFamily="34" charset="0"/>
              </a:rPr>
              <a:t> </a:t>
            </a:r>
          </a:p>
          <a:p>
            <a:pPr marL="800100" lvl="2" indent="-342900">
              <a:buFont typeface="Arial" panose="020B0604020202020204" pitchFamily="34" charset="0"/>
              <a:buChar char="•"/>
            </a:pPr>
            <a:r>
              <a:rPr lang="en-US" altLang="ko-KR" sz="1600" dirty="0">
                <a:solidFill>
                  <a:schemeClr val="accent3"/>
                </a:solidFill>
                <a:cs typeface="Arial" pitchFamily="34" charset="0"/>
              </a:rPr>
              <a:t>https://www.youtube.com/watch?v=PHgfo0VVscM</a:t>
            </a:r>
          </a:p>
          <a:p>
            <a:pPr marL="628650" lvl="1" indent="-171450">
              <a:buFont typeface="Arial" pitchFamily="34" charset="0"/>
              <a:buChar char="•"/>
            </a:pPr>
            <a:endParaRPr lang="ko-KR" altLang="en-US" sz="1200" dirty="0">
              <a:solidFill>
                <a:schemeClr val="accent3"/>
              </a:solidFill>
              <a:cs typeface="Arial" pitchFamily="34" charset="0"/>
            </a:endParaRPr>
          </a:p>
        </p:txBody>
      </p:sp>
    </p:spTree>
    <p:extLst>
      <p:ext uri="{BB962C8B-B14F-4D97-AF65-F5344CB8AC3E}">
        <p14:creationId xmlns:p14="http://schemas.microsoft.com/office/powerpoint/2010/main" val="1722448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Overview </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9372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55576" y="699542"/>
            <a:ext cx="8028384" cy="2448272"/>
          </a:xfrm>
        </p:spPr>
        <p:txBody>
          <a:bodyPr/>
          <a:lstStyle/>
          <a:p>
            <a:pPr algn="l"/>
            <a:r>
              <a:rPr lang="en-IN" sz="2400" dirty="0"/>
              <a:t>Living with fear stops us taking risks, and if you don't go </a:t>
            </a:r>
          </a:p>
          <a:p>
            <a:pPr algn="l"/>
            <a:r>
              <a:rPr lang="en-IN" sz="2400" dirty="0"/>
              <a:t>out on the branch, you're never going to get the best fruit.</a:t>
            </a:r>
          </a:p>
          <a:p>
            <a:r>
              <a:rPr lang="en-IN" altLang="ko-KR" dirty="0"/>
              <a:t>	</a:t>
            </a:r>
            <a:r>
              <a:rPr lang="en-IN" b="1" dirty="0">
                <a:solidFill>
                  <a:srgbClr val="0000AA"/>
                </a:solidFill>
                <a:latin typeface="helvetica neue"/>
              </a:rPr>
              <a:t> 					</a:t>
            </a:r>
            <a:r>
              <a:rPr lang="en-IN" sz="2400" dirty="0"/>
              <a:t>- Sarah Parish</a:t>
            </a:r>
            <a:endParaRPr lang="ko-KR" altLang="en-US" sz="2400" dirty="0"/>
          </a:p>
        </p:txBody>
      </p:sp>
      <p:sp>
        <p:nvSpPr>
          <p:cNvPr id="5" name="Text Placeholder 1">
            <a:extLst>
              <a:ext uri="{FF2B5EF4-FFF2-40B4-BE49-F238E27FC236}">
                <a16:creationId xmlns:a16="http://schemas.microsoft.com/office/drawing/2014/main" id="{A667E50B-440E-44EE-96A4-D033D5E0CE0D}"/>
              </a:ext>
            </a:extLst>
          </p:cNvPr>
          <p:cNvSpPr txBox="1">
            <a:spLocks/>
          </p:cNvSpPr>
          <p:nvPr/>
        </p:nvSpPr>
        <p:spPr>
          <a:xfrm>
            <a:off x="726232" y="2577108"/>
            <a:ext cx="8028384" cy="2448272"/>
          </a:xfrm>
          <a:prstGeom prst="rect">
            <a:avLst/>
          </a:prstGeom>
        </p:spPr>
        <p:txBody>
          <a:bodyPr anchor="ctr"/>
          <a:lstStyle>
            <a:lvl1pPr marL="0" indent="0" algn="l" defTabSz="914400" rtl="0" eaLnBrk="1" latinLnBrk="1" hangingPunct="1">
              <a:spcBef>
                <a:spcPct val="20000"/>
              </a:spcBef>
              <a:buFont typeface="Arial" pitchFamily="34" charset="0"/>
              <a:buNone/>
              <a:defRPr sz="3600" b="0" kern="1200" baseline="0">
                <a:solidFill>
                  <a:schemeClr val="accent2">
                    <a:lumMod val="50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sz="2400" dirty="0"/>
              <a:t>The roots of education are bitter, but the fruit is sweet.</a:t>
            </a:r>
          </a:p>
          <a:p>
            <a:r>
              <a:rPr lang="en-IN" b="1">
                <a:solidFill>
                  <a:srgbClr val="0000AA"/>
                </a:solidFill>
                <a:latin typeface="helvetica neue"/>
              </a:rPr>
              <a:t>	 </a:t>
            </a:r>
            <a:r>
              <a:rPr lang="en-IN" b="1" dirty="0">
                <a:solidFill>
                  <a:srgbClr val="0000AA"/>
                </a:solidFill>
                <a:latin typeface="helvetica neue"/>
              </a:rPr>
              <a:t>					</a:t>
            </a:r>
            <a:r>
              <a:rPr lang="en-IN" sz="2400" dirty="0"/>
              <a:t>- Aristotle</a:t>
            </a:r>
            <a:endParaRPr lang="ko-KR" altLang="en-US" sz="2400" dirty="0"/>
          </a:p>
        </p:txBody>
      </p:sp>
    </p:spTree>
    <p:extLst>
      <p:ext uri="{BB962C8B-B14F-4D97-AF65-F5344CB8AC3E}">
        <p14:creationId xmlns:p14="http://schemas.microsoft.com/office/powerpoint/2010/main" val="132386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Overview</a:t>
            </a:r>
            <a:endParaRPr lang="ko-KR" altLang="en-US" dirty="0"/>
          </a:p>
        </p:txBody>
      </p:sp>
      <p:sp>
        <p:nvSpPr>
          <p:cNvPr id="7" name="Rectangle 6"/>
          <p:cNvSpPr/>
          <p:nvPr/>
        </p:nvSpPr>
        <p:spPr>
          <a:xfrm>
            <a:off x="539552" y="942856"/>
            <a:ext cx="8133615"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39552" y="4299942"/>
            <a:ext cx="8133615" cy="602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15576" y="1325255"/>
            <a:ext cx="8424936" cy="2862322"/>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Data set analysis – Specific to Ontario</a:t>
            </a:r>
          </a:p>
          <a:p>
            <a:pPr marL="171450" indent="-171450">
              <a:buFont typeface="Arial" pitchFamily="34" charset="0"/>
              <a:buChar char="•"/>
            </a:pPr>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EDA Process carried out on the dataset</a:t>
            </a:r>
          </a:p>
          <a:p>
            <a:pPr marL="171450" indent="-171450">
              <a:buFont typeface="Arial" pitchFamily="34" charset="0"/>
              <a:buChar char="•"/>
            </a:pPr>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Final data</a:t>
            </a:r>
          </a:p>
          <a:p>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Research questions from Power BI</a:t>
            </a:r>
          </a:p>
          <a:p>
            <a:pPr marL="628650" lvl="1" indent="-171450">
              <a:buFont typeface="Wingdings" panose="05000000000000000000" pitchFamily="2" charset="2"/>
              <a:buChar char="Ø"/>
            </a:pPr>
            <a:r>
              <a:rPr lang="en-US" altLang="ko-KR" sz="1400" dirty="0">
                <a:solidFill>
                  <a:schemeClr val="accent3"/>
                </a:solidFill>
                <a:cs typeface="Arial" pitchFamily="34" charset="0"/>
              </a:rPr>
              <a:t>Which product average price is better?</a:t>
            </a:r>
          </a:p>
          <a:p>
            <a:pPr marL="628650" lvl="1" indent="-171450">
              <a:buFont typeface="Wingdings" panose="05000000000000000000" pitchFamily="2" charset="2"/>
              <a:buChar char="Ø"/>
            </a:pPr>
            <a:r>
              <a:rPr lang="en-US" altLang="ko-KR" sz="1400" dirty="0">
                <a:solidFill>
                  <a:schemeClr val="accent3"/>
                </a:solidFill>
                <a:cs typeface="Arial" pitchFamily="34" charset="0"/>
              </a:rPr>
              <a:t>Is there a relation between the bearing area of land used and the marketed production ?</a:t>
            </a:r>
          </a:p>
          <a:p>
            <a:pPr marL="628650" lvl="1" indent="-171450">
              <a:buFont typeface="Wingdings" panose="05000000000000000000" pitchFamily="2" charset="2"/>
              <a:buChar char="Ø"/>
            </a:pPr>
            <a:r>
              <a:rPr lang="en-US" altLang="ko-KR" sz="1400" dirty="0">
                <a:solidFill>
                  <a:schemeClr val="accent3"/>
                </a:solidFill>
                <a:cs typeface="Arial" pitchFamily="34" charset="0"/>
              </a:rPr>
              <a:t>Has there been an increase or decrease in the productions of the crops over the years?</a:t>
            </a:r>
          </a:p>
          <a:p>
            <a:pPr marL="628650" lvl="1" indent="-171450">
              <a:buFont typeface="Wingdings" panose="05000000000000000000" pitchFamily="2" charset="2"/>
              <a:buChar char="Ø"/>
            </a:pPr>
            <a:r>
              <a:rPr lang="en-US" altLang="ko-KR" sz="1400" dirty="0">
                <a:solidFill>
                  <a:schemeClr val="accent3"/>
                </a:solidFill>
                <a:cs typeface="Arial" pitchFamily="34" charset="0"/>
              </a:rPr>
              <a:t>Is there a pattern observed for the farm value ?</a:t>
            </a:r>
          </a:p>
          <a:p>
            <a:pPr marL="628650" lvl="1" indent="-171450">
              <a:buFont typeface="Wingdings" panose="05000000000000000000" pitchFamily="2" charset="2"/>
              <a:buChar char="Ø"/>
            </a:pPr>
            <a:r>
              <a:rPr lang="en-US" altLang="ko-KR" sz="1400" dirty="0">
                <a:solidFill>
                  <a:schemeClr val="accent3"/>
                </a:solidFill>
                <a:cs typeface="Arial" pitchFamily="34" charset="0"/>
              </a:rPr>
              <a:t>Is there a specific province that is doing better than other ?</a:t>
            </a:r>
          </a:p>
          <a:p>
            <a:endParaRPr lang="ko-KR" altLang="en-US" sz="1200" dirty="0">
              <a:solidFill>
                <a:schemeClr val="accent3"/>
              </a:solidFill>
              <a:cs typeface="Arial" pitchFamily="34" charset="0"/>
            </a:endParaRPr>
          </a:p>
        </p:txBody>
      </p:sp>
    </p:spTree>
    <p:extLst>
      <p:ext uri="{BB962C8B-B14F-4D97-AF65-F5344CB8AC3E}">
        <p14:creationId xmlns:p14="http://schemas.microsoft.com/office/powerpoint/2010/main" val="213885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Dataset</a:t>
            </a:r>
            <a:endParaRPr lang="ko-KR" altLang="en-US" dirty="0"/>
          </a:p>
        </p:txBody>
      </p:sp>
      <p:sp>
        <p:nvSpPr>
          <p:cNvPr id="4" name="Freeform 3"/>
          <p:cNvSpPr/>
          <p:nvPr/>
        </p:nvSpPr>
        <p:spPr>
          <a:xfrm>
            <a:off x="2457814" y="2198212"/>
            <a:ext cx="890050" cy="718338"/>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556548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Set - Strawberry</a:t>
            </a:r>
            <a:endParaRPr lang="ko-KR" altLang="en-US"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98659" y="1923678"/>
            <a:ext cx="3150218" cy="1384995"/>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Data set contains data for different years </a:t>
            </a:r>
          </a:p>
          <a:p>
            <a:pPr marL="171450" indent="-171450">
              <a:buFont typeface="Arial" pitchFamily="34" charset="0"/>
              <a:buChar char="•"/>
            </a:pPr>
            <a:endParaRPr lang="en-US" altLang="ko-KR" sz="1400" dirty="0">
              <a:solidFill>
                <a:schemeClr val="accent3"/>
              </a:solidFill>
              <a:cs typeface="Arial" pitchFamily="34" charset="0"/>
            </a:endParaRPr>
          </a:p>
          <a:p>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The format remains the same across all the years</a:t>
            </a:r>
            <a:r>
              <a:rPr lang="ko-KR" altLang="en-US" sz="1400" dirty="0">
                <a:solidFill>
                  <a:schemeClr val="accent3"/>
                </a:solidFill>
                <a:cs typeface="Arial" pitchFamily="34" charset="0"/>
              </a:rPr>
              <a:t> </a:t>
            </a:r>
            <a:r>
              <a:rPr lang="en-IN" altLang="ko-KR" sz="1400" dirty="0">
                <a:solidFill>
                  <a:schemeClr val="accent3"/>
                </a:solidFill>
                <a:cs typeface="Arial" pitchFamily="34" charset="0"/>
              </a:rPr>
              <a:t>for</a:t>
            </a:r>
            <a:r>
              <a:rPr lang="ko-KR" altLang="en-US" sz="1400" dirty="0">
                <a:solidFill>
                  <a:schemeClr val="accent3"/>
                </a:solidFill>
                <a:cs typeface="Arial" pitchFamily="34" charset="0"/>
              </a:rPr>
              <a:t> </a:t>
            </a:r>
            <a:r>
              <a:rPr lang="en-IN" altLang="ko-KR" sz="1400" dirty="0">
                <a:solidFill>
                  <a:schemeClr val="accent3"/>
                </a:solidFill>
                <a:cs typeface="Arial" pitchFamily="34" charset="0"/>
              </a:rPr>
              <a:t>strawberry</a:t>
            </a:r>
            <a:endParaRPr lang="en-US" altLang="ko-KR" sz="1400" dirty="0">
              <a:solidFill>
                <a:schemeClr val="accent3"/>
              </a:solidFill>
              <a:cs typeface="Arial" pitchFamily="34" charset="0"/>
            </a:endParaRPr>
          </a:p>
        </p:txBody>
      </p:sp>
      <p:pic>
        <p:nvPicPr>
          <p:cNvPr id="18" name="Picture 17">
            <a:extLst>
              <a:ext uri="{FF2B5EF4-FFF2-40B4-BE49-F238E27FC236}">
                <a16:creationId xmlns:a16="http://schemas.microsoft.com/office/drawing/2014/main" id="{07345A22-4A01-43B9-8049-708C42354D16}"/>
              </a:ext>
            </a:extLst>
          </p:cNvPr>
          <p:cNvPicPr>
            <a:picLocks noChangeAspect="1"/>
          </p:cNvPicPr>
          <p:nvPr/>
        </p:nvPicPr>
        <p:blipFill>
          <a:blip r:embed="rId2"/>
          <a:stretch>
            <a:fillRect/>
          </a:stretch>
        </p:blipFill>
        <p:spPr>
          <a:xfrm>
            <a:off x="107504" y="1366630"/>
            <a:ext cx="5292080" cy="2686822"/>
          </a:xfrm>
          <a:prstGeom prst="rect">
            <a:avLst/>
          </a:prstGeom>
        </p:spPr>
      </p:pic>
    </p:spTree>
    <p:extLst>
      <p:ext uri="{BB962C8B-B14F-4D97-AF65-F5344CB8AC3E}">
        <p14:creationId xmlns:p14="http://schemas.microsoft.com/office/powerpoint/2010/main" val="38346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Set - Peaches</a:t>
            </a:r>
            <a:endParaRPr lang="ko-KR" altLang="en-US"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98659" y="1923678"/>
            <a:ext cx="3150218" cy="1384995"/>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Data set contains data for different years</a:t>
            </a:r>
          </a:p>
          <a:p>
            <a:pPr marL="171450" indent="-171450">
              <a:buFont typeface="Arial" pitchFamily="34" charset="0"/>
              <a:buChar char="•"/>
            </a:pPr>
            <a:endParaRPr lang="en-US" altLang="ko-KR" sz="1400" dirty="0">
              <a:solidFill>
                <a:schemeClr val="accent3"/>
              </a:solidFill>
              <a:cs typeface="Arial" pitchFamily="34" charset="0"/>
            </a:endParaRPr>
          </a:p>
          <a:p>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The format remains the same across all the years</a:t>
            </a:r>
            <a:r>
              <a:rPr lang="ko-KR" altLang="en-US" sz="1400" dirty="0">
                <a:solidFill>
                  <a:schemeClr val="accent3"/>
                </a:solidFill>
                <a:cs typeface="Arial" pitchFamily="34" charset="0"/>
              </a:rPr>
              <a:t> </a:t>
            </a:r>
            <a:r>
              <a:rPr lang="en-IN" altLang="ko-KR" sz="1400" dirty="0">
                <a:solidFill>
                  <a:schemeClr val="accent3"/>
                </a:solidFill>
                <a:cs typeface="Arial" pitchFamily="34" charset="0"/>
              </a:rPr>
              <a:t>for</a:t>
            </a:r>
            <a:r>
              <a:rPr lang="ko-KR" altLang="en-US" sz="1400" dirty="0">
                <a:solidFill>
                  <a:schemeClr val="accent3"/>
                </a:solidFill>
                <a:cs typeface="Arial" pitchFamily="34" charset="0"/>
              </a:rPr>
              <a:t> </a:t>
            </a:r>
            <a:r>
              <a:rPr lang="en-IN" altLang="ko-KR" sz="1400" dirty="0">
                <a:solidFill>
                  <a:schemeClr val="accent3"/>
                </a:solidFill>
                <a:cs typeface="Arial" pitchFamily="34" charset="0"/>
              </a:rPr>
              <a:t>strawberry</a:t>
            </a:r>
            <a:endParaRPr lang="en-US" altLang="ko-KR" sz="1400" dirty="0">
              <a:solidFill>
                <a:schemeClr val="accent3"/>
              </a:solidFill>
              <a:cs typeface="Arial" pitchFamily="34" charset="0"/>
            </a:endParaRPr>
          </a:p>
        </p:txBody>
      </p:sp>
      <p:pic>
        <p:nvPicPr>
          <p:cNvPr id="16" name="Picture 15">
            <a:extLst>
              <a:ext uri="{FF2B5EF4-FFF2-40B4-BE49-F238E27FC236}">
                <a16:creationId xmlns:a16="http://schemas.microsoft.com/office/drawing/2014/main" id="{FAA7D863-3FE7-47A7-83FD-1D9588D1CF0E}"/>
              </a:ext>
            </a:extLst>
          </p:cNvPr>
          <p:cNvPicPr>
            <a:picLocks noChangeAspect="1"/>
          </p:cNvPicPr>
          <p:nvPr/>
        </p:nvPicPr>
        <p:blipFill>
          <a:blip r:embed="rId2"/>
          <a:stretch>
            <a:fillRect/>
          </a:stretch>
        </p:blipFill>
        <p:spPr>
          <a:xfrm>
            <a:off x="323528" y="1147500"/>
            <a:ext cx="5185816" cy="3138242"/>
          </a:xfrm>
          <a:prstGeom prst="rect">
            <a:avLst/>
          </a:prstGeom>
        </p:spPr>
      </p:pic>
    </p:spTree>
    <p:extLst>
      <p:ext uri="{BB962C8B-B14F-4D97-AF65-F5344CB8AC3E}">
        <p14:creationId xmlns:p14="http://schemas.microsoft.com/office/powerpoint/2010/main" val="52545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Data Set - Grapes</a:t>
            </a:r>
            <a:endParaRPr lang="ko-KR" altLang="en-US" dirty="0"/>
          </a:p>
        </p:txBody>
      </p:sp>
      <p:sp>
        <p:nvSpPr>
          <p:cNvPr id="7" name="Rectangle 6"/>
          <p:cNvSpPr/>
          <p:nvPr/>
        </p:nvSpPr>
        <p:spPr>
          <a:xfrm>
            <a:off x="5721167" y="1299908"/>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p:cNvSpPr/>
          <p:nvPr/>
        </p:nvSpPr>
        <p:spPr>
          <a:xfrm>
            <a:off x="5721167" y="4252236"/>
            <a:ext cx="2952000"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TextBox 8"/>
          <p:cNvSpPr txBox="1"/>
          <p:nvPr/>
        </p:nvSpPr>
        <p:spPr>
          <a:xfrm>
            <a:off x="5698659" y="1923678"/>
            <a:ext cx="3150218" cy="1384995"/>
          </a:xfrm>
          <a:prstGeom prst="rect">
            <a:avLst/>
          </a:prstGeom>
          <a:noFill/>
        </p:spPr>
        <p:txBody>
          <a:bodyPr wrap="square" rtlCol="0">
            <a:spAutoFit/>
          </a:bodyPr>
          <a:lstStyle/>
          <a:p>
            <a:pPr marL="171450" indent="-171450">
              <a:buFont typeface="Arial" pitchFamily="34" charset="0"/>
              <a:buChar char="•"/>
            </a:pPr>
            <a:r>
              <a:rPr lang="en-US" altLang="ko-KR" sz="1400" dirty="0">
                <a:solidFill>
                  <a:schemeClr val="accent3"/>
                </a:solidFill>
                <a:cs typeface="Arial" pitchFamily="34" charset="0"/>
              </a:rPr>
              <a:t>Data set contains data for different years</a:t>
            </a:r>
          </a:p>
          <a:p>
            <a:pPr marL="171450" indent="-171450">
              <a:buFont typeface="Arial" pitchFamily="34" charset="0"/>
              <a:buChar char="•"/>
            </a:pPr>
            <a:endParaRPr lang="en-US" altLang="ko-KR" sz="1400" dirty="0">
              <a:solidFill>
                <a:schemeClr val="accent3"/>
              </a:solidFill>
              <a:cs typeface="Arial" pitchFamily="34" charset="0"/>
            </a:endParaRPr>
          </a:p>
          <a:p>
            <a:endParaRPr lang="en-US" altLang="ko-KR" sz="1400" dirty="0">
              <a:solidFill>
                <a:schemeClr val="accent3"/>
              </a:solidFill>
              <a:cs typeface="Arial" pitchFamily="34" charset="0"/>
            </a:endParaRPr>
          </a:p>
          <a:p>
            <a:pPr marL="171450" indent="-171450">
              <a:buFont typeface="Arial" pitchFamily="34" charset="0"/>
              <a:buChar char="•"/>
            </a:pPr>
            <a:r>
              <a:rPr lang="en-US" altLang="ko-KR" sz="1400" dirty="0">
                <a:solidFill>
                  <a:schemeClr val="accent3"/>
                </a:solidFill>
                <a:cs typeface="Arial" pitchFamily="34" charset="0"/>
              </a:rPr>
              <a:t>The format remains the same across all the years</a:t>
            </a:r>
            <a:r>
              <a:rPr lang="ko-KR" altLang="en-US" sz="1400" dirty="0">
                <a:solidFill>
                  <a:schemeClr val="accent3"/>
                </a:solidFill>
                <a:cs typeface="Arial" pitchFamily="34" charset="0"/>
              </a:rPr>
              <a:t> </a:t>
            </a:r>
            <a:r>
              <a:rPr lang="en-IN" altLang="ko-KR" sz="1400" dirty="0">
                <a:solidFill>
                  <a:schemeClr val="accent3"/>
                </a:solidFill>
                <a:cs typeface="Arial" pitchFamily="34" charset="0"/>
              </a:rPr>
              <a:t>for</a:t>
            </a:r>
            <a:r>
              <a:rPr lang="ko-KR" altLang="en-US" sz="1400" dirty="0">
                <a:solidFill>
                  <a:schemeClr val="accent3"/>
                </a:solidFill>
                <a:cs typeface="Arial" pitchFamily="34" charset="0"/>
              </a:rPr>
              <a:t> </a:t>
            </a:r>
            <a:r>
              <a:rPr lang="en-IN" altLang="ko-KR" sz="1400" dirty="0">
                <a:solidFill>
                  <a:schemeClr val="accent3"/>
                </a:solidFill>
                <a:cs typeface="Arial" pitchFamily="34" charset="0"/>
              </a:rPr>
              <a:t>grapes</a:t>
            </a:r>
            <a:endParaRPr lang="en-US" altLang="ko-KR" sz="1400" dirty="0">
              <a:solidFill>
                <a:schemeClr val="accent3"/>
              </a:solidFill>
              <a:cs typeface="Arial" pitchFamily="34" charset="0"/>
            </a:endParaRPr>
          </a:p>
        </p:txBody>
      </p:sp>
      <p:pic>
        <p:nvPicPr>
          <p:cNvPr id="4" name="Picture 3">
            <a:extLst>
              <a:ext uri="{FF2B5EF4-FFF2-40B4-BE49-F238E27FC236}">
                <a16:creationId xmlns:a16="http://schemas.microsoft.com/office/drawing/2014/main" id="{4ED38CAC-E928-4E37-B462-B21B4F616A11}"/>
              </a:ext>
            </a:extLst>
          </p:cNvPr>
          <p:cNvPicPr>
            <a:picLocks noChangeAspect="1"/>
          </p:cNvPicPr>
          <p:nvPr/>
        </p:nvPicPr>
        <p:blipFill>
          <a:blip r:embed="rId2"/>
          <a:stretch>
            <a:fillRect/>
          </a:stretch>
        </p:blipFill>
        <p:spPr>
          <a:xfrm>
            <a:off x="115350" y="1131590"/>
            <a:ext cx="5459948" cy="3507854"/>
          </a:xfrm>
          <a:prstGeom prst="rect">
            <a:avLst/>
          </a:prstGeom>
        </p:spPr>
      </p:pic>
    </p:spTree>
    <p:extLst>
      <p:ext uri="{BB962C8B-B14F-4D97-AF65-F5344CB8AC3E}">
        <p14:creationId xmlns:p14="http://schemas.microsoft.com/office/powerpoint/2010/main" val="2011401708"/>
      </p:ext>
    </p:extLst>
  </p:cSld>
  <p:clrMapOvr>
    <a:masterClrMapping/>
  </p:clrMapOvr>
</p:sld>
</file>

<file path=ppt/theme/theme1.xml><?xml version="1.0" encoding="utf-8"?>
<a:theme xmlns:a="http://schemas.openxmlformats.org/drawingml/2006/main" name="Cover and End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8480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1933</TotalTime>
  <Words>853</Words>
  <Application>Microsoft Office PowerPoint</Application>
  <PresentationFormat>On-screen Show (16:9)</PresentationFormat>
  <Paragraphs>122</Paragraphs>
  <Slides>25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맑은 고딕</vt:lpstr>
      <vt:lpstr>Arial</vt:lpstr>
      <vt:lpstr>helvetica neue</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Rachel</cp:lastModifiedBy>
  <cp:revision>177</cp:revision>
  <dcterms:created xsi:type="dcterms:W3CDTF">2016-12-05T23:26:54Z</dcterms:created>
  <dcterms:modified xsi:type="dcterms:W3CDTF">2021-11-01T17:15:01Z</dcterms:modified>
</cp:coreProperties>
</file>