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2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4C3D-B409-4CEA-B835-C384C498A15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D44485F-FC51-40BA-9B77-193D27B2C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16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4C3D-B409-4CEA-B835-C384C498A15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44485F-FC51-40BA-9B77-193D27B2C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48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4C3D-B409-4CEA-B835-C384C498A15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44485F-FC51-40BA-9B77-193D27B2C83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7731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4C3D-B409-4CEA-B835-C384C498A15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44485F-FC51-40BA-9B77-193D27B2C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281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4C3D-B409-4CEA-B835-C384C498A15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44485F-FC51-40BA-9B77-193D27B2C83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0915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4C3D-B409-4CEA-B835-C384C498A15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44485F-FC51-40BA-9B77-193D27B2C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830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4C3D-B409-4CEA-B835-C384C498A15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85F-FC51-40BA-9B77-193D27B2C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561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4C3D-B409-4CEA-B835-C384C498A15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85F-FC51-40BA-9B77-193D27B2C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4C3D-B409-4CEA-B835-C384C498A15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85F-FC51-40BA-9B77-193D27B2C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8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4C3D-B409-4CEA-B835-C384C498A15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44485F-FC51-40BA-9B77-193D27B2C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0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4C3D-B409-4CEA-B835-C384C498A15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44485F-FC51-40BA-9B77-193D27B2C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76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4C3D-B409-4CEA-B835-C384C498A15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44485F-FC51-40BA-9B77-193D27B2C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22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4C3D-B409-4CEA-B835-C384C498A15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85F-FC51-40BA-9B77-193D27B2C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4C3D-B409-4CEA-B835-C384C498A15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85F-FC51-40BA-9B77-193D27B2C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37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4C3D-B409-4CEA-B835-C384C498A15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85F-FC51-40BA-9B77-193D27B2C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22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4C3D-B409-4CEA-B835-C384C498A15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44485F-FC51-40BA-9B77-193D27B2C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61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14C3D-B409-4CEA-B835-C384C498A15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D44485F-FC51-40BA-9B77-193D27B2C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43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ieselpowergear.com/blogs/diesel-power-news/diesel-vs-gasoline-whats-most-cost-effective" TargetMode="External"/><Relationship Id="rId4" Type="http://schemas.openxmlformats.org/officeDocument/2006/relationships/hyperlink" Target="https://dieselpowergear.com/blogs/diesel-power-news/the-pros-and-cons-between-diesel-vs-gas-truck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A1674E5-ADA0-4193-9CFE-320AEB52C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30119"/>
            <a:ext cx="9144000" cy="1655762"/>
          </a:xfrm>
        </p:spPr>
        <p:txBody>
          <a:bodyPr/>
          <a:lstStyle/>
          <a:p>
            <a:r>
              <a:rPr lang="en-IN" dirty="0"/>
              <a:t>Assignment 5- CO2 Emissions</a:t>
            </a:r>
          </a:p>
        </p:txBody>
      </p:sp>
    </p:spTree>
    <p:extLst>
      <p:ext uri="{BB962C8B-B14F-4D97-AF65-F5344CB8AC3E}">
        <p14:creationId xmlns:p14="http://schemas.microsoft.com/office/powerpoint/2010/main" val="49004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371C-E7B9-4116-918A-84F8C4E0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5831884" cy="742353"/>
          </a:xfrm>
        </p:spPr>
        <p:txBody>
          <a:bodyPr/>
          <a:lstStyle/>
          <a:p>
            <a:r>
              <a:rPr lang="en-IN" dirty="0"/>
              <a:t>EXECUTIVE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57AE5-A072-4A86-9348-C4E625FB0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750" y="547"/>
            <a:ext cx="2833228" cy="128089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7D20FD-5529-4E00-B85A-CFE98A7BD772}"/>
              </a:ext>
            </a:extLst>
          </p:cNvPr>
          <p:cNvSpPr txBox="1"/>
          <p:nvPr/>
        </p:nvSpPr>
        <p:spPr>
          <a:xfrm>
            <a:off x="647271" y="1592494"/>
            <a:ext cx="32154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The 5 Fuel Types that are currently being used in the market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/>
              <a:t>X = regular gasoline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/>
              <a:t>Z = premium gasoline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/>
              <a:t>D = diesel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/>
              <a:t>E = ethanol (E85)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/>
              <a:t>N = natural gas</a:t>
            </a:r>
            <a:endParaRPr lang="en-IN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04F74E-C0C6-427E-A3F8-DAB1BFB12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392" y="1598310"/>
            <a:ext cx="2491486" cy="16609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45DEA8B-2E09-47FC-BF47-0D6CE2DDB539}"/>
              </a:ext>
            </a:extLst>
          </p:cNvPr>
          <p:cNvSpPr txBox="1"/>
          <p:nvPr/>
        </p:nvSpPr>
        <p:spPr>
          <a:xfrm>
            <a:off x="7992730" y="1623372"/>
            <a:ext cx="3709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Selected a mix of 10 High End and Low end Brand to check the emissions and fuel type. Majority of them use X &amp; Z fuel types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1A3574-8486-4030-B9C5-BA6BE6382D94}"/>
              </a:ext>
            </a:extLst>
          </p:cNvPr>
          <p:cNvSpPr txBox="1"/>
          <p:nvPr/>
        </p:nvSpPr>
        <p:spPr>
          <a:xfrm>
            <a:off x="8257000" y="3757301"/>
            <a:ext cx="41507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RECOMMENDATION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Manufacture more diesel and natural gas based in the market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Diesel gives your </a:t>
            </a:r>
            <a:r>
              <a:rPr lang="en-IN" sz="1600" dirty="0">
                <a:hlinkClick r:id="rId4" tooltip="Diesel vs. Gas Truck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 longer life</a:t>
            </a:r>
            <a:r>
              <a:rPr lang="en-IN" sz="1600" dirty="0"/>
              <a:t> and </a:t>
            </a:r>
            <a:r>
              <a:rPr lang="en-IN" sz="1600" dirty="0">
                <a:hlinkClick r:id="rId5" tooltip="Diesel vs. Gas - Which is Easier On Your Wallet?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saves you money</a:t>
            </a:r>
            <a:r>
              <a:rPr lang="en-IN" sz="1600" dirty="0"/>
              <a:t> in the long-run and </a:t>
            </a:r>
            <a:r>
              <a:rPr lang="en-IN" sz="1600" u="sng" dirty="0"/>
              <a:t>also its better </a:t>
            </a:r>
            <a:r>
              <a:rPr lang="en-IN" sz="1600" dirty="0"/>
              <a:t>for the environment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Create more awareness and enforce the severity of the situation to Automobile Manufactures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D01B61-7465-45BE-93D0-0D765A1B20F9}"/>
              </a:ext>
            </a:extLst>
          </p:cNvPr>
          <p:cNvSpPr txBox="1"/>
          <p:nvPr/>
        </p:nvSpPr>
        <p:spPr>
          <a:xfrm>
            <a:off x="1028490" y="4106219"/>
            <a:ext cx="34459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CHALLENGES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Getting Government to enforce rules and making the changes required mandatory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Convincing the Automobile manufactures to create more environment friendly engines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Creating awareness among public to find alternative transportation solution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4D42E0-6FD9-4253-88EC-1CDBE1EB23B9}"/>
              </a:ext>
            </a:extLst>
          </p:cNvPr>
          <p:cNvSpPr txBox="1"/>
          <p:nvPr/>
        </p:nvSpPr>
        <p:spPr>
          <a:xfrm>
            <a:off x="4474393" y="4023712"/>
            <a:ext cx="35183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Reduce the Carbon Emissions from categories  X &amp; Z and move into more environment friendly models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/>
              <a:t>Reduce</a:t>
            </a:r>
            <a:r>
              <a:rPr lang="en-IN" sz="1600" dirty="0"/>
              <a:t> usage of X &amp; Z by about </a:t>
            </a:r>
            <a:r>
              <a:rPr lang="en-IN" sz="1600" b="1" dirty="0"/>
              <a:t>10%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Encourage Ethanol and Natural gas usage by </a:t>
            </a:r>
            <a:r>
              <a:rPr lang="en-IN" sz="1600" b="1" dirty="0"/>
              <a:t>10 % to </a:t>
            </a:r>
            <a:r>
              <a:rPr lang="en-IN" sz="1600" dirty="0"/>
              <a:t>start off with</a:t>
            </a:r>
            <a:endParaRPr lang="en-IN" sz="1600" b="1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3941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371C-E7B9-4116-918A-84F8C4E0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43" y="677225"/>
            <a:ext cx="8911687" cy="63831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SAMPLE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57AE5-A072-4A86-9348-C4E625FB0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750" y="547"/>
            <a:ext cx="2833228" cy="1280890"/>
          </a:xfrm>
        </p:spPr>
      </p:pic>
      <p:pic>
        <p:nvPicPr>
          <p:cNvPr id="2050" name="Picture 2" descr="Bugatti - Wikipedia">
            <a:extLst>
              <a:ext uri="{FF2B5EF4-FFF2-40B4-BE49-F238E27FC236}">
                <a16:creationId xmlns:a16="http://schemas.microsoft.com/office/drawing/2014/main" id="{C79A6689-F8EF-4814-AD3C-45DFB50DA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040" y="1667545"/>
            <a:ext cx="2061416" cy="109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evrolet Pressroom - United States - Images">
            <a:extLst>
              <a:ext uri="{FF2B5EF4-FFF2-40B4-BE49-F238E27FC236}">
                <a16:creationId xmlns:a16="http://schemas.microsoft.com/office/drawing/2014/main" id="{B31F83A4-3887-4E3A-AE54-78312C09F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604" y="1431294"/>
            <a:ext cx="2255510" cy="99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DD52B72-188F-4912-BB2E-D8996300E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399" y="3077464"/>
            <a:ext cx="2429526" cy="93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nda Logo, history, meaning, symbol, PNG">
            <a:extLst>
              <a:ext uri="{FF2B5EF4-FFF2-40B4-BE49-F238E27FC236}">
                <a16:creationId xmlns:a16="http://schemas.microsoft.com/office/drawing/2014/main" id="{1B5392BF-BFAA-4836-8823-408DE2365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088" y="4081152"/>
            <a:ext cx="2007873" cy="112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ar Logo Hyundai transparent PNG - StickPNG">
            <a:extLst>
              <a:ext uri="{FF2B5EF4-FFF2-40B4-BE49-F238E27FC236}">
                <a16:creationId xmlns:a16="http://schemas.microsoft.com/office/drawing/2014/main" id="{F81D87EE-A156-48D1-8034-573FCF4DD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365" y="3552908"/>
            <a:ext cx="2041337" cy="110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enuine Kia 86353-1F500 Logo Assembly, Emblems - Amazon Canada">
            <a:extLst>
              <a:ext uri="{FF2B5EF4-FFF2-40B4-BE49-F238E27FC236}">
                <a16:creationId xmlns:a16="http://schemas.microsoft.com/office/drawing/2014/main" id="{1D46627A-A7DA-4F66-81D9-6315A96A3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441" y="2404287"/>
            <a:ext cx="2135038" cy="105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Lamborghini - Wikipedia">
            <a:extLst>
              <a:ext uri="{FF2B5EF4-FFF2-40B4-BE49-F238E27FC236}">
                <a16:creationId xmlns:a16="http://schemas.microsoft.com/office/drawing/2014/main" id="{E9FA927B-F300-4C9E-80DD-D272BED1D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359" y="5133995"/>
            <a:ext cx="1405511" cy="16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098A141A-CEFC-4869-8E68-192A96B98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160" y="5522183"/>
            <a:ext cx="1853936" cy="121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The Toyota logo has an ingenious hidden message | Creative Bloq">
            <a:extLst>
              <a:ext uri="{FF2B5EF4-FFF2-40B4-BE49-F238E27FC236}">
                <a16:creationId xmlns:a16="http://schemas.microsoft.com/office/drawing/2014/main" id="{3D363804-F155-48A8-9267-DD4428CCF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732" y="5006829"/>
            <a:ext cx="2007873" cy="112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Volkswagen Logo | Audi MediaCenter">
            <a:extLst>
              <a:ext uri="{FF2B5EF4-FFF2-40B4-BE49-F238E27FC236}">
                <a16:creationId xmlns:a16="http://schemas.microsoft.com/office/drawing/2014/main" id="{6AB367B8-817D-40B7-9B76-644E7FD34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92" y="4007778"/>
            <a:ext cx="2001180" cy="112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11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371C-E7B9-4116-918A-84F8C4E0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526" y="415266"/>
            <a:ext cx="7058346" cy="976312"/>
          </a:xfrm>
        </p:spPr>
        <p:txBody>
          <a:bodyPr>
            <a:normAutofit/>
          </a:bodyPr>
          <a:lstStyle/>
          <a:p>
            <a:r>
              <a:rPr lang="en-IN" sz="3200" b="1" dirty="0"/>
              <a:t>FUEL TYPE BASED COMPARISON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0CF56C6-51B9-4E1B-9B73-5485CFB83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5267" y="5272861"/>
            <a:ext cx="9515515" cy="1679466"/>
          </a:xfrm>
        </p:spPr>
        <p:txBody>
          <a:bodyPr>
            <a:normAutofit/>
          </a:bodyPr>
          <a:lstStyle/>
          <a:p>
            <a:r>
              <a:rPr lang="en-IN" sz="1600" dirty="0"/>
              <a:t>The chart above shows the car manufactures having different fuel type engines and the corresponding comparison between CO2 emission ,fuel consumption etc.</a:t>
            </a:r>
          </a:p>
          <a:p>
            <a:r>
              <a:rPr lang="en-IN" sz="1600" dirty="0"/>
              <a:t>In Fuel type X Ford has maximum emission as compared to the other makes in the same category.</a:t>
            </a:r>
          </a:p>
          <a:p>
            <a:r>
              <a:rPr lang="en-IN" sz="1600" b="1" dirty="0"/>
              <a:t>Except Chevrolet </a:t>
            </a:r>
            <a:r>
              <a:rPr lang="en-IN" sz="1600" dirty="0"/>
              <a:t>no other manufacturing are producing engines for </a:t>
            </a:r>
            <a:r>
              <a:rPr lang="en-IN" sz="1600" b="1" dirty="0"/>
              <a:t>natural gas</a:t>
            </a:r>
          </a:p>
          <a:p>
            <a:endParaRPr lang="en-IN" sz="16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2A4B8B8F-3F8A-4A56-BB58-FF0E3A2FB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750" y="547"/>
            <a:ext cx="2833228" cy="12808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4B7E34-995F-4F83-B530-E2269D6F2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27" y="1422401"/>
            <a:ext cx="8363164" cy="367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5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371C-E7B9-4116-918A-84F8C4E0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46088"/>
            <a:ext cx="4499957" cy="976312"/>
          </a:xfrm>
        </p:spPr>
        <p:txBody>
          <a:bodyPr>
            <a:normAutofit/>
          </a:bodyPr>
          <a:lstStyle/>
          <a:p>
            <a:r>
              <a:rPr lang="en-IN" sz="3200" b="1" dirty="0"/>
              <a:t>FUEL CONSUMPTION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0CF56C6-51B9-4E1B-9B73-5485CFB83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31944" y="1957930"/>
            <a:ext cx="3505199" cy="4262436"/>
          </a:xfrm>
        </p:spPr>
        <p:txBody>
          <a:bodyPr>
            <a:normAutofit/>
          </a:bodyPr>
          <a:lstStyle/>
          <a:p>
            <a:r>
              <a:rPr lang="en-IN" sz="1800" dirty="0"/>
              <a:t>In terms of fuel consumption the observation is as follows: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X fuel is widely consumed as compared to the others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There is </a:t>
            </a:r>
            <a:r>
              <a:rPr lang="en-IN" sz="1800" b="1" dirty="0"/>
              <a:t>almost no existence </a:t>
            </a:r>
            <a:r>
              <a:rPr lang="en-IN" sz="1800" dirty="0"/>
              <a:t>of natural gas consumption in any of the brands selected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/>
              <a:t>Ford and Chevrolet </a:t>
            </a:r>
            <a:r>
              <a:rPr lang="en-IN" sz="1800" dirty="0"/>
              <a:t>as brands seem to be manufacturing mixed model cars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F50DE-A1D8-4EF5-9EA4-0E04164F4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705" y="1898753"/>
            <a:ext cx="6464632" cy="404515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39E52C0-534F-4DF8-9FC0-2D72800A30BD}"/>
              </a:ext>
            </a:extLst>
          </p:cNvPr>
          <p:cNvSpPr/>
          <p:nvPr/>
        </p:nvSpPr>
        <p:spPr>
          <a:xfrm>
            <a:off x="5054885" y="1919295"/>
            <a:ext cx="1777429" cy="707797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22427E-31AF-469B-A89E-3C98CD65EB5C}"/>
              </a:ext>
            </a:extLst>
          </p:cNvPr>
          <p:cNvSpPr/>
          <p:nvPr/>
        </p:nvSpPr>
        <p:spPr>
          <a:xfrm>
            <a:off x="9163321" y="4507300"/>
            <a:ext cx="1777429" cy="707797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EE6A33-37DF-4158-BDEE-DE4BB6D5DDB1}"/>
              </a:ext>
            </a:extLst>
          </p:cNvPr>
          <p:cNvSpPr/>
          <p:nvPr/>
        </p:nvSpPr>
        <p:spPr>
          <a:xfrm>
            <a:off x="9163320" y="1919295"/>
            <a:ext cx="1777429" cy="707797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2A4B8B8F-3F8A-4A56-BB58-FF0E3A2FB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750" y="547"/>
            <a:ext cx="2833228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0C4C-E359-4E3F-BCBA-39274A79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767" y="538553"/>
            <a:ext cx="7602814" cy="976312"/>
          </a:xfrm>
        </p:spPr>
        <p:txBody>
          <a:bodyPr>
            <a:noAutofit/>
          </a:bodyPr>
          <a:lstStyle/>
          <a:p>
            <a:r>
              <a:rPr lang="en-IN" sz="3200" b="1" dirty="0"/>
              <a:t>COMPARISON WITH THE CYLINDERS AND 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B7764-0BF0-46D9-8F49-04A4F85F8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656" y="5269253"/>
            <a:ext cx="9935111" cy="161782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Higher the number of cylinders more will the fuel consumption and CO2 emission. In the chart above the Higher end models </a:t>
            </a:r>
            <a:r>
              <a:rPr lang="en-IN" b="1" dirty="0"/>
              <a:t>Bugatti</a:t>
            </a:r>
            <a:r>
              <a:rPr lang="en-IN" dirty="0"/>
              <a:t> has an emission of </a:t>
            </a:r>
            <a:r>
              <a:rPr lang="en-IN" b="1" dirty="0">
                <a:solidFill>
                  <a:srgbClr val="FF0000"/>
                </a:solidFill>
              </a:rPr>
              <a:t>522</a:t>
            </a:r>
            <a:r>
              <a:rPr lang="en-IN" dirty="0"/>
              <a:t> alone, followed by Benz and Lamborghini. The chart doesn’t really depict this as the data size if limited for higher end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78C48-1CC6-484F-B7A5-2B935915D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426" y="1545432"/>
            <a:ext cx="7700232" cy="39190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006DF6-79F9-4A4D-AEDC-647A9F2A30AD}"/>
              </a:ext>
            </a:extLst>
          </p:cNvPr>
          <p:cNvSpPr/>
          <p:nvPr/>
        </p:nvSpPr>
        <p:spPr>
          <a:xfrm>
            <a:off x="8897420" y="3549883"/>
            <a:ext cx="1150706" cy="1833775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2C480C9-60F3-4F43-9A97-FF6DEF101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750" y="547"/>
            <a:ext cx="2833228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7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371C-E7B9-4116-918A-84F8C4E0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526" y="446088"/>
            <a:ext cx="7058346" cy="976312"/>
          </a:xfrm>
        </p:spPr>
        <p:txBody>
          <a:bodyPr>
            <a:noAutofit/>
          </a:bodyPr>
          <a:lstStyle/>
          <a:p>
            <a:r>
              <a:rPr lang="en-IN" sz="3200" b="1" dirty="0"/>
              <a:t>FUEL CONSUMPTION WITH VEHICLE TYPE &amp; TRANSMISSION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0CF56C6-51B9-4E1B-9B73-5485CFB83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1802" y="4572001"/>
            <a:ext cx="9515515" cy="1679466"/>
          </a:xfrm>
        </p:spPr>
        <p:txBody>
          <a:bodyPr>
            <a:normAutofit fontScale="92500"/>
          </a:bodyPr>
          <a:lstStyle/>
          <a:p>
            <a:r>
              <a:rPr lang="en-IN" sz="1800" dirty="0"/>
              <a:t>In terms of fuel consumption the observation is as follows: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X fuel is widely consumed as compared to the others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There is </a:t>
            </a:r>
            <a:r>
              <a:rPr lang="en-IN" sz="1800" b="1" dirty="0"/>
              <a:t>almost no existence </a:t>
            </a:r>
            <a:r>
              <a:rPr lang="en-IN" sz="1800" dirty="0"/>
              <a:t>of natural gas consumption in any of the brands selected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/>
              <a:t>Ford and Chevrolet </a:t>
            </a:r>
            <a:r>
              <a:rPr lang="en-IN" sz="1800" dirty="0"/>
              <a:t>as brands seem to be manufacturing mixed model cars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2A4B8B8F-3F8A-4A56-BB58-FF0E3A2FB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750" y="547"/>
            <a:ext cx="2833228" cy="12808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8BD6AF-6ED5-4EDB-B51D-8EABA1E7B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86" y="1598681"/>
            <a:ext cx="8216228" cy="25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9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371C-E7B9-4116-918A-84F8C4E0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526" y="446088"/>
            <a:ext cx="7058346" cy="976312"/>
          </a:xfrm>
        </p:spPr>
        <p:txBody>
          <a:bodyPr>
            <a:normAutofit/>
          </a:bodyPr>
          <a:lstStyle/>
          <a:p>
            <a:r>
              <a:rPr lang="en-IN" sz="3200" b="1" dirty="0"/>
              <a:t>CONCLUSION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0CF56C6-51B9-4E1B-9B73-5485CFB83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78813" y="2013735"/>
            <a:ext cx="8421969" cy="338019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Reduce the CO2 emissions which are harmful to the environment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Move to more sustainable fuel type which will help reduce the pollution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Study was conducted on a sample dataset. Take the complete dataset and analyse if there are any change in the finding or it remains the same.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Appeal to the general public , car manufactures and Government to take the necessary steps to ensure we have a better tomorrow.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Luxury cars with higher cylinder are contributing to higher CO2 emissions.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2A4B8B8F-3F8A-4A56-BB58-FF0E3A2FB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750" y="547"/>
            <a:ext cx="2833228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7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D30AEA-8128-4482-A5C5-F3EA328AF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0"/>
            <a:ext cx="3181350" cy="1438275"/>
          </a:xfrm>
          <a:prstGeom prst="rect">
            <a:avLst/>
          </a:prstGeom>
        </p:spPr>
      </p:pic>
      <p:pic>
        <p:nvPicPr>
          <p:cNvPr id="3074" name="Picture 2" descr="Thank You Any Questions Clipart - Any Questions Clipart Png Transparent Png  (#5223970) - PinClipart">
            <a:extLst>
              <a:ext uri="{FF2B5EF4-FFF2-40B4-BE49-F238E27FC236}">
                <a16:creationId xmlns:a16="http://schemas.microsoft.com/office/drawing/2014/main" id="{791F2928-82E7-49B3-BF6F-9C152D98C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025" y="1958290"/>
            <a:ext cx="4795944" cy="365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5827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161</TotalTime>
  <Words>490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Wisp</vt:lpstr>
      <vt:lpstr>PowerPoint Presentation</vt:lpstr>
      <vt:lpstr>EXECUTIVE SUMMARY</vt:lpstr>
      <vt:lpstr>SAMPLE SET</vt:lpstr>
      <vt:lpstr>FUEL TYPE BASED COMPARISON</vt:lpstr>
      <vt:lpstr>FUEL CONSUMPTION</vt:lpstr>
      <vt:lpstr>COMPARISON WITH THE CYLINDERS AND MAKE</vt:lpstr>
      <vt:lpstr>FUEL CONSUMPTION WITH VEHICLE TYPE &amp; TRANSMISSION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</dc:creator>
  <cp:lastModifiedBy>Rachel</cp:lastModifiedBy>
  <cp:revision>54</cp:revision>
  <dcterms:created xsi:type="dcterms:W3CDTF">2021-12-07T22:42:54Z</dcterms:created>
  <dcterms:modified xsi:type="dcterms:W3CDTF">2021-12-08T16:52:06Z</dcterms:modified>
</cp:coreProperties>
</file>