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98" r:id="rId5"/>
    <p:sldId id="300" r:id="rId6"/>
    <p:sldId id="304" r:id="rId7"/>
    <p:sldId id="301" r:id="rId8"/>
    <p:sldId id="305" r:id="rId9"/>
    <p:sldId id="302" r:id="rId10"/>
    <p:sldId id="306" r:id="rId11"/>
    <p:sldId id="307" r:id="rId12"/>
    <p:sldId id="309" r:id="rId13"/>
    <p:sldId id="310" r:id="rId14"/>
    <p:sldId id="311" r:id="rId15"/>
    <p:sldId id="317" r:id="rId16"/>
    <p:sldId id="318" r:id="rId17"/>
    <p:sldId id="319" r:id="rId18"/>
    <p:sldId id="308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hya ranganathan" initials="vr" lastIdx="1" clrIdx="0">
    <p:extLst>
      <p:ext uri="{19B8F6BF-5375-455C-9EA6-DF929625EA0E}">
        <p15:presenceInfo xmlns:p15="http://schemas.microsoft.com/office/powerpoint/2012/main" userId="4fe9acfa01980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A2577-01A0-05D7-2A5F-3C90743F3723}" v="704" dt="2021-11-12T20:00:41.687"/>
    <p1510:client id="{5E570E40-8D7E-064E-E213-592D36007D52}" v="46" dt="2021-12-05T23:23:26.485"/>
    <p1510:client id="{68B754B1-49C5-A2AE-7813-D4B42F39B556}" v="1060" dt="2021-12-05T22:33:09.477"/>
    <p1510:client id="{79E7F3B9-C6A9-43EA-B852-76ECF60C6AEC}" v="5" dt="2021-11-12T19:58:26.373"/>
    <p1510:client id="{D04553D1-846F-A61C-6B37-38CC3086E516}" v="110" dt="2021-12-05T22:41:48.530"/>
    <p1510:client id="{F4B4290F-F29C-6ADD-861A-AF5AE5078AB0}" v="236" dt="2021-12-10T00:33:16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140-5DD2-4BB7-AD88-8A259FB9BA0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A759-5CD7-4D3E-AE55-A0558100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3A759-5CD7-4D3E-AE55-A05581002D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3A759-5CD7-4D3E-AE55-A05581002D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rvical+cancer+%28Risk+Factors%29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0" y="4015152"/>
            <a:ext cx="4295776" cy="1992732"/>
          </a:xfrm>
        </p:spPr>
        <p:txBody>
          <a:bodyPr anchor="b">
            <a:no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Yamini Ranganathan</a:t>
            </a:r>
            <a:br>
              <a:rPr lang="en-US" sz="3000">
                <a:solidFill>
                  <a:schemeClr val="tx1"/>
                </a:solidFill>
              </a:rPr>
            </a:br>
            <a:r>
              <a:rPr lang="en-US" sz="3000">
                <a:solidFill>
                  <a:schemeClr val="tx1"/>
                </a:solidFill>
              </a:rPr>
              <a:t>Rachel Porter</a:t>
            </a:r>
            <a:br>
              <a:rPr lang="en-US" sz="3000">
                <a:solidFill>
                  <a:schemeClr val="tx1"/>
                </a:solidFill>
              </a:rPr>
            </a:br>
            <a:r>
              <a:rPr lang="en-US" sz="3000">
                <a:solidFill>
                  <a:schemeClr val="tx1"/>
                </a:solidFill>
              </a:rPr>
              <a:t>Richa Patel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4E6E9-6480-4876-BCCC-04264AF617B7}"/>
              </a:ext>
            </a:extLst>
          </p:cNvPr>
          <p:cNvSpPr txBox="1"/>
          <p:nvPr/>
        </p:nvSpPr>
        <p:spPr>
          <a:xfrm>
            <a:off x="804056" y="1303975"/>
            <a:ext cx="105806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of Machine Learning Models for the Prediction of Cervical Cancer</a:t>
            </a:r>
            <a:endParaRPr lang="en-US" sz="4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25958-042A-4D16-9A90-335A12606507}"/>
              </a:ext>
            </a:extLst>
          </p:cNvPr>
          <p:cNvSpPr txBox="1">
            <a:spLocks/>
          </p:cNvSpPr>
          <p:nvPr/>
        </p:nvSpPr>
        <p:spPr>
          <a:xfrm>
            <a:off x="869285" y="341397"/>
            <a:ext cx="10058400" cy="75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2D3B45"/>
                </a:solidFill>
                <a:latin typeface="LatoWeb"/>
              </a:rPr>
              <a:t>  Results –Logistic Regression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F092880D-38BC-4390-B27F-A650B9CD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46" y="1228084"/>
            <a:ext cx="10174287" cy="66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38570-9C25-472F-949A-F2C3F1DEF8A1}"/>
              </a:ext>
            </a:extLst>
          </p:cNvPr>
          <p:cNvSpPr txBox="1"/>
          <p:nvPr/>
        </p:nvSpPr>
        <p:spPr>
          <a:xfrm>
            <a:off x="3134299" y="2312848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86EAF-C493-4169-9178-4F98BC8B1880}"/>
              </a:ext>
            </a:extLst>
          </p:cNvPr>
          <p:cNvSpPr txBox="1"/>
          <p:nvPr/>
        </p:nvSpPr>
        <p:spPr>
          <a:xfrm>
            <a:off x="9343018" y="2335539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87EF4-596B-4C48-9A82-6490C325C2EB}"/>
              </a:ext>
            </a:extLst>
          </p:cNvPr>
          <p:cNvSpPr txBox="1"/>
          <p:nvPr/>
        </p:nvSpPr>
        <p:spPr>
          <a:xfrm>
            <a:off x="7676656" y="5921687"/>
            <a:ext cx="4532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	Logistic Regression Method </a:t>
            </a:r>
            <a:r>
              <a:rPr lang="en-US" sz="1400" cap="none" spc="0" dirty="0"/>
              <a:t>with PCA </a:t>
            </a:r>
            <a:r>
              <a:rPr lang="en-US" sz="1400" dirty="0"/>
              <a:t>: 0.96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70D049-0F8E-4100-AD88-34A8C10F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3" y="2905098"/>
            <a:ext cx="3151253" cy="1047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C19FE-C6D9-452A-A0D7-809E06BA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3" y="4366941"/>
            <a:ext cx="2767660" cy="1331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145DB-D999-4A82-A168-9894BFC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299" y="2707271"/>
            <a:ext cx="4532299" cy="3660872"/>
          </a:xfrm>
          <a:prstGeom prst="rect">
            <a:avLst/>
          </a:prstGeom>
        </p:spPr>
      </p:pic>
      <p:pic>
        <p:nvPicPr>
          <p:cNvPr id="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261C188-AA16-43E5-9D4F-88CB9D7C7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808" y="2888925"/>
            <a:ext cx="4021555" cy="29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D38F25-C37E-407D-80BA-32723BFEE230}"/>
              </a:ext>
            </a:extLst>
          </p:cNvPr>
          <p:cNvSpPr txBox="1">
            <a:spLocks/>
          </p:cNvSpPr>
          <p:nvPr/>
        </p:nvSpPr>
        <p:spPr>
          <a:xfrm>
            <a:off x="726949" y="484966"/>
            <a:ext cx="10058400" cy="75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2D3B45"/>
                </a:solidFill>
                <a:latin typeface="LatoWeb"/>
              </a:rPr>
              <a:t>  Results –Logistic Regression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2AD1455-A74B-4A5F-A8BC-689D05B0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56" y="1202160"/>
            <a:ext cx="10174287" cy="66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46A29-C970-459D-91BA-EB799C48E2D7}"/>
              </a:ext>
            </a:extLst>
          </p:cNvPr>
          <p:cNvSpPr txBox="1"/>
          <p:nvPr/>
        </p:nvSpPr>
        <p:spPr>
          <a:xfrm>
            <a:off x="2991963" y="2456417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F6E04-EAA4-4A24-B801-DF5EA1CB0D3D}"/>
              </a:ext>
            </a:extLst>
          </p:cNvPr>
          <p:cNvSpPr txBox="1"/>
          <p:nvPr/>
        </p:nvSpPr>
        <p:spPr>
          <a:xfrm>
            <a:off x="9200682" y="2479108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9336D-F8C3-4CE4-9BA9-112F25508C4A}"/>
              </a:ext>
            </a:extLst>
          </p:cNvPr>
          <p:cNvSpPr txBox="1"/>
          <p:nvPr/>
        </p:nvSpPr>
        <p:spPr>
          <a:xfrm>
            <a:off x="7818992" y="6065256"/>
            <a:ext cx="4532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Logistic Regression Method </a:t>
            </a:r>
            <a:r>
              <a:rPr lang="en-US" sz="1400" cap="none" spc="0" dirty="0"/>
              <a:t>with SMOTE </a:t>
            </a:r>
            <a:r>
              <a:rPr lang="en-US" sz="1400" dirty="0"/>
              <a:t>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63E3E-F67E-47EB-AD0C-E36853D6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48440"/>
            <a:ext cx="2937923" cy="1371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02408-FF6A-4B34-9CA8-FC6C4576E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48272"/>
            <a:ext cx="2654527" cy="1495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8B189-4F70-4237-9AA9-7ECFCD8C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256" y="2723511"/>
            <a:ext cx="4828599" cy="3649522"/>
          </a:xfrm>
          <a:prstGeom prst="rect">
            <a:avLst/>
          </a:prstGeom>
        </p:spPr>
      </p:pic>
      <p:pic>
        <p:nvPicPr>
          <p:cNvPr id="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7309FE5-1D4B-44D9-98CD-B2D852290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518" y="2946584"/>
            <a:ext cx="4036594" cy="29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0" y="1084572"/>
          <a:ext cx="10174287" cy="6678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Random Forest Method 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without PCA &amp;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1022135" y="2230483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6485663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8135330" y="5766041"/>
            <a:ext cx="399497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Random Forest ROC-AUC score: 0.979</a:t>
            </a:r>
          </a:p>
        </p:txBody>
      </p:sp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8EF8E09B-E89E-43E1-8420-E45F9CC3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84" y="2599285"/>
            <a:ext cx="5102040" cy="3172224"/>
          </a:xfrm>
          <a:prstGeom prst="rect">
            <a:avLst/>
          </a:prstGeom>
        </p:spPr>
      </p:pic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78ABF35-860C-4B44-AB99-6E3F82D53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78" y="2601405"/>
            <a:ext cx="4704228" cy="3156776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77004B5-8917-489C-9F2F-D646E4BF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135" y="5471871"/>
            <a:ext cx="2743200" cy="7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6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23067"/>
              </p:ext>
            </p:extLst>
          </p:nvPr>
        </p:nvGraphicFramePr>
        <p:xfrm>
          <a:off x="1117600" y="1084572"/>
          <a:ext cx="10174287" cy="6678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Random Forest Method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with PCA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1117385" y="2180056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7270075" y="2180336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384171" y="5659147"/>
            <a:ext cx="490500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Random Forest ROC-AUC score with PCA: 0.969</a:t>
            </a:r>
          </a:p>
        </p:txBody>
      </p:sp>
      <p:pic>
        <p:nvPicPr>
          <p:cNvPr id="3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22C4607-9613-4A6D-A2E6-19C833CC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4" y="2655315"/>
            <a:ext cx="5516655" cy="2936899"/>
          </a:xfrm>
          <a:prstGeom prst="rect">
            <a:avLst/>
          </a:prstGeom>
        </p:spPr>
      </p:pic>
      <p:pic>
        <p:nvPicPr>
          <p:cNvPr id="8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5281B70-6B1F-4345-8103-3D853C9DD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268" y="2573392"/>
            <a:ext cx="4603375" cy="3100746"/>
          </a:xfrm>
          <a:prstGeom prst="rect">
            <a:avLst/>
          </a:prstGeom>
        </p:spPr>
      </p:pic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58579C0B-534A-4CBD-B4A0-45448E30B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045" y="5298487"/>
            <a:ext cx="2743200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025429"/>
              </p:ext>
            </p:extLst>
          </p:nvPr>
        </p:nvGraphicFramePr>
        <p:xfrm>
          <a:off x="1117600" y="1084572"/>
          <a:ext cx="10174287" cy="6678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Random Forest Method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after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1117385" y="2230483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7062766" y="2157924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212114" y="5670261"/>
            <a:ext cx="500259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Random Forest ROC-AUC score after SMOTE: 1.0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F082B6-FA8A-466D-B4B5-38DC0E3A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06" y="2784182"/>
            <a:ext cx="5286934" cy="2808032"/>
          </a:xfrm>
          <a:prstGeom prst="rect">
            <a:avLst/>
          </a:prstGeom>
        </p:spPr>
      </p:pic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9F63A5B5-6DBE-4BC1-A884-B27B4FC7C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635" y="5388364"/>
            <a:ext cx="2586318" cy="933419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577D930-3E06-4DE0-9B2A-ACBECA1F5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0" y="2528568"/>
            <a:ext cx="4698626" cy="31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44" y="474082"/>
            <a:ext cx="10058400" cy="8009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CONCUSION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33FF1-08ED-4D53-A760-1C5FA5746445}"/>
              </a:ext>
            </a:extLst>
          </p:cNvPr>
          <p:cNvCxnSpPr/>
          <p:nvPr/>
        </p:nvCxnSpPr>
        <p:spPr>
          <a:xfrm>
            <a:off x="888144" y="1238250"/>
            <a:ext cx="105228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955373"/>
              </p:ext>
            </p:extLst>
          </p:nvPr>
        </p:nvGraphicFramePr>
        <p:xfrm>
          <a:off x="634948" y="1394158"/>
          <a:ext cx="11287760" cy="121652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28776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436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BEST MODEL: </a:t>
                      </a:r>
                    </a:p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Custom Ensemble Model: Super Learner Ensemble method (Base learners: Decision Tree &amp; Bagging &amp;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as meta learner) without PCA &amp; SMOTE with 97% accuracy and AUC-ROC score of 0.93</a:t>
                      </a:r>
                      <a:endParaRPr lang="en-US" sz="2000" cap="none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8F4154A-F81D-4C6D-8184-BAC080D0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0885"/>
              </p:ext>
            </p:extLst>
          </p:nvPr>
        </p:nvGraphicFramePr>
        <p:xfrm>
          <a:off x="750626" y="3229970"/>
          <a:ext cx="11368006" cy="308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57">
                  <a:extLst>
                    <a:ext uri="{9D8B030D-6E8A-4147-A177-3AD203B41FA5}">
                      <a16:colId xmlns:a16="http://schemas.microsoft.com/office/drawing/2014/main" val="4189381659"/>
                    </a:ext>
                  </a:extLst>
                </a:gridCol>
                <a:gridCol w="1013673">
                  <a:extLst>
                    <a:ext uri="{9D8B030D-6E8A-4147-A177-3AD203B41FA5}">
                      <a16:colId xmlns:a16="http://schemas.microsoft.com/office/drawing/2014/main" val="1585050228"/>
                    </a:ext>
                  </a:extLst>
                </a:gridCol>
                <a:gridCol w="969956">
                  <a:extLst>
                    <a:ext uri="{9D8B030D-6E8A-4147-A177-3AD203B41FA5}">
                      <a16:colId xmlns:a16="http://schemas.microsoft.com/office/drawing/2014/main" val="2374536463"/>
                    </a:ext>
                  </a:extLst>
                </a:gridCol>
                <a:gridCol w="750340">
                  <a:extLst>
                    <a:ext uri="{9D8B030D-6E8A-4147-A177-3AD203B41FA5}">
                      <a16:colId xmlns:a16="http://schemas.microsoft.com/office/drawing/2014/main" val="1229330572"/>
                    </a:ext>
                  </a:extLst>
                </a:gridCol>
                <a:gridCol w="878450">
                  <a:extLst>
                    <a:ext uri="{9D8B030D-6E8A-4147-A177-3AD203B41FA5}">
                      <a16:colId xmlns:a16="http://schemas.microsoft.com/office/drawing/2014/main" val="661604494"/>
                    </a:ext>
                  </a:extLst>
                </a:gridCol>
                <a:gridCol w="969956">
                  <a:extLst>
                    <a:ext uri="{9D8B030D-6E8A-4147-A177-3AD203B41FA5}">
                      <a16:colId xmlns:a16="http://schemas.microsoft.com/office/drawing/2014/main" val="630490782"/>
                    </a:ext>
                  </a:extLst>
                </a:gridCol>
                <a:gridCol w="1024859">
                  <a:extLst>
                    <a:ext uri="{9D8B030D-6E8A-4147-A177-3AD203B41FA5}">
                      <a16:colId xmlns:a16="http://schemas.microsoft.com/office/drawing/2014/main" val="3806235170"/>
                    </a:ext>
                  </a:extLst>
                </a:gridCol>
                <a:gridCol w="768644">
                  <a:extLst>
                    <a:ext uri="{9D8B030D-6E8A-4147-A177-3AD203B41FA5}">
                      <a16:colId xmlns:a16="http://schemas.microsoft.com/office/drawing/2014/main" val="4288300882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385883061"/>
                    </a:ext>
                  </a:extLst>
                </a:gridCol>
                <a:gridCol w="824317">
                  <a:extLst>
                    <a:ext uri="{9D8B030D-6E8A-4147-A177-3AD203B41FA5}">
                      <a16:colId xmlns:a16="http://schemas.microsoft.com/office/drawing/2014/main" val="1626720660"/>
                    </a:ext>
                  </a:extLst>
                </a:gridCol>
                <a:gridCol w="789237">
                  <a:extLst>
                    <a:ext uri="{9D8B030D-6E8A-4147-A177-3AD203B41FA5}">
                      <a16:colId xmlns:a16="http://schemas.microsoft.com/office/drawing/2014/main" val="850505174"/>
                    </a:ext>
                  </a:extLst>
                </a:gridCol>
                <a:gridCol w="701546">
                  <a:extLst>
                    <a:ext uri="{9D8B030D-6E8A-4147-A177-3AD203B41FA5}">
                      <a16:colId xmlns:a16="http://schemas.microsoft.com/office/drawing/2014/main" val="3637253309"/>
                    </a:ext>
                  </a:extLst>
                </a:gridCol>
                <a:gridCol w="614640">
                  <a:extLst>
                    <a:ext uri="{9D8B030D-6E8A-4147-A177-3AD203B41FA5}">
                      <a16:colId xmlns:a16="http://schemas.microsoft.com/office/drawing/2014/main" val="1985713931"/>
                    </a:ext>
                  </a:extLst>
                </a:gridCol>
              </a:tblGrid>
              <a:tr h="643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ROC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33168"/>
                  </a:ext>
                </a:extLst>
              </a:tr>
              <a:tr h="1013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 Model without PCA or 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63573"/>
                  </a:ext>
                </a:extLst>
              </a:tr>
              <a:tr h="7237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 Model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46000"/>
                  </a:ext>
                </a:extLst>
              </a:tr>
              <a:tr h="70770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 Model with SMOTE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48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092787-177A-4C89-8337-5BA28B76D509}"/>
              </a:ext>
            </a:extLst>
          </p:cNvPr>
          <p:cNvSpPr txBox="1"/>
          <p:nvPr/>
        </p:nvSpPr>
        <p:spPr>
          <a:xfrm>
            <a:off x="2051713" y="2847832"/>
            <a:ext cx="3516572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Super Learner Ensemble Method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37D3B-BF60-452E-8BF6-AB72331D5269}"/>
              </a:ext>
            </a:extLst>
          </p:cNvPr>
          <p:cNvSpPr txBox="1"/>
          <p:nvPr/>
        </p:nvSpPr>
        <p:spPr>
          <a:xfrm>
            <a:off x="5463653" y="2847831"/>
            <a:ext cx="3311856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Logistic Regression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2BCF9-39FC-4757-9690-410076C1867C}"/>
              </a:ext>
            </a:extLst>
          </p:cNvPr>
          <p:cNvSpPr txBox="1"/>
          <p:nvPr/>
        </p:nvSpPr>
        <p:spPr>
          <a:xfrm>
            <a:off x="8784607" y="2847830"/>
            <a:ext cx="3311856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35112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DDE05852-D977-45C8-B21C-ECC60BCF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4489"/>
            <a:ext cx="10905066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162560"/>
            <a:ext cx="10058400" cy="93916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1026" name="Picture 2" descr="Cervical Cancer">
            <a:extLst>
              <a:ext uri="{FF2B5EF4-FFF2-40B4-BE49-F238E27FC236}">
                <a16:creationId xmlns:a16="http://schemas.microsoft.com/office/drawing/2014/main" id="{D231F27E-CABC-4B9B-85AB-A3C1D950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64" y="1422400"/>
            <a:ext cx="5515501" cy="48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868496-5357-487F-8A6E-B0D75ACCA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963868"/>
              </p:ext>
            </p:extLst>
          </p:nvPr>
        </p:nvGraphicFramePr>
        <p:xfrm>
          <a:off x="154235" y="1396365"/>
          <a:ext cx="6368029" cy="501581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636802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spc="150" dirty="0">
                          <a:solidFill>
                            <a:srgbClr val="7030A0"/>
                          </a:solidFill>
                        </a:rPr>
                        <a:t>Cervical cancer  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2870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400" b="0" cap="all" spc="150" baseline="30000" dirty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sz="2400" b="0" cap="all" spc="150" dirty="0">
                          <a:solidFill>
                            <a:schemeClr val="tx1"/>
                          </a:solidFill>
                        </a:rPr>
                        <a:t>most common cancer in women</a:t>
                      </a:r>
                    </a:p>
                    <a:p>
                      <a:pPr algn="ctr"/>
                      <a:endParaRPr lang="en-US" sz="1400" b="0" cap="all" spc="15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946723"/>
                  </a:ext>
                </a:extLst>
              </a:tr>
              <a:tr h="54349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605,000 new cases &amp; 342,000 deaths worldwide in 2020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711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Symptom less nature of disease makes it difficult to diagnose at early stage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830602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Many factors increase the risk of cervical</a:t>
                      </a:r>
                    </a:p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cancer, such as age and use of hormonal contraceptives.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80" y="219928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Statement of project objectives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19449"/>
              </p:ext>
            </p:extLst>
          </p:nvPr>
        </p:nvGraphicFramePr>
        <p:xfrm>
          <a:off x="609600" y="2175971"/>
          <a:ext cx="10972800" cy="341182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dirty="0"/>
                        <a:t>Early detection of cervical cancer with ML models helps to raise recovery rates &amp; reduce death rates</a:t>
                      </a:r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2400" b="1" cap="all" spc="150" dirty="0">
                        <a:solidFill>
                          <a:srgbClr val="7030A0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Our aim is to compare three different machine learning algorithms capable of diagnosing cervical cancer with high accuracy and sensitivity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7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44" y="194541"/>
            <a:ext cx="10058400" cy="8009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METHADOLOGY 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33FF1-08ED-4D53-A760-1C5FA5746445}"/>
              </a:ext>
            </a:extLst>
          </p:cNvPr>
          <p:cNvCxnSpPr/>
          <p:nvPr/>
        </p:nvCxnSpPr>
        <p:spPr>
          <a:xfrm>
            <a:off x="888144" y="1238250"/>
            <a:ext cx="105228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1183"/>
              </p:ext>
            </p:extLst>
          </p:nvPr>
        </p:nvGraphicFramePr>
        <p:xfrm>
          <a:off x="0" y="995445"/>
          <a:ext cx="12146280" cy="586255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21462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1208694">
                <a:tc>
                  <a:txBody>
                    <a:bodyPr/>
                    <a:lstStyle/>
                    <a:p>
                      <a:pPr marL="457200" indent="-457200" algn="ctr">
                        <a:buAutoNum type="arabicPeriod"/>
                      </a:pPr>
                      <a:r>
                        <a:rPr lang="en-US" sz="2000" b="1" cap="all" spc="150" dirty="0">
                          <a:solidFill>
                            <a:srgbClr val="7030A0"/>
                          </a:solidFill>
                        </a:rPr>
                        <a:t>Get data</a:t>
                      </a:r>
                      <a:r>
                        <a:rPr lang="en-US" sz="2000" b="1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lt1"/>
                          </a:solidFill>
                        </a:rPr>
                        <a:t>Cervical cancer dataset from UCI ML repository </a:t>
                      </a:r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sz="1800" b="0" i="0" u="sng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https://archive.ics.uci.edu/ml/datasets/Cervical+cancer+%28Risk+Factors%29</a:t>
                      </a:r>
                      <a:r>
                        <a:rPr lang="en-US" sz="1800" b="0" i="0" u="sng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17162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150" dirty="0">
                          <a:solidFill>
                            <a:srgbClr val="7030A0"/>
                          </a:solidFill>
                        </a:rPr>
                        <a:t>2. Data cleaning &amp; </a:t>
                      </a:r>
                      <a:r>
                        <a:rPr lang="en-US" sz="2000" b="1" cap="all" spc="150" dirty="0" err="1">
                          <a:solidFill>
                            <a:srgbClr val="7030A0"/>
                          </a:solidFill>
                        </a:rPr>
                        <a:t>eda</a:t>
                      </a:r>
                      <a:endParaRPr lang="en-US" sz="2000" b="1" cap="all" spc="15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Impute missing values by mean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Identify the </a:t>
                      </a:r>
                      <a:r>
                        <a:rPr lang="en-US" sz="2000" b="0" cap="none" spc="150" dirty="0" err="1">
                          <a:solidFill>
                            <a:schemeClr val="bg1"/>
                          </a:solidFill>
                        </a:rPr>
                        <a:t>corelation</a:t>
                      </a: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 factors using correlation matrix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Balance the data using SMOTE on training set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PCA analysis to get best features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Preprocessing data by SKLEARN standard scalar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946723"/>
                  </a:ext>
                </a:extLst>
              </a:tr>
              <a:tr h="2482241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rgbClr val="7030A0"/>
                          </a:solidFill>
                        </a:rPr>
                        <a:t>3. </a:t>
                      </a:r>
                      <a:r>
                        <a:rPr lang="en-US" sz="2000" b="1" i="0" cap="none" spc="0" dirty="0">
                          <a:solidFill>
                            <a:srgbClr val="7030A0"/>
                          </a:solidFill>
                        </a:rPr>
                        <a:t>TRAIN MODELS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i="0" cap="none" spc="0" dirty="0">
                          <a:solidFill>
                            <a:srgbClr val="7030A0"/>
                          </a:solidFill>
                        </a:rPr>
                        <a:t>3 ML models</a:t>
                      </a:r>
                      <a:r>
                        <a:rPr lang="en-US" sz="2000" i="0" cap="none" spc="0" dirty="0">
                          <a:solidFill>
                            <a:schemeClr val="tx1"/>
                          </a:solidFill>
                        </a:rPr>
                        <a:t>: 1. Logistic Regression, 2.Random Forest  &amp; 3.  Super learner Ensemble method (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 as meta learner</a:t>
                      </a:r>
                      <a:r>
                        <a:rPr lang="en-US" sz="2000" i="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i="0" cap="none" spc="0" dirty="0">
                          <a:solidFill>
                            <a:srgbClr val="7030A0"/>
                          </a:solidFill>
                        </a:rPr>
                        <a:t>3 predictive models for each ML models</a:t>
                      </a:r>
                      <a:r>
                        <a:rPr lang="en-US" sz="2000" i="0" cap="none" spc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 Model built without PCA &amp; SMOTE, 2. Model with PCA only, &amp; 3. Model with SMOTE only.</a:t>
                      </a:r>
                      <a:endParaRPr lang="en-US" sz="2000" i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cap="none" spc="0" dirty="0">
                        <a:solidFill>
                          <a:srgbClr val="7030A0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pic>
        <p:nvPicPr>
          <p:cNvPr id="2050" name="Picture 2" descr="Learn Cloud Bits">
            <a:extLst>
              <a:ext uri="{FF2B5EF4-FFF2-40B4-BE49-F238E27FC236}">
                <a16:creationId xmlns:a16="http://schemas.microsoft.com/office/drawing/2014/main" id="{523B2B8A-97C3-4C58-8A1C-C326DAA8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29" y="1588992"/>
            <a:ext cx="3657611" cy="24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6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Cloud Bits">
            <a:extLst>
              <a:ext uri="{FF2B5EF4-FFF2-40B4-BE49-F238E27FC236}">
                <a16:creationId xmlns:a16="http://schemas.microsoft.com/office/drawing/2014/main" id="{523B2B8A-97C3-4C58-8A1C-C326DAA8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8" y="0"/>
            <a:ext cx="1952432" cy="17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44" y="474082"/>
            <a:ext cx="10058400" cy="8009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METHADOLOGY -cont.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33FF1-08ED-4D53-A760-1C5FA5746445}"/>
              </a:ext>
            </a:extLst>
          </p:cNvPr>
          <p:cNvCxnSpPr/>
          <p:nvPr/>
        </p:nvCxnSpPr>
        <p:spPr>
          <a:xfrm>
            <a:off x="888144" y="1238250"/>
            <a:ext cx="105228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4733"/>
              </p:ext>
            </p:extLst>
          </p:nvPr>
        </p:nvGraphicFramePr>
        <p:xfrm>
          <a:off x="254000" y="1769218"/>
          <a:ext cx="11756832" cy="3241787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756832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9970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b="0" cap="all" spc="150" dirty="0">
                          <a:solidFill>
                            <a:schemeClr val="bg1"/>
                          </a:solidFill>
                        </a:rPr>
                        <a:t>4. Evaluate &amp; Compare MODELS</a:t>
                      </a:r>
                    </a:p>
                    <a:p>
                      <a:pPr marL="0" indent="0" algn="ctr">
                        <a:buNone/>
                      </a:pPr>
                      <a:endParaRPr lang="en-US" sz="1800" b="0" cap="all" spc="15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dirty="0"/>
                        <a:t>Impact of SMOTE and PCA technologies on models performance were compared</a:t>
                      </a:r>
                      <a:endParaRPr lang="en-US" sz="18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150" dirty="0">
                          <a:solidFill>
                            <a:schemeClr val="bg1"/>
                          </a:solidFill>
                        </a:rPr>
                        <a:t>Access the accuracy and sensitivity of the three ML models by: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63908"/>
                  </a:ext>
                </a:extLst>
              </a:tr>
              <a:tr h="628541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Confusion matrix</a:t>
                      </a:r>
                      <a:r>
                        <a:rPr lang="en-US" sz="2000" b="0" dirty="0">
                          <a:solidFill>
                            <a:srgbClr val="7030A0"/>
                          </a:solidFill>
                        </a:rPr>
                        <a:t>: </a:t>
                      </a:r>
                      <a:r>
                        <a:rPr lang="en-US" sz="2000" dirty="0"/>
                        <a:t>sensitivity (recall), specificity, F1-score, positive predictive accuracy (PPA) &amp; negative predictive accuracy (NPA)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6285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Receiver operating characteristic (ROC) curve &amp; area under curve (AUC)</a:t>
                      </a:r>
                      <a:endParaRPr lang="en-US" sz="2000" b="1" cap="all" spc="150" dirty="0">
                        <a:solidFill>
                          <a:srgbClr val="7030A0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31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514468"/>
              </p:ext>
            </p:extLst>
          </p:nvPr>
        </p:nvGraphicFramePr>
        <p:xfrm>
          <a:off x="1117600" y="1084572"/>
          <a:ext cx="10174287" cy="103364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Super Learner Ensemble Method (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4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 as meta learner) without PCA &amp;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3151253" y="2208071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9359972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44192-784E-47FF-831D-5BE08B120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4" y="2591106"/>
            <a:ext cx="2594856" cy="89616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AA6F24-72E5-41AC-8C7A-EDDCFF59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4" y="3719106"/>
            <a:ext cx="2411159" cy="20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1F64B0-5E21-4C78-97C3-0472B6208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839" y="2667260"/>
            <a:ext cx="4267201" cy="2859780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46EE11E-8A33-4903-8790-66FF4BF6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08" y="2694666"/>
            <a:ext cx="4279093" cy="30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8538741" y="5771643"/>
            <a:ext cx="359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Ensemble ROC-AUC score: 0.929</a:t>
            </a:r>
          </a:p>
        </p:txBody>
      </p:sp>
    </p:spTree>
    <p:extLst>
      <p:ext uri="{BB962C8B-B14F-4D97-AF65-F5344CB8AC3E}">
        <p14:creationId xmlns:p14="http://schemas.microsoft.com/office/powerpoint/2010/main" val="6100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3426"/>
              </p:ext>
            </p:extLst>
          </p:nvPr>
        </p:nvGraphicFramePr>
        <p:xfrm>
          <a:off x="1117600" y="1084572"/>
          <a:ext cx="10174287" cy="103364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Super Learner Ensemble Method (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4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 as meta learner) with PCA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3151253" y="2208071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9359972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692332" y="5642339"/>
            <a:ext cx="459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Ensemble ROC-AUC score with PCA: 0.818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01C85-522D-4ABC-8DB3-F3A176328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63" y="2525013"/>
            <a:ext cx="2928620" cy="90398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2994B59-5025-4ED0-9483-98841ACB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9" y="3449446"/>
            <a:ext cx="30099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D6B13-324A-4C91-BE91-6AD421978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173" y="2694667"/>
            <a:ext cx="4323035" cy="2922230"/>
          </a:xfrm>
          <a:prstGeom prst="rect">
            <a:avLst/>
          </a:prstGeo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D38CB9-0E9C-41FD-97A7-F9E0452AB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699" y="2770071"/>
            <a:ext cx="3675797" cy="26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39911"/>
              </p:ext>
            </p:extLst>
          </p:nvPr>
        </p:nvGraphicFramePr>
        <p:xfrm>
          <a:off x="1117600" y="1084572"/>
          <a:ext cx="10174287" cy="103364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Super Learner Ensemble Method (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4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 as meta learner) after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3151253" y="2208071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9359972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755599" y="5670261"/>
            <a:ext cx="447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Ensemble ROC-AUC score after SMOTE: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61030-E088-4478-BD5A-0F82ED9F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0" y="2545782"/>
            <a:ext cx="2820378" cy="88321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73C2375-C641-44A2-8273-337A8508E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8" y="3592196"/>
            <a:ext cx="30099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FD34E-791C-4286-A01E-1B9FD3F5D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622" y="2987391"/>
            <a:ext cx="4562475" cy="2390775"/>
          </a:xfrm>
          <a:prstGeom prst="rect">
            <a:avLst/>
          </a:prstGeom>
        </p:spPr>
      </p:pic>
      <p:pic>
        <p:nvPicPr>
          <p:cNvPr id="3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42F22A4-DF3C-4E99-AEE1-C55A0B4C5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564" y="2728549"/>
            <a:ext cx="3539319" cy="28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B309B0-6129-43AD-A5ED-A88D57611BD8}"/>
              </a:ext>
            </a:extLst>
          </p:cNvPr>
          <p:cNvSpPr txBox="1">
            <a:spLocks/>
          </p:cNvSpPr>
          <p:nvPr/>
        </p:nvSpPr>
        <p:spPr>
          <a:xfrm>
            <a:off x="798608" y="404394"/>
            <a:ext cx="10058400" cy="75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2D3B45"/>
                </a:solidFill>
                <a:latin typeface="LatoWeb"/>
              </a:rPr>
              <a:t>		Results –Logistic Regression  </a:t>
            </a:r>
            <a:r>
              <a:rPr lang="en-US" sz="2800" dirty="0">
                <a:solidFill>
                  <a:srgbClr val="2D3B45"/>
                </a:solidFill>
                <a:latin typeface="LatoWeb"/>
              </a:rPr>
              <a:t>											(RICHA)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D28E3EA8-53D6-4216-9451-A559A3B5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56" y="1198887"/>
            <a:ext cx="10174287" cy="66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2778F-679A-4235-BBD6-C368F0F3AC67}"/>
              </a:ext>
            </a:extLst>
          </p:cNvPr>
          <p:cNvSpPr txBox="1"/>
          <p:nvPr/>
        </p:nvSpPr>
        <p:spPr>
          <a:xfrm>
            <a:off x="2911373" y="2081184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3EF78-B079-4AE6-93ED-1BC02C5860D8}"/>
              </a:ext>
            </a:extLst>
          </p:cNvPr>
          <p:cNvSpPr txBox="1"/>
          <p:nvPr/>
        </p:nvSpPr>
        <p:spPr>
          <a:xfrm>
            <a:off x="9272341" y="2398536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DCCD-A6B5-4A95-A86B-664BBBF5560A}"/>
              </a:ext>
            </a:extLst>
          </p:cNvPr>
          <p:cNvSpPr txBox="1"/>
          <p:nvPr/>
        </p:nvSpPr>
        <p:spPr>
          <a:xfrm>
            <a:off x="7667968" y="5838035"/>
            <a:ext cx="4470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Logistic Regression Method </a:t>
            </a:r>
            <a:r>
              <a:rPr lang="en-US" sz="1400" cap="none" spc="0" dirty="0"/>
              <a:t>without PCA &amp; SMOTE </a:t>
            </a:r>
            <a:r>
              <a:rPr lang="en-US" sz="1400" dirty="0"/>
              <a:t>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77A87-C30A-4E2F-AE74-7AB7C3C7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2" y="2830053"/>
            <a:ext cx="3009900" cy="1329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01BD0-AF5C-4FEB-9E83-998CD8ED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373" y="2535712"/>
            <a:ext cx="4710356" cy="3779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D29E37-98FB-48CB-AE97-C26B73550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" y="4563637"/>
            <a:ext cx="2778152" cy="1182619"/>
          </a:xfrm>
          <a:prstGeom prst="rect">
            <a:avLst/>
          </a:prstGeom>
        </p:spPr>
      </p:pic>
      <p:pic>
        <p:nvPicPr>
          <p:cNvPr id="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677EA8F-7BB3-44B8-8D2B-80C2EF06D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584" y="2828766"/>
            <a:ext cx="4111792" cy="30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16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{E8022212-761B-4D51-BC58-10FFB025FE5B}tf22712842_win32</Template>
  <TotalTime>604</TotalTime>
  <Words>678</Words>
  <Application>Microsoft Office PowerPoint</Application>
  <PresentationFormat>Widescreen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Bookman Old Style</vt:lpstr>
      <vt:lpstr>Calibri</vt:lpstr>
      <vt:lpstr>Franklin Gothic Book</vt:lpstr>
      <vt:lpstr>Helvetica Neue</vt:lpstr>
      <vt:lpstr>Lato</vt:lpstr>
      <vt:lpstr>LatoWeb</vt:lpstr>
      <vt:lpstr>Wingdings</vt:lpstr>
      <vt:lpstr>1_RetrospectVTI</vt:lpstr>
      <vt:lpstr>Yamini Ranganathan Rachel Porter Richa Patel</vt:lpstr>
      <vt:lpstr>Introduction</vt:lpstr>
      <vt:lpstr>Statement of project objectives</vt:lpstr>
      <vt:lpstr>METHADOLOGY </vt:lpstr>
      <vt:lpstr>METHADOLOGY -cont.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CONCUSION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Yamini Ranganathan Rachel Porter Richa Patel</dc:title>
  <dc:creator>vidhya ranganathan</dc:creator>
  <cp:lastModifiedBy>Rachel Porter</cp:lastModifiedBy>
  <cp:revision>256</cp:revision>
  <dcterms:created xsi:type="dcterms:W3CDTF">2021-11-11T11:44:04Z</dcterms:created>
  <dcterms:modified xsi:type="dcterms:W3CDTF">2021-12-10T00:37:11Z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