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2" r:id="rId20"/>
  </p:sldIdLst>
  <p:sldSz cx="9144000" cy="5143500" type="screen16x9"/>
  <p:notesSz cx="6858000" cy="9144000"/>
  <p:embeddedFontLst>
    <p:embeddedFont>
      <p:font typeface="Alfa Slab One" pitchFamily="2" charset="77"/>
      <p:regular r:id="rId22"/>
    </p:embeddedFont>
    <p:embeddedFont>
      <p:font typeface="Proxima Nova" panose="02000506030000020004" pitchFamily="2" charset="0"/>
      <p:regular r:id="rId23"/>
      <p:bold r:id="rId24"/>
      <p:italic r:id="rId25"/>
      <p:boldItalic r:id="rId26"/>
    </p:embeddedFont>
    <p:embeddedFont>
      <p:font typeface="Proxima Nova Extrabold" panose="02000506030000020004" pitchFamily="2" charset="0"/>
      <p:bold r:id="rId27"/>
    </p:embeddedFont>
    <p:embeddedFont>
      <p:font typeface="Proxima Nova Semibold" panose="02000506030000020004"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693f4e96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693f4e96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clustering, we look closely at each cluster and provide a name as well as interpretation for each cluster.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3658c4a6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3658c4a6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second part of pipeline is a linear regression model. This model predict the sales growth of a business based on business related variables shown in the slides and also the demographics information. As we will show later, this linear model allows us to determine the best zipcode to open a new business in a certain cluster (or demographic groups)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693f4e96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693f4e96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shows the python code that we use for building the linear regression model and the results of the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693f4e96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693f4e96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a693f4e96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a693f4e96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loop over the 6 clusters, and the zip codes in each cluster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693f4e96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693f4e96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zip code, we extract the corresponding demographic information, and run the linear model using both the business information before and the current demographic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693f4e965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693f4e96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prediction of the model indicates the sales growth if we open this business in this zip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a693f4e96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a693f4e96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running the linear model, we saved the prediction which is the sales growth of the business for all clusters and all zip codes in a JSON file. We also sort the predictions for each cluster.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693f4e96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a693f4e96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63658c4a6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63658c4a6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3658c4a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3658c4a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3658c4a6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3658c4a6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3658c4a6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3658c4a6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3658c4a6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3658c4a6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3658c4a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63658c4a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658c4a6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658c4a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Started with National Establishment Time-Series Data in Los Angeles from 2020</a:t>
            </a:r>
            <a:endParaRPr/>
          </a:p>
          <a:p>
            <a:pPr marL="0" lvl="0" indent="0" algn="l" rtl="0">
              <a:spcBef>
                <a:spcPts val="0"/>
              </a:spcBef>
              <a:spcAft>
                <a:spcPts val="0"/>
              </a:spcAft>
              <a:buNone/>
            </a:pPr>
            <a:r>
              <a:rPr lang="en"/>
              <a:t>Dataset included over 500,000 data points with information on individual businesses in Los Angeles</a:t>
            </a:r>
            <a:endParaRPr/>
          </a:p>
          <a:p>
            <a:pPr marL="0" lvl="0" indent="0" algn="l" rtl="0">
              <a:spcBef>
                <a:spcPts val="0"/>
              </a:spcBef>
              <a:spcAft>
                <a:spcPts val="0"/>
              </a:spcAft>
              <a:buNone/>
            </a:pPr>
            <a:r>
              <a:rPr lang="en"/>
              <a:t>Some of the variables in the NETS data include previous year sales, the quartile of sales growth, demographics of owner, and business type</a:t>
            </a:r>
            <a:endParaRPr/>
          </a:p>
          <a:p>
            <a:pPr marL="0" lvl="0" indent="0" algn="l" rtl="0">
              <a:spcBef>
                <a:spcPts val="0"/>
              </a:spcBef>
              <a:spcAft>
                <a:spcPts val="0"/>
              </a:spcAft>
              <a:buNone/>
            </a:pPr>
            <a:endParaRPr/>
          </a:p>
          <a:p>
            <a:pPr marL="0" lvl="0" indent="0" algn="l" rtl="0">
              <a:spcBef>
                <a:spcPts val="0"/>
              </a:spcBef>
              <a:spcAft>
                <a:spcPts val="0"/>
              </a:spcAft>
              <a:buNone/>
            </a:pPr>
            <a:r>
              <a:rPr lang="en"/>
              <a:t>The second dataset we used was from the US Census Bureau</a:t>
            </a:r>
            <a:endParaRPr/>
          </a:p>
          <a:p>
            <a:pPr marL="0" lvl="0" indent="0" algn="l" rtl="0">
              <a:spcBef>
                <a:spcPts val="0"/>
              </a:spcBef>
              <a:spcAft>
                <a:spcPts val="0"/>
              </a:spcAft>
              <a:buNone/>
            </a:pPr>
            <a:r>
              <a:rPr lang="en"/>
              <a:t>It included demographic data at the ZIP code level such as income, ethnicity, and poverty rates</a:t>
            </a:r>
            <a:endParaRPr/>
          </a:p>
          <a:p>
            <a:pPr marL="0" lvl="0" indent="0" algn="l" rtl="0">
              <a:spcBef>
                <a:spcPts val="0"/>
              </a:spcBef>
              <a:spcAft>
                <a:spcPts val="0"/>
              </a:spcAft>
              <a:buNone/>
            </a:pPr>
            <a:r>
              <a:rPr lang="en"/>
              <a:t>This data was for all of California, not just Los Angeles</a:t>
            </a:r>
            <a:endParaRPr/>
          </a:p>
          <a:p>
            <a:pPr marL="0" lvl="0" indent="0" algn="l" rtl="0">
              <a:spcBef>
                <a:spcPts val="0"/>
              </a:spcBef>
              <a:spcAft>
                <a:spcPts val="0"/>
              </a:spcAft>
              <a:buNone/>
            </a:pPr>
            <a:r>
              <a:rPr lang="en"/>
              <a:t>This dataset included data for years 2011 to 2020 but we kept the 2020 data as we felt that was the most relevant to the cluster analysis and regression we wanted to run.</a:t>
            </a:r>
            <a:endParaRPr/>
          </a:p>
          <a:p>
            <a:pPr marL="0" lvl="0" indent="0" algn="l" rtl="0">
              <a:spcBef>
                <a:spcPts val="0"/>
              </a:spcBef>
              <a:spcAft>
                <a:spcPts val="0"/>
              </a:spcAft>
              <a:buNone/>
            </a:pPr>
            <a:endParaRPr/>
          </a:p>
          <a:p>
            <a:pPr marL="0" lvl="0" indent="0" algn="l" rtl="0">
              <a:spcBef>
                <a:spcPts val="0"/>
              </a:spcBef>
              <a:spcAft>
                <a:spcPts val="0"/>
              </a:spcAft>
              <a:buNone/>
            </a:pPr>
            <a:r>
              <a:rPr lang="en"/>
              <a:t>Once we removed the non-2020 years from the census data we did a left merge of the two datasets where the NETS data was our left dataset </a:t>
            </a:r>
            <a:endParaRPr/>
          </a:p>
          <a:p>
            <a:pPr marL="0" lvl="0" indent="0" algn="l" rtl="0">
              <a:spcBef>
                <a:spcPts val="0"/>
              </a:spcBef>
              <a:spcAft>
                <a:spcPts val="0"/>
              </a:spcAft>
              <a:buNone/>
            </a:pPr>
            <a:r>
              <a:rPr lang="en"/>
              <a:t>We did this because we wanted to preserve each business in the dataset.</a:t>
            </a:r>
            <a:endParaRPr/>
          </a:p>
          <a:p>
            <a:pPr marL="0" lvl="0" indent="0" algn="l" rtl="0">
              <a:spcBef>
                <a:spcPts val="0"/>
              </a:spcBef>
              <a:spcAft>
                <a:spcPts val="0"/>
              </a:spcAft>
              <a:buNone/>
            </a:pPr>
            <a:endParaRPr/>
          </a:p>
          <a:p>
            <a:pPr marL="0" lvl="0" indent="0" algn="l" rtl="0">
              <a:spcBef>
                <a:spcPts val="0"/>
              </a:spcBef>
              <a:spcAft>
                <a:spcPts val="0"/>
              </a:spcAft>
              <a:buNone/>
            </a:pPr>
            <a:r>
              <a:rPr lang="en"/>
              <a:t>Once the dataset was merged, we did further cleaning.</a:t>
            </a:r>
            <a:endParaRPr/>
          </a:p>
          <a:p>
            <a:pPr marL="0" lvl="0" indent="0" algn="l" rtl="0">
              <a:spcBef>
                <a:spcPts val="0"/>
              </a:spcBef>
              <a:spcAft>
                <a:spcPts val="0"/>
              </a:spcAft>
              <a:buNone/>
            </a:pPr>
            <a:r>
              <a:rPr lang="en"/>
              <a:t>There was a variable named ‘Relocated’ that indicated whether a business had changed locations. We removed any rows where this variable was 1 because we only wanted to look at businesses that had stayed in place.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3658c4a6c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3658c4a6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693f4e96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693f4e96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7" name="Google Shape;57;p13"/>
          <p:cNvPicPr preferRelativeResize="0"/>
          <p:nvPr/>
        </p:nvPicPr>
        <p:blipFill rotWithShape="1">
          <a:blip r:embed="rId3">
            <a:alphaModFix amt="19000"/>
          </a:blip>
          <a:srcRect l="10398" r="1997" b="42299"/>
          <a:stretch/>
        </p:blipFill>
        <p:spPr>
          <a:xfrm>
            <a:off x="0" y="1759800"/>
            <a:ext cx="9143999" cy="3383701"/>
          </a:xfrm>
          <a:prstGeom prst="rect">
            <a:avLst/>
          </a:prstGeom>
          <a:noFill/>
          <a:ln>
            <a:noFill/>
          </a:ln>
        </p:spPr>
      </p:pic>
      <p:sp>
        <p:nvSpPr>
          <p:cNvPr id="56" name="Google Shape;56;p13"/>
          <p:cNvSpPr txBox="1"/>
          <p:nvPr/>
        </p:nvSpPr>
        <p:spPr>
          <a:xfrm>
            <a:off x="2389237" y="2053309"/>
            <a:ext cx="4365524" cy="78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100" dirty="0">
                <a:solidFill>
                  <a:schemeClr val="dk2"/>
                </a:solidFill>
                <a:latin typeface="Proxima Nova Semibold"/>
                <a:ea typeface="Proxima Nova Semibold"/>
                <a:cs typeface="Proxima Nova Semibold"/>
                <a:sym typeface="Proxima Nova Semibold"/>
              </a:rPr>
              <a:t>Rachel Pham, Herat </a:t>
            </a:r>
            <a:r>
              <a:rPr lang="en" sz="1100" dirty="0" err="1">
                <a:solidFill>
                  <a:schemeClr val="dk2"/>
                </a:solidFill>
                <a:latin typeface="Proxima Nova Semibold"/>
                <a:ea typeface="Proxima Nova Semibold"/>
                <a:cs typeface="Proxima Nova Semibold"/>
                <a:sym typeface="Proxima Nova Semibold"/>
              </a:rPr>
              <a:t>Devisha</a:t>
            </a:r>
            <a:r>
              <a:rPr lang="en" sz="1100" dirty="0">
                <a:solidFill>
                  <a:schemeClr val="dk2"/>
                </a:solidFill>
                <a:latin typeface="Proxima Nova Semibold"/>
                <a:ea typeface="Proxima Nova Semibold"/>
                <a:cs typeface="Proxima Nova Semibold"/>
                <a:sym typeface="Proxima Nova Semibold"/>
              </a:rPr>
              <a:t>, Diego </a:t>
            </a:r>
            <a:r>
              <a:rPr lang="en" sz="1100" dirty="0" err="1">
                <a:solidFill>
                  <a:schemeClr val="dk2"/>
                </a:solidFill>
                <a:latin typeface="Proxima Nova Semibold"/>
                <a:ea typeface="Proxima Nova Semibold"/>
                <a:cs typeface="Proxima Nova Semibold"/>
                <a:sym typeface="Proxima Nova Semibold"/>
              </a:rPr>
              <a:t>Estuar</a:t>
            </a:r>
            <a:r>
              <a:rPr lang="en" sz="1100" dirty="0">
                <a:solidFill>
                  <a:schemeClr val="dk2"/>
                </a:solidFill>
                <a:latin typeface="Proxima Nova Semibold"/>
                <a:ea typeface="Proxima Nova Semibold"/>
                <a:cs typeface="Proxima Nova Semibold"/>
                <a:sym typeface="Proxima Nova Semibold"/>
              </a:rPr>
              <a:t>, Yannick </a:t>
            </a:r>
            <a:r>
              <a:rPr lang="en" sz="1100" dirty="0" err="1">
                <a:solidFill>
                  <a:schemeClr val="dk2"/>
                </a:solidFill>
                <a:latin typeface="Proxima Nova Semibold"/>
                <a:ea typeface="Proxima Nova Semibold"/>
                <a:cs typeface="Proxima Nova Semibold"/>
                <a:sym typeface="Proxima Nova Semibold"/>
              </a:rPr>
              <a:t>Angouo</a:t>
            </a:r>
            <a:r>
              <a:rPr lang="en" sz="1100" dirty="0">
                <a:solidFill>
                  <a:schemeClr val="dk2"/>
                </a:solidFill>
                <a:latin typeface="Proxima Nova Semibold"/>
                <a:ea typeface="Proxima Nova Semibold"/>
                <a:cs typeface="Proxima Nova Semibold"/>
                <a:sym typeface="Proxima Nova Semibold"/>
              </a:rPr>
              <a:t> Lopes, Andrew Morris, and Riley Nickel</a:t>
            </a:r>
            <a:endParaRPr sz="1800" dirty="0">
              <a:solidFill>
                <a:schemeClr val="dk2"/>
              </a:solidFill>
              <a:latin typeface="Proxima Nova Semibold"/>
              <a:ea typeface="Proxima Nova Semibold"/>
              <a:cs typeface="Proxima Nova Semibold"/>
              <a:sym typeface="Proxima Nova Semibold"/>
            </a:endParaRPr>
          </a:p>
        </p:txBody>
      </p:sp>
      <p:sp>
        <p:nvSpPr>
          <p:cNvPr id="58" name="Google Shape;58;p13"/>
          <p:cNvSpPr txBox="1">
            <a:spLocks noGrp="1"/>
          </p:cNvSpPr>
          <p:nvPr>
            <p:ph type="ctrTitle"/>
          </p:nvPr>
        </p:nvSpPr>
        <p:spPr>
          <a:xfrm>
            <a:off x="311700" y="609550"/>
            <a:ext cx="8520600" cy="93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80">
                <a:solidFill>
                  <a:schemeClr val="dk1"/>
                </a:solidFill>
                <a:latin typeface="Proxima Nova Extrabold"/>
                <a:ea typeface="Proxima Nova Extrabold"/>
                <a:cs typeface="Proxima Nova Extrabold"/>
                <a:sym typeface="Proxima Nova Extrabold"/>
              </a:rPr>
              <a:t>Case Study: LA Business Profitability</a:t>
            </a:r>
            <a:endParaRPr sz="3580">
              <a:solidFill>
                <a:schemeClr val="dk1"/>
              </a:solidFill>
              <a:latin typeface="Proxima Nova Extrabold"/>
              <a:ea typeface="Proxima Nova Extrabold"/>
              <a:cs typeface="Proxima Nova Extrabold"/>
              <a:sym typeface="Proxima Nova Extrabold"/>
            </a:endParaRPr>
          </a:p>
        </p:txBody>
      </p:sp>
      <p:sp>
        <p:nvSpPr>
          <p:cNvPr id="59" name="Google Shape;59;p13"/>
          <p:cNvSpPr txBox="1">
            <a:spLocks noGrp="1"/>
          </p:cNvSpPr>
          <p:nvPr>
            <p:ph type="subTitle" idx="1"/>
          </p:nvPr>
        </p:nvSpPr>
        <p:spPr>
          <a:xfrm>
            <a:off x="1206175" y="1603250"/>
            <a:ext cx="6530400" cy="550800"/>
          </a:xfrm>
          <a:prstGeom prst="rect">
            <a:avLst/>
          </a:prstGeom>
        </p:spPr>
        <p:txBody>
          <a:bodyPr spcFirstLastPara="1" wrap="square" lIns="91425" tIns="91425" rIns="91425" bIns="91425" anchor="t" anchorCtr="0">
            <a:normAutofit fontScale="92500"/>
          </a:bodyPr>
          <a:lstStyle/>
          <a:p>
            <a:pPr marL="0" lvl="0" indent="0" algn="ctr" rtl="0">
              <a:lnSpc>
                <a:spcPct val="115000"/>
              </a:lnSpc>
              <a:spcBef>
                <a:spcPts val="0"/>
              </a:spcBef>
              <a:spcAft>
                <a:spcPts val="0"/>
              </a:spcAft>
              <a:buClr>
                <a:schemeClr val="dk1"/>
              </a:buClr>
              <a:buSzPct val="55000"/>
              <a:buFont typeface="Arial"/>
              <a:buNone/>
            </a:pPr>
            <a:r>
              <a:rPr lang="en" sz="2000" b="1" dirty="0"/>
              <a:t>Analysis of Business Data And Predictors of Sales Growth</a:t>
            </a:r>
            <a:endParaRPr b="1" dirty="0"/>
          </a:p>
        </p:txBody>
      </p:sp>
      <p:sp>
        <p:nvSpPr>
          <p:cNvPr id="60" name="Google Shape;60;p13"/>
          <p:cNvSpPr txBox="1"/>
          <p:nvPr/>
        </p:nvSpPr>
        <p:spPr>
          <a:xfrm>
            <a:off x="4279225" y="2710400"/>
            <a:ext cx="590100" cy="81000"/>
          </a:xfrm>
          <a:prstGeom prst="rect">
            <a:avLst/>
          </a:prstGeom>
          <a:solidFill>
            <a:schemeClr val="dk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Cluster Analysis</a:t>
            </a:r>
            <a:endParaRPr>
              <a:solidFill>
                <a:schemeClr val="dk1"/>
              </a:solidFill>
              <a:latin typeface="Proxima Nova Extrabold"/>
              <a:ea typeface="Proxima Nova Extrabold"/>
              <a:cs typeface="Proxima Nova Extrabold"/>
              <a:sym typeface="Proxima Nova Extrabold"/>
            </a:endParaRPr>
          </a:p>
        </p:txBody>
      </p:sp>
      <p:sp>
        <p:nvSpPr>
          <p:cNvPr id="134" name="Google Shape;134;p23"/>
          <p:cNvSpPr txBox="1"/>
          <p:nvPr/>
        </p:nvSpPr>
        <p:spPr>
          <a:xfrm>
            <a:off x="459175" y="1093925"/>
            <a:ext cx="40893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CC0000"/>
                </a:solidFill>
                <a:latin typeface="Proxima Nova"/>
                <a:ea typeface="Proxima Nova"/>
                <a:cs typeface="Proxima Nova"/>
                <a:sym typeface="Proxima Nova"/>
              </a:rPr>
              <a:t>Cluster 0 - Affluent and Educated</a:t>
            </a:r>
            <a:endParaRPr sz="1100" b="1">
              <a:solidFill>
                <a:srgbClr val="CC0000"/>
              </a:solidFill>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Marked by the highest incomes and educational levels. </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Significant proportion of Asian and White individuals. </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The median age in the late 30s suggests a mix of young professionals and established adults.</a:t>
            </a:r>
            <a:endParaRPr sz="1100">
              <a:latin typeface="Proxima Nova"/>
              <a:ea typeface="Proxima Nova"/>
              <a:cs typeface="Proxima Nova"/>
              <a:sym typeface="Proxima Nova"/>
            </a:endParaRPr>
          </a:p>
        </p:txBody>
      </p:sp>
      <p:sp>
        <p:nvSpPr>
          <p:cNvPr id="135" name="Google Shape;135;p23"/>
          <p:cNvSpPr txBox="1"/>
          <p:nvPr/>
        </p:nvSpPr>
        <p:spPr>
          <a:xfrm>
            <a:off x="4680875" y="1093925"/>
            <a:ext cx="38499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674EA7"/>
                </a:solidFill>
                <a:latin typeface="Proxima Nova"/>
                <a:ea typeface="Proxima Nova"/>
                <a:cs typeface="Proxima Nova"/>
                <a:sym typeface="Proxima Nova"/>
              </a:rPr>
              <a:t>Cluster 3 - Working-Class, Hispanic Dominant</a:t>
            </a:r>
            <a:endParaRPr sz="1100" b="1">
              <a:solidFill>
                <a:srgbClr val="674EA7"/>
              </a:solidFill>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Characterized by lower incomes and educational levels</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Substantial Hispanic demographic. </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It might represent working-class neighborhoods.</a:t>
            </a:r>
            <a:endParaRPr sz="1100">
              <a:latin typeface="Proxima Nova"/>
              <a:ea typeface="Proxima Nova"/>
              <a:cs typeface="Proxima Nova"/>
              <a:sym typeface="Proxima Nova"/>
            </a:endParaRPr>
          </a:p>
        </p:txBody>
      </p:sp>
      <p:sp>
        <p:nvSpPr>
          <p:cNvPr id="136" name="Google Shape;136;p23"/>
          <p:cNvSpPr txBox="1"/>
          <p:nvPr/>
        </p:nvSpPr>
        <p:spPr>
          <a:xfrm>
            <a:off x="459175" y="2215400"/>
            <a:ext cx="40323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3C78D8"/>
                </a:solidFill>
                <a:latin typeface="Proxima Nova"/>
                <a:ea typeface="Proxima Nova"/>
                <a:cs typeface="Proxima Nova"/>
                <a:sym typeface="Proxima Nova"/>
              </a:rPr>
              <a:t>Cluster 1 - Mid-Income, Diverse Population</a:t>
            </a:r>
            <a:endParaRPr sz="1100" b="1">
              <a:solidFill>
                <a:srgbClr val="3C78D8"/>
              </a:solidFill>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Moderate incomes and varied educational attainment</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Demographic diversity, including notable Black, Asian, and Hispanic populations. </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The age group skews a bit older.</a:t>
            </a:r>
            <a:endParaRPr sz="1100">
              <a:latin typeface="Proxima Nova"/>
              <a:ea typeface="Proxima Nova"/>
              <a:cs typeface="Proxima Nova"/>
              <a:sym typeface="Proxima Nova"/>
            </a:endParaRPr>
          </a:p>
        </p:txBody>
      </p:sp>
      <p:sp>
        <p:nvSpPr>
          <p:cNvPr id="137" name="Google Shape;137;p23"/>
          <p:cNvSpPr txBox="1"/>
          <p:nvPr/>
        </p:nvSpPr>
        <p:spPr>
          <a:xfrm>
            <a:off x="4680875" y="2223800"/>
            <a:ext cx="38499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accent3"/>
                </a:solidFill>
                <a:latin typeface="Proxima Nova"/>
                <a:ea typeface="Proxima Nova"/>
                <a:cs typeface="Proxima Nova"/>
                <a:sym typeface="Proxima Nova"/>
              </a:rPr>
              <a:t>Cluster 4 - Middle-Aged, Diverse Middle Class</a:t>
            </a:r>
            <a:endParaRPr sz="1100" b="1">
              <a:solidFill>
                <a:schemeClr val="accent3"/>
              </a:solidFill>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With mid-level incomes and education</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Notable Asian and White population</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The median age indicates a mix of middle-aged residents.</a:t>
            </a:r>
            <a:endParaRPr sz="1100">
              <a:latin typeface="Proxima Nova"/>
              <a:ea typeface="Proxima Nova"/>
              <a:cs typeface="Proxima Nova"/>
              <a:sym typeface="Proxima Nova"/>
            </a:endParaRPr>
          </a:p>
        </p:txBody>
      </p:sp>
      <p:sp>
        <p:nvSpPr>
          <p:cNvPr id="138" name="Google Shape;138;p23"/>
          <p:cNvSpPr txBox="1"/>
          <p:nvPr/>
        </p:nvSpPr>
        <p:spPr>
          <a:xfrm>
            <a:off x="516025" y="3353675"/>
            <a:ext cx="40323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38761D"/>
                </a:solidFill>
                <a:latin typeface="Proxima Nova"/>
                <a:ea typeface="Proxima Nova"/>
                <a:cs typeface="Proxima Nova"/>
                <a:sym typeface="Proxima Nova"/>
              </a:rPr>
              <a:t>Cluster 2 - Young and Multicultural</a:t>
            </a:r>
            <a:endParaRPr sz="1100" b="1">
              <a:solidFill>
                <a:srgbClr val="38761D"/>
              </a:solidFill>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This group has a younger median age and is diverse</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Significant Hispanic presence. </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The lower income levels and varied education suggest it might include students and early-career individuals.</a:t>
            </a:r>
            <a:endParaRPr sz="1100">
              <a:latin typeface="Proxima Nova"/>
              <a:ea typeface="Proxima Nova"/>
              <a:cs typeface="Proxima Nova"/>
              <a:sym typeface="Proxima Nova"/>
            </a:endParaRPr>
          </a:p>
        </p:txBody>
      </p:sp>
      <p:sp>
        <p:nvSpPr>
          <p:cNvPr id="139" name="Google Shape;139;p23"/>
          <p:cNvSpPr txBox="1"/>
          <p:nvPr/>
        </p:nvSpPr>
        <p:spPr>
          <a:xfrm>
            <a:off x="4672025" y="3353675"/>
            <a:ext cx="42564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F1C232"/>
                </a:solidFill>
                <a:latin typeface="Proxima Nova"/>
                <a:ea typeface="Proxima Nova"/>
                <a:cs typeface="Proxima Nova"/>
                <a:sym typeface="Proxima Nova"/>
              </a:rPr>
              <a:t>Cluster 5 - Economically Disadvantaged, Youthful Diversity</a:t>
            </a:r>
            <a:endParaRPr sz="1100" b="1">
              <a:solidFill>
                <a:srgbClr val="F1C232"/>
              </a:solidFill>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The lowest income levels and educational attainment</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The diverse demographic, significant Hispanic and Asian </a:t>
            </a:r>
            <a:endParaRPr sz="1100">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a:latin typeface="Proxima Nova"/>
                <a:ea typeface="Proxima Nova"/>
                <a:cs typeface="Proxima Nova"/>
                <a:sym typeface="Proxima Nova"/>
              </a:rPr>
              <a:t>Younger median age, suggests neighborhoods with younger families or individuals in starter careers.</a:t>
            </a:r>
            <a:endParaRPr sz="11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Linear Regression Model</a:t>
            </a:r>
            <a:endParaRPr>
              <a:solidFill>
                <a:schemeClr val="dk1"/>
              </a:solidFill>
              <a:latin typeface="Proxima Nova Extrabold"/>
              <a:ea typeface="Proxima Nova Extrabold"/>
              <a:cs typeface="Proxima Nova Extrabold"/>
              <a:sym typeface="Proxima Nova Extrabold"/>
            </a:endParaRPr>
          </a:p>
        </p:txBody>
      </p:sp>
      <p:pic>
        <p:nvPicPr>
          <p:cNvPr id="145" name="Google Shape;145;p24"/>
          <p:cNvPicPr preferRelativeResize="0"/>
          <p:nvPr/>
        </p:nvPicPr>
        <p:blipFill rotWithShape="1">
          <a:blip r:embed="rId3">
            <a:alphaModFix/>
          </a:blip>
          <a:srcRect l="1368" r="4884"/>
          <a:stretch/>
        </p:blipFill>
        <p:spPr>
          <a:xfrm>
            <a:off x="428887" y="1196350"/>
            <a:ext cx="8286227" cy="2616700"/>
          </a:xfrm>
          <a:prstGeom prst="rect">
            <a:avLst/>
          </a:prstGeom>
          <a:noFill/>
          <a:ln>
            <a:noFill/>
          </a:ln>
        </p:spPr>
      </p:pic>
      <p:sp>
        <p:nvSpPr>
          <p:cNvPr id="146" name="Google Shape;146;p24"/>
          <p:cNvSpPr txBox="1"/>
          <p:nvPr/>
        </p:nvSpPr>
        <p:spPr>
          <a:xfrm>
            <a:off x="989850" y="3991675"/>
            <a:ext cx="7262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Proxima Nova"/>
                <a:ea typeface="Proxima Nova"/>
                <a:cs typeface="Proxima Nova"/>
                <a:sym typeface="Proxima Nova"/>
              </a:rPr>
              <a:t>This linear model allows us to </a:t>
            </a:r>
            <a:r>
              <a:rPr lang="en" sz="1500" b="1">
                <a:solidFill>
                  <a:schemeClr val="dk1"/>
                </a:solidFill>
                <a:latin typeface="Proxima Nova"/>
                <a:ea typeface="Proxima Nova"/>
                <a:cs typeface="Proxima Nova"/>
                <a:sym typeface="Proxima Nova"/>
              </a:rPr>
              <a:t>determine the best zipcode</a:t>
            </a:r>
            <a:r>
              <a:rPr lang="en" sz="1500">
                <a:latin typeface="Proxima Nova"/>
                <a:ea typeface="Proxima Nova"/>
                <a:cs typeface="Proxima Nova"/>
                <a:sym typeface="Proxima Nova"/>
              </a:rPr>
              <a:t> to open a new business in each certain cluster (or demographic groups)</a:t>
            </a:r>
            <a:endParaRPr sz="15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Linear Regression Model</a:t>
            </a:r>
            <a:endParaRPr>
              <a:solidFill>
                <a:schemeClr val="dk1"/>
              </a:solidFill>
              <a:latin typeface="Proxima Nova Extrabold"/>
              <a:ea typeface="Proxima Nova Extrabold"/>
              <a:cs typeface="Proxima Nova Extrabold"/>
              <a:sym typeface="Proxima Nova Extrabold"/>
            </a:endParaRPr>
          </a:p>
        </p:txBody>
      </p:sp>
      <p:pic>
        <p:nvPicPr>
          <p:cNvPr id="152" name="Google Shape;152;p25"/>
          <p:cNvPicPr preferRelativeResize="0"/>
          <p:nvPr/>
        </p:nvPicPr>
        <p:blipFill rotWithShape="1">
          <a:blip r:embed="rId3">
            <a:alphaModFix/>
          </a:blip>
          <a:srcRect t="28807" b="12890"/>
          <a:stretch/>
        </p:blipFill>
        <p:spPr>
          <a:xfrm>
            <a:off x="1066274" y="1070200"/>
            <a:ext cx="6663126" cy="1438100"/>
          </a:xfrm>
          <a:prstGeom prst="rect">
            <a:avLst/>
          </a:prstGeom>
          <a:noFill/>
          <a:ln>
            <a:noFill/>
          </a:ln>
        </p:spPr>
      </p:pic>
      <p:pic>
        <p:nvPicPr>
          <p:cNvPr id="153" name="Google Shape;153;p25"/>
          <p:cNvPicPr preferRelativeResize="0"/>
          <p:nvPr/>
        </p:nvPicPr>
        <p:blipFill>
          <a:blip r:embed="rId4">
            <a:alphaModFix/>
          </a:blip>
          <a:stretch>
            <a:fillRect/>
          </a:stretch>
        </p:blipFill>
        <p:spPr>
          <a:xfrm>
            <a:off x="1066276" y="2584500"/>
            <a:ext cx="6663125" cy="20976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Determining the best zip code </a:t>
            </a:r>
            <a:endParaRPr>
              <a:solidFill>
                <a:schemeClr val="dk1"/>
              </a:solidFill>
              <a:latin typeface="Proxima Nova Extrabold"/>
              <a:ea typeface="Proxima Nova Extrabold"/>
              <a:cs typeface="Proxima Nova Extrabold"/>
              <a:sym typeface="Proxima Nova Extrabold"/>
            </a:endParaRPr>
          </a:p>
        </p:txBody>
      </p:sp>
      <p:pic>
        <p:nvPicPr>
          <p:cNvPr id="159" name="Google Shape;159;p26"/>
          <p:cNvPicPr preferRelativeResize="0"/>
          <p:nvPr/>
        </p:nvPicPr>
        <p:blipFill rotWithShape="1">
          <a:blip r:embed="rId3">
            <a:alphaModFix/>
          </a:blip>
          <a:srcRect l="2569" r="12906"/>
          <a:stretch/>
        </p:blipFill>
        <p:spPr>
          <a:xfrm>
            <a:off x="416025" y="1142925"/>
            <a:ext cx="4570976" cy="3340625"/>
          </a:xfrm>
          <a:prstGeom prst="rect">
            <a:avLst/>
          </a:prstGeom>
          <a:noFill/>
          <a:ln>
            <a:noFill/>
          </a:ln>
        </p:spPr>
      </p:pic>
      <p:sp>
        <p:nvSpPr>
          <p:cNvPr id="160" name="Google Shape;160;p26"/>
          <p:cNvSpPr txBox="1"/>
          <p:nvPr/>
        </p:nvSpPr>
        <p:spPr>
          <a:xfrm>
            <a:off x="5274600" y="2039475"/>
            <a:ext cx="3755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To determine the best zip code for a new business, we first decide some important business information.</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For example: We want to open a </a:t>
            </a:r>
            <a:r>
              <a:rPr lang="en" b="1">
                <a:solidFill>
                  <a:schemeClr val="dk1"/>
                </a:solidFill>
                <a:latin typeface="Proxima Nova"/>
                <a:ea typeface="Proxima Nova"/>
                <a:cs typeface="Proxima Nova"/>
                <a:sym typeface="Proxima Nova"/>
              </a:rPr>
              <a:t>Restaurant</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business.</a:t>
            </a:r>
            <a:endParaRPr>
              <a:latin typeface="Proxima Nova"/>
              <a:ea typeface="Proxima Nova"/>
              <a:cs typeface="Proxima Nova"/>
              <a:sym typeface="Proxima Nova"/>
            </a:endParaRPr>
          </a:p>
        </p:txBody>
      </p:sp>
      <p:sp>
        <p:nvSpPr>
          <p:cNvPr id="161" name="Google Shape;161;p26"/>
          <p:cNvSpPr/>
          <p:nvPr/>
        </p:nvSpPr>
        <p:spPr>
          <a:xfrm>
            <a:off x="869900" y="1503675"/>
            <a:ext cx="3991500" cy="8205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Determining the best zip code </a:t>
            </a:r>
            <a:endParaRPr>
              <a:solidFill>
                <a:schemeClr val="dk1"/>
              </a:solidFill>
              <a:latin typeface="Proxima Nova Extrabold"/>
              <a:ea typeface="Proxima Nova Extrabold"/>
              <a:cs typeface="Proxima Nova Extrabold"/>
              <a:sym typeface="Proxima Nova Extrabold"/>
            </a:endParaRPr>
          </a:p>
        </p:txBody>
      </p:sp>
      <p:pic>
        <p:nvPicPr>
          <p:cNvPr id="167" name="Google Shape;167;p27"/>
          <p:cNvPicPr preferRelativeResize="0"/>
          <p:nvPr/>
        </p:nvPicPr>
        <p:blipFill rotWithShape="1">
          <a:blip r:embed="rId3">
            <a:alphaModFix/>
          </a:blip>
          <a:srcRect b="4131"/>
          <a:stretch/>
        </p:blipFill>
        <p:spPr>
          <a:xfrm>
            <a:off x="1310475" y="1017725"/>
            <a:ext cx="6338602" cy="3823199"/>
          </a:xfrm>
          <a:prstGeom prst="rect">
            <a:avLst/>
          </a:prstGeom>
          <a:noFill/>
          <a:ln>
            <a:noFill/>
          </a:ln>
        </p:spPr>
      </p:pic>
      <p:sp>
        <p:nvSpPr>
          <p:cNvPr id="168" name="Google Shape;168;p27"/>
          <p:cNvSpPr/>
          <p:nvPr/>
        </p:nvSpPr>
        <p:spPr>
          <a:xfrm>
            <a:off x="1502375" y="2138775"/>
            <a:ext cx="2211900" cy="5358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69" name="Google Shape;169;p27"/>
          <p:cNvSpPr txBox="1"/>
          <p:nvPr/>
        </p:nvSpPr>
        <p:spPr>
          <a:xfrm>
            <a:off x="3810000" y="1828800"/>
            <a:ext cx="1798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Proxima Nova"/>
                <a:ea typeface="Proxima Nova"/>
                <a:cs typeface="Proxima Nova"/>
                <a:sym typeface="Proxima Nova"/>
              </a:rPr>
              <a:t>Loop over the 6 clusters and the zip codes</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Determining the best zip code </a:t>
            </a:r>
            <a:endParaRPr>
              <a:solidFill>
                <a:schemeClr val="dk1"/>
              </a:solidFill>
              <a:latin typeface="Proxima Nova Extrabold"/>
              <a:ea typeface="Proxima Nova Extrabold"/>
              <a:cs typeface="Proxima Nova Extrabold"/>
              <a:sym typeface="Proxima Nova Extrabold"/>
            </a:endParaRPr>
          </a:p>
        </p:txBody>
      </p:sp>
      <p:pic>
        <p:nvPicPr>
          <p:cNvPr id="175" name="Google Shape;175;p28"/>
          <p:cNvPicPr preferRelativeResize="0"/>
          <p:nvPr/>
        </p:nvPicPr>
        <p:blipFill rotWithShape="1">
          <a:blip r:embed="rId3">
            <a:alphaModFix/>
          </a:blip>
          <a:srcRect b="4131"/>
          <a:stretch/>
        </p:blipFill>
        <p:spPr>
          <a:xfrm>
            <a:off x="1310475" y="1017725"/>
            <a:ext cx="6338602" cy="3823199"/>
          </a:xfrm>
          <a:prstGeom prst="rect">
            <a:avLst/>
          </a:prstGeom>
          <a:noFill/>
          <a:ln>
            <a:noFill/>
          </a:ln>
        </p:spPr>
      </p:pic>
      <p:sp>
        <p:nvSpPr>
          <p:cNvPr id="176" name="Google Shape;176;p28"/>
          <p:cNvSpPr/>
          <p:nvPr/>
        </p:nvSpPr>
        <p:spPr>
          <a:xfrm>
            <a:off x="1906225" y="2661425"/>
            <a:ext cx="4083000" cy="13620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77" name="Google Shape;177;p28"/>
          <p:cNvSpPr txBox="1"/>
          <p:nvPr/>
        </p:nvSpPr>
        <p:spPr>
          <a:xfrm>
            <a:off x="5189225" y="2107050"/>
            <a:ext cx="23316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Proxima Nova"/>
                <a:ea typeface="Proxima Nova"/>
                <a:cs typeface="Proxima Nova"/>
                <a:sym typeface="Proxima Nova"/>
              </a:rPr>
              <a:t>Extract Demographic information from the zip codes</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Determining the best zip code </a:t>
            </a:r>
            <a:endParaRPr>
              <a:solidFill>
                <a:schemeClr val="dk1"/>
              </a:solidFill>
              <a:latin typeface="Proxima Nova Extrabold"/>
              <a:ea typeface="Proxima Nova Extrabold"/>
              <a:cs typeface="Proxima Nova Extrabold"/>
              <a:sym typeface="Proxima Nova Extrabold"/>
            </a:endParaRPr>
          </a:p>
        </p:txBody>
      </p:sp>
      <p:pic>
        <p:nvPicPr>
          <p:cNvPr id="183" name="Google Shape;183;p29"/>
          <p:cNvPicPr preferRelativeResize="0"/>
          <p:nvPr/>
        </p:nvPicPr>
        <p:blipFill rotWithShape="1">
          <a:blip r:embed="rId3">
            <a:alphaModFix/>
          </a:blip>
          <a:srcRect b="4131"/>
          <a:stretch/>
        </p:blipFill>
        <p:spPr>
          <a:xfrm>
            <a:off x="1310475" y="1017725"/>
            <a:ext cx="6338602" cy="3823199"/>
          </a:xfrm>
          <a:prstGeom prst="rect">
            <a:avLst/>
          </a:prstGeom>
          <a:noFill/>
          <a:ln>
            <a:noFill/>
          </a:ln>
        </p:spPr>
      </p:pic>
      <p:sp>
        <p:nvSpPr>
          <p:cNvPr id="184" name="Google Shape;184;p29"/>
          <p:cNvSpPr/>
          <p:nvPr/>
        </p:nvSpPr>
        <p:spPr>
          <a:xfrm>
            <a:off x="1898600" y="4038600"/>
            <a:ext cx="5683200" cy="4497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85" name="Google Shape;185;p29"/>
          <p:cNvSpPr txBox="1"/>
          <p:nvPr/>
        </p:nvSpPr>
        <p:spPr>
          <a:xfrm>
            <a:off x="5524500" y="2846175"/>
            <a:ext cx="2057400" cy="617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Proxima Nova"/>
                <a:ea typeface="Proxima Nova"/>
                <a:cs typeface="Proxima Nova"/>
                <a:sym typeface="Proxima Nova"/>
              </a:rPr>
              <a:t>The prediction of the model indicates the sales growth if we open this business in this zip code</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0"/>
          <p:cNvPicPr preferRelativeResize="0"/>
          <p:nvPr/>
        </p:nvPicPr>
        <p:blipFill rotWithShape="1">
          <a:blip r:embed="rId3">
            <a:alphaModFix/>
          </a:blip>
          <a:srcRect r="10530"/>
          <a:stretch/>
        </p:blipFill>
        <p:spPr>
          <a:xfrm>
            <a:off x="1099749" y="1261800"/>
            <a:ext cx="3777076" cy="2807251"/>
          </a:xfrm>
          <a:prstGeom prst="rect">
            <a:avLst/>
          </a:prstGeom>
          <a:noFill/>
          <a:ln>
            <a:noFill/>
          </a:ln>
        </p:spPr>
      </p:pic>
      <p:sp>
        <p:nvSpPr>
          <p:cNvPr id="191" name="Google Shape;19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Determining the best zip code </a:t>
            </a:r>
            <a:endParaRPr>
              <a:solidFill>
                <a:schemeClr val="dk1"/>
              </a:solidFill>
              <a:latin typeface="Proxima Nova Extrabold"/>
              <a:ea typeface="Proxima Nova Extrabold"/>
              <a:cs typeface="Proxima Nova Extrabold"/>
              <a:sym typeface="Proxima Nova Extrabold"/>
            </a:endParaRPr>
          </a:p>
        </p:txBody>
      </p:sp>
      <p:sp>
        <p:nvSpPr>
          <p:cNvPr id="192" name="Google Shape;192;p30"/>
          <p:cNvSpPr/>
          <p:nvPr/>
        </p:nvSpPr>
        <p:spPr>
          <a:xfrm>
            <a:off x="2250074" y="1361540"/>
            <a:ext cx="1920900" cy="27075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93" name="Google Shape;193;p30"/>
          <p:cNvSpPr txBox="1"/>
          <p:nvPr/>
        </p:nvSpPr>
        <p:spPr>
          <a:xfrm>
            <a:off x="5007175" y="1964900"/>
            <a:ext cx="3587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Each zip code in each cluster will have a corresponding </a:t>
            </a:r>
            <a:r>
              <a:rPr lang="en" sz="1200" b="1">
                <a:solidFill>
                  <a:schemeClr val="dk1"/>
                </a:solidFill>
                <a:latin typeface="Proxima Nova"/>
                <a:ea typeface="Proxima Nova"/>
                <a:cs typeface="Proxima Nova"/>
                <a:sym typeface="Proxima Nova"/>
              </a:rPr>
              <a:t>predicted</a:t>
            </a:r>
            <a:r>
              <a:rPr lang="en" sz="1200">
                <a:latin typeface="Proxima Nova"/>
                <a:ea typeface="Proxima Nova"/>
                <a:cs typeface="Proxima Nova"/>
                <a:sym typeface="Proxima Nova"/>
              </a:rPr>
              <a:t> </a:t>
            </a:r>
            <a:r>
              <a:rPr lang="en" sz="1200" b="1">
                <a:solidFill>
                  <a:schemeClr val="dk1"/>
                </a:solidFill>
                <a:latin typeface="Proxima Nova"/>
                <a:ea typeface="Proxima Nova"/>
                <a:cs typeface="Proxima Nova"/>
                <a:sym typeface="Proxima Nova"/>
              </a:rPr>
              <a:t>sales growth</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marL="0" lvl="0" indent="0" algn="l" rtl="0">
              <a:spcBef>
                <a:spcPts val="0"/>
              </a:spcBef>
              <a:spcAft>
                <a:spcPts val="0"/>
              </a:spcAft>
              <a:buNone/>
            </a:pPr>
            <a:endParaRPr sz="1200">
              <a:latin typeface="Proxima Nova"/>
              <a:ea typeface="Proxima Nova"/>
              <a:cs typeface="Proxima Nova"/>
              <a:sym typeface="Proxima Nova"/>
            </a:endParaRPr>
          </a:p>
          <a:p>
            <a:pPr marL="0" lvl="0" indent="0" algn="l" rtl="0">
              <a:spcBef>
                <a:spcPts val="0"/>
              </a:spcBef>
              <a:spcAft>
                <a:spcPts val="0"/>
              </a:spcAft>
              <a:buNone/>
            </a:pPr>
            <a:r>
              <a:rPr lang="en" sz="1200">
                <a:latin typeface="Proxima Nova"/>
                <a:ea typeface="Proxima Nova"/>
                <a:cs typeface="Proxima Nova"/>
                <a:sym typeface="Proxima Nova"/>
              </a:rPr>
              <a:t>We then sort the zip codes based on their predictions.</a:t>
            </a:r>
            <a:endParaRPr sz="12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Determining the best zip code </a:t>
            </a:r>
            <a:endParaRPr>
              <a:solidFill>
                <a:schemeClr val="dk1"/>
              </a:solidFill>
              <a:latin typeface="Proxima Nova Extrabold"/>
              <a:ea typeface="Proxima Nova Extrabold"/>
              <a:cs typeface="Proxima Nova Extrabold"/>
              <a:sym typeface="Proxima Nova Extrabold"/>
            </a:endParaRPr>
          </a:p>
        </p:txBody>
      </p:sp>
      <p:pic>
        <p:nvPicPr>
          <p:cNvPr id="199" name="Google Shape;199;p31"/>
          <p:cNvPicPr preferRelativeResize="0"/>
          <p:nvPr/>
        </p:nvPicPr>
        <p:blipFill rotWithShape="1">
          <a:blip r:embed="rId3">
            <a:alphaModFix/>
          </a:blip>
          <a:srcRect l="6987" t="6733" r="27279"/>
          <a:stretch/>
        </p:blipFill>
        <p:spPr>
          <a:xfrm>
            <a:off x="967750" y="1264925"/>
            <a:ext cx="3009875" cy="2685075"/>
          </a:xfrm>
          <a:prstGeom prst="rect">
            <a:avLst/>
          </a:prstGeom>
          <a:noFill/>
          <a:ln>
            <a:noFill/>
          </a:ln>
        </p:spPr>
      </p:pic>
      <p:pic>
        <p:nvPicPr>
          <p:cNvPr id="200" name="Google Shape;200;p31"/>
          <p:cNvPicPr preferRelativeResize="0"/>
          <p:nvPr/>
        </p:nvPicPr>
        <p:blipFill rotWithShape="1">
          <a:blip r:embed="rId4">
            <a:alphaModFix/>
          </a:blip>
          <a:srcRect r="31247" b="11205"/>
          <a:stretch/>
        </p:blipFill>
        <p:spPr>
          <a:xfrm>
            <a:off x="4846325" y="1264925"/>
            <a:ext cx="3162300" cy="2715900"/>
          </a:xfrm>
          <a:prstGeom prst="rect">
            <a:avLst/>
          </a:prstGeom>
          <a:noFill/>
          <a:ln>
            <a:noFill/>
          </a:ln>
        </p:spPr>
      </p:pic>
      <p:sp>
        <p:nvSpPr>
          <p:cNvPr id="201" name="Google Shape;201;p31"/>
          <p:cNvSpPr/>
          <p:nvPr/>
        </p:nvSpPr>
        <p:spPr>
          <a:xfrm>
            <a:off x="1264925" y="1470650"/>
            <a:ext cx="2590800" cy="2592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202" name="Google Shape;202;p31"/>
          <p:cNvSpPr/>
          <p:nvPr/>
        </p:nvSpPr>
        <p:spPr>
          <a:xfrm>
            <a:off x="5151125" y="1470650"/>
            <a:ext cx="2674800" cy="2592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203" name="Google Shape;203;p31"/>
          <p:cNvSpPr txBox="1"/>
          <p:nvPr/>
        </p:nvSpPr>
        <p:spPr>
          <a:xfrm>
            <a:off x="662950" y="4083250"/>
            <a:ext cx="3657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For Cluster 0 - </a:t>
            </a:r>
            <a:r>
              <a:rPr lang="en" sz="1200" b="1">
                <a:solidFill>
                  <a:srgbClr val="CC0000"/>
                </a:solidFill>
                <a:latin typeface="Proxima Nova"/>
                <a:ea typeface="Proxima Nova"/>
                <a:cs typeface="Proxima Nova"/>
                <a:sym typeface="Proxima Nova"/>
              </a:rPr>
              <a:t>Affluent and Educated</a:t>
            </a:r>
            <a:endParaRPr sz="1200">
              <a:latin typeface="Proxima Nova"/>
              <a:ea typeface="Proxima Nova"/>
              <a:cs typeface="Proxima Nova"/>
              <a:sym typeface="Proxima Nova"/>
            </a:endParaRPr>
          </a:p>
          <a:p>
            <a:pPr marL="0" lvl="0" indent="0" algn="ctr" rtl="0">
              <a:spcBef>
                <a:spcPts val="0"/>
              </a:spcBef>
              <a:spcAft>
                <a:spcPts val="0"/>
              </a:spcAft>
              <a:buNone/>
            </a:pPr>
            <a:r>
              <a:rPr lang="en" sz="1300" b="1">
                <a:latin typeface="Proxima Nova"/>
                <a:ea typeface="Proxima Nova"/>
                <a:cs typeface="Proxima Nova"/>
                <a:sym typeface="Proxima Nova"/>
              </a:rPr>
              <a:t>95595</a:t>
            </a:r>
            <a:r>
              <a:rPr lang="en" sz="1300">
                <a:latin typeface="Proxima Nova"/>
                <a:ea typeface="Proxima Nova"/>
                <a:cs typeface="Proxima Nova"/>
                <a:sym typeface="Proxima Nova"/>
              </a:rPr>
              <a:t> is the best zipcode to open a restaurant</a:t>
            </a:r>
            <a:endParaRPr sz="1300">
              <a:latin typeface="Proxima Nova"/>
              <a:ea typeface="Proxima Nova"/>
              <a:cs typeface="Proxima Nova"/>
              <a:sym typeface="Proxima Nova"/>
            </a:endParaRPr>
          </a:p>
        </p:txBody>
      </p:sp>
      <p:sp>
        <p:nvSpPr>
          <p:cNvPr id="204" name="Google Shape;204;p31"/>
          <p:cNvSpPr txBox="1"/>
          <p:nvPr/>
        </p:nvSpPr>
        <p:spPr>
          <a:xfrm>
            <a:off x="4633775" y="4090900"/>
            <a:ext cx="3587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For Cluster 1 - </a:t>
            </a:r>
            <a:r>
              <a:rPr lang="en" sz="1200" b="1">
                <a:solidFill>
                  <a:srgbClr val="3C78D8"/>
                </a:solidFill>
                <a:latin typeface="Proxima Nova"/>
                <a:ea typeface="Proxima Nova"/>
                <a:cs typeface="Proxima Nova"/>
                <a:sym typeface="Proxima Nova"/>
              </a:rPr>
              <a:t>Mid-Income, Diverse Population</a:t>
            </a:r>
            <a:endParaRPr sz="1200">
              <a:latin typeface="Proxima Nova"/>
              <a:ea typeface="Proxima Nova"/>
              <a:cs typeface="Proxima Nova"/>
              <a:sym typeface="Proxima Nova"/>
            </a:endParaRPr>
          </a:p>
          <a:p>
            <a:pPr marL="0" lvl="0" indent="0" algn="ctr" rtl="0">
              <a:spcBef>
                <a:spcPts val="0"/>
              </a:spcBef>
              <a:spcAft>
                <a:spcPts val="0"/>
              </a:spcAft>
              <a:buNone/>
            </a:pPr>
            <a:r>
              <a:rPr lang="en" sz="1200" b="1">
                <a:latin typeface="Proxima Nova"/>
                <a:ea typeface="Proxima Nova"/>
                <a:cs typeface="Proxima Nova"/>
                <a:sym typeface="Proxima Nova"/>
              </a:rPr>
              <a:t>96136</a:t>
            </a:r>
            <a:r>
              <a:rPr lang="en" sz="1200">
                <a:latin typeface="Proxima Nova"/>
                <a:ea typeface="Proxima Nova"/>
                <a:cs typeface="Proxima Nova"/>
                <a:sym typeface="Proxima Nova"/>
              </a:rPr>
              <a:t> is the best zipcode to open a restaurant</a:t>
            </a:r>
            <a:endParaRPr sz="12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Conclusion and Future Research</a:t>
            </a:r>
            <a:endParaRPr>
              <a:solidFill>
                <a:schemeClr val="dk1"/>
              </a:solidFill>
              <a:latin typeface="Proxima Nova Extrabold"/>
              <a:ea typeface="Proxima Nova Extrabold"/>
              <a:cs typeface="Proxima Nova Extrabold"/>
              <a:sym typeface="Proxima Nova Extrabold"/>
            </a:endParaRPr>
          </a:p>
        </p:txBody>
      </p:sp>
      <p:sp>
        <p:nvSpPr>
          <p:cNvPr id="270" name="Google Shape;270;p39"/>
          <p:cNvSpPr txBox="1">
            <a:spLocks noGrp="1"/>
          </p:cNvSpPr>
          <p:nvPr>
            <p:ph type="body" idx="1"/>
          </p:nvPr>
        </p:nvSpPr>
        <p:spPr>
          <a:xfrm>
            <a:off x="311700" y="1152475"/>
            <a:ext cx="8520600" cy="375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Through our analysis we have:</a:t>
            </a:r>
            <a:endParaRPr b="1" dirty="0"/>
          </a:p>
          <a:p>
            <a:pPr marL="457200" lvl="0" indent="-325755" algn="l" rtl="0">
              <a:spcBef>
                <a:spcPts val="1200"/>
              </a:spcBef>
              <a:spcAft>
                <a:spcPts val="0"/>
              </a:spcAft>
              <a:buSzPct val="100000"/>
              <a:buFont typeface="Proxima Nova Semibold"/>
              <a:buChar char="-"/>
            </a:pPr>
            <a:r>
              <a:rPr lang="en" dirty="0">
                <a:latin typeface="Proxima Nova Semibold"/>
                <a:ea typeface="Proxima Nova Semibold"/>
                <a:cs typeface="Proxima Nova Semibold"/>
                <a:sym typeface="Proxima Nova Semibold"/>
              </a:rPr>
              <a:t>Conducted a cluster analysis to </a:t>
            </a:r>
            <a:r>
              <a:rPr lang="en" b="1" dirty="0">
                <a:solidFill>
                  <a:schemeClr val="dk1"/>
                </a:solidFill>
              </a:rPr>
              <a:t>highlight key customer groups</a:t>
            </a:r>
            <a:r>
              <a:rPr lang="en" dirty="0">
                <a:latin typeface="Proxima Nova Semibold"/>
                <a:ea typeface="Proxima Nova Semibold"/>
                <a:cs typeface="Proxima Nova Semibold"/>
                <a:sym typeface="Proxima Nova Semibold"/>
              </a:rPr>
              <a:t> with demographic and business variables. </a:t>
            </a:r>
            <a:endParaRPr dirty="0">
              <a:latin typeface="Proxima Nova Semibold"/>
              <a:ea typeface="Proxima Nova Semibold"/>
              <a:cs typeface="Proxima Nova Semibold"/>
              <a:sym typeface="Proxima Nova Semibold"/>
            </a:endParaRPr>
          </a:p>
          <a:p>
            <a:pPr marL="457200" lvl="0" indent="-325755" algn="l" rtl="0">
              <a:spcBef>
                <a:spcPts val="1200"/>
              </a:spcBef>
              <a:spcAft>
                <a:spcPts val="0"/>
              </a:spcAft>
              <a:buSzPct val="100000"/>
              <a:buFont typeface="Proxima Nova Semibold"/>
              <a:buChar char="-"/>
            </a:pPr>
            <a:r>
              <a:rPr lang="en-US" dirty="0">
                <a:latin typeface="Proxima Nova Semibold"/>
                <a:ea typeface="Proxima Nova Semibold"/>
                <a:cs typeface="Proxima Nova Semibold"/>
                <a:sym typeface="Proxima Nova Semibold"/>
              </a:rPr>
              <a:t>Analyzed a linear regression model to </a:t>
            </a:r>
            <a:r>
              <a:rPr lang="en-US" b="1" dirty="0">
                <a:solidFill>
                  <a:schemeClr val="dk1"/>
                </a:solidFill>
              </a:rPr>
              <a:t>locate</a:t>
            </a:r>
            <a:r>
              <a:rPr lang="en-US" dirty="0">
                <a:latin typeface="Proxima Nova Semibold"/>
                <a:ea typeface="Proxima Nova Semibold"/>
                <a:cs typeface="Proxima Nova Semibold"/>
                <a:sym typeface="Proxima Nova Semibold"/>
              </a:rPr>
              <a:t> </a:t>
            </a:r>
            <a:r>
              <a:rPr lang="en-US" b="1" dirty="0">
                <a:solidFill>
                  <a:schemeClr val="dk1"/>
                </a:solidFill>
              </a:rPr>
              <a:t>zip codes with the highest sales growth</a:t>
            </a:r>
            <a:r>
              <a:rPr lang="en-US" b="1" dirty="0"/>
              <a:t> </a:t>
            </a:r>
            <a:r>
              <a:rPr lang="en-US" dirty="0">
                <a:latin typeface="Proxima Nova Semibold"/>
                <a:ea typeface="Proxima Nova Semibold"/>
                <a:cs typeface="Proxima Nova Semibold"/>
                <a:sym typeface="Proxima Nova Semibold"/>
              </a:rPr>
              <a:t>within each target customer group for a given business. </a:t>
            </a:r>
          </a:p>
          <a:p>
            <a:pPr marL="0" lvl="0" indent="0" algn="l" rtl="0">
              <a:spcBef>
                <a:spcPts val="1200"/>
              </a:spcBef>
              <a:spcAft>
                <a:spcPts val="1200"/>
              </a:spcAft>
              <a:buNone/>
            </a:pPr>
            <a:r>
              <a:rPr lang="en" b="1" dirty="0"/>
              <a:t>Future research should look to expand on this subject by including additional relevant business variables, analyzing the clusters and linear regression for each business type, and applying the predictive model to a larger or more robust dataset to improve accuracy. </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311700" y="5546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Starting a business is challenging …</a:t>
            </a:r>
            <a:endParaRPr b="1"/>
          </a:p>
          <a:p>
            <a:pPr marL="0" lvl="0" indent="0" algn="l" rtl="0">
              <a:spcBef>
                <a:spcPts val="1200"/>
              </a:spcBef>
              <a:spcAft>
                <a:spcPts val="0"/>
              </a:spcAft>
              <a:buNone/>
            </a:pPr>
            <a:endParaRPr b="1"/>
          </a:p>
          <a:p>
            <a:pPr marL="0" lvl="0" indent="0" algn="l" rtl="0">
              <a:spcBef>
                <a:spcPts val="1200"/>
              </a:spcBef>
              <a:spcAft>
                <a:spcPts val="1200"/>
              </a:spcAft>
              <a:buNone/>
            </a:pPr>
            <a:r>
              <a:rPr lang="en" b="1"/>
              <a:t>		</a:t>
            </a:r>
            <a:endParaRPr>
              <a:latin typeface="Proxima Nova Semibold"/>
              <a:ea typeface="Proxima Nova Semibold"/>
              <a:cs typeface="Proxima Nova Semibold"/>
              <a:sym typeface="Proxima Nova Semibold"/>
            </a:endParaRPr>
          </a:p>
        </p:txBody>
      </p:sp>
      <p:sp>
        <p:nvSpPr>
          <p:cNvPr id="66" name="Google Shape;66;p14"/>
          <p:cNvSpPr txBox="1"/>
          <p:nvPr/>
        </p:nvSpPr>
        <p:spPr>
          <a:xfrm>
            <a:off x="691775" y="1509900"/>
            <a:ext cx="3273300" cy="21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dk1"/>
                </a:solidFill>
                <a:latin typeface="Proxima Nova Extrabold"/>
                <a:ea typeface="Proxima Nova Extrabold"/>
                <a:cs typeface="Proxima Nova Extrabold"/>
                <a:sym typeface="Proxima Nova Extrabold"/>
              </a:rPr>
              <a:t>&gt;20%</a:t>
            </a:r>
            <a:endParaRPr sz="9600" b="1">
              <a:solidFill>
                <a:schemeClr val="dk1"/>
              </a:solidFill>
              <a:latin typeface="Proxima Nova"/>
              <a:ea typeface="Proxima Nova"/>
              <a:cs typeface="Proxima Nova"/>
              <a:sym typeface="Proxima Nova"/>
            </a:endParaRPr>
          </a:p>
        </p:txBody>
      </p:sp>
      <p:sp>
        <p:nvSpPr>
          <p:cNvPr id="67" name="Google Shape;67;p14"/>
          <p:cNvSpPr txBox="1"/>
          <p:nvPr/>
        </p:nvSpPr>
        <p:spPr>
          <a:xfrm>
            <a:off x="3965075" y="2185613"/>
            <a:ext cx="47367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of all new businesses will fail within the first year after opening.</a:t>
            </a:r>
            <a:endParaRPr sz="1800" b="1">
              <a:solidFill>
                <a:schemeClr val="dk1"/>
              </a:solidFill>
              <a:latin typeface="Proxima Nova"/>
              <a:ea typeface="Proxima Nova"/>
              <a:cs typeface="Proxima Nova"/>
              <a:sym typeface="Proxima Nova"/>
            </a:endParaRPr>
          </a:p>
        </p:txBody>
      </p:sp>
      <p:sp>
        <p:nvSpPr>
          <p:cNvPr id="68" name="Google Shape;68;p14"/>
          <p:cNvSpPr txBox="1"/>
          <p:nvPr/>
        </p:nvSpPr>
        <p:spPr>
          <a:xfrm>
            <a:off x="5102175" y="4788250"/>
            <a:ext cx="4144800" cy="2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latin typeface="Proxima Nova"/>
                <a:ea typeface="Proxima Nova"/>
                <a:cs typeface="Proxima Nova"/>
                <a:sym typeface="Proxima Nova"/>
              </a:rPr>
              <a:t>*https://www.statista.com/statistics/725044/survival-rate-new-business-united-states/</a:t>
            </a:r>
            <a:endParaRPr sz="800">
              <a:solidFill>
                <a:schemeClr val="dk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384150"/>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1200"/>
              </a:spcAft>
              <a:buNone/>
            </a:pPr>
            <a:r>
              <a:rPr lang="en" b="1"/>
              <a:t>		      … and maintaining profitable growth over time is even more difficult.</a:t>
            </a:r>
            <a:r>
              <a:rPr lang="en">
                <a:latin typeface="Proxima Nova Semibold"/>
                <a:ea typeface="Proxima Nova Semibold"/>
                <a:cs typeface="Proxima Nova Semibold"/>
                <a:sym typeface="Proxima Nova Semibold"/>
              </a:rPr>
              <a:t> </a:t>
            </a:r>
            <a:endParaRPr>
              <a:latin typeface="Proxima Nova Semibold"/>
              <a:ea typeface="Proxima Nova Semibold"/>
              <a:cs typeface="Proxima Nova Semibold"/>
              <a:sym typeface="Proxima Nova Semibold"/>
            </a:endParaRPr>
          </a:p>
        </p:txBody>
      </p:sp>
      <p:sp>
        <p:nvSpPr>
          <p:cNvPr id="74" name="Google Shape;74;p15"/>
          <p:cNvSpPr txBox="1"/>
          <p:nvPr/>
        </p:nvSpPr>
        <p:spPr>
          <a:xfrm>
            <a:off x="659250" y="1509900"/>
            <a:ext cx="3273300" cy="21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dk1"/>
                </a:solidFill>
                <a:latin typeface="Proxima Nova Extrabold"/>
                <a:ea typeface="Proxima Nova Extrabold"/>
                <a:cs typeface="Proxima Nova Extrabold"/>
                <a:sym typeface="Proxima Nova Extrabold"/>
              </a:rPr>
              <a:t>&gt;65%</a:t>
            </a:r>
            <a:endParaRPr sz="9600" b="1">
              <a:solidFill>
                <a:schemeClr val="dk1"/>
              </a:solidFill>
              <a:latin typeface="Proxima Nova"/>
              <a:ea typeface="Proxima Nova"/>
              <a:cs typeface="Proxima Nova"/>
              <a:sym typeface="Proxima Nova"/>
            </a:endParaRPr>
          </a:p>
        </p:txBody>
      </p:sp>
      <p:sp>
        <p:nvSpPr>
          <p:cNvPr id="75" name="Google Shape;75;p15"/>
          <p:cNvSpPr txBox="1"/>
          <p:nvPr/>
        </p:nvSpPr>
        <p:spPr>
          <a:xfrm>
            <a:off x="3855300" y="2455950"/>
            <a:ext cx="49770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will fail within the first 10 years of operation.</a:t>
            </a:r>
            <a:endParaRPr sz="1800" b="1">
              <a:solidFill>
                <a:schemeClr val="dk1"/>
              </a:solidFill>
              <a:latin typeface="Proxima Nova"/>
              <a:ea typeface="Proxima Nova"/>
              <a:cs typeface="Proxima Nova"/>
              <a:sym typeface="Proxima Nova"/>
            </a:endParaRPr>
          </a:p>
        </p:txBody>
      </p:sp>
      <p:sp>
        <p:nvSpPr>
          <p:cNvPr id="76" name="Google Shape;76;p15"/>
          <p:cNvSpPr txBox="1"/>
          <p:nvPr/>
        </p:nvSpPr>
        <p:spPr>
          <a:xfrm>
            <a:off x="5102175" y="4788250"/>
            <a:ext cx="4144800" cy="2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latin typeface="Proxima Nova"/>
                <a:ea typeface="Proxima Nova"/>
                <a:cs typeface="Proxima Nova"/>
                <a:sym typeface="Proxima Nova"/>
              </a:rPr>
              <a:t>*https://www.statista.com/statistics/725044/survival-rate-new-business-united-states/</a:t>
            </a:r>
            <a:endParaRPr sz="800">
              <a:solidFill>
                <a:schemeClr val="dk2"/>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272725" y="669400"/>
            <a:ext cx="6598551" cy="4178176"/>
          </a:xfrm>
          <a:prstGeom prst="rect">
            <a:avLst/>
          </a:prstGeom>
          <a:noFill/>
          <a:ln>
            <a:noFill/>
          </a:ln>
        </p:spPr>
      </p:pic>
      <p:sp>
        <p:nvSpPr>
          <p:cNvPr id="82" name="Google Shape;82;p16"/>
          <p:cNvSpPr txBox="1"/>
          <p:nvPr/>
        </p:nvSpPr>
        <p:spPr>
          <a:xfrm>
            <a:off x="1675950" y="90100"/>
            <a:ext cx="57921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2"/>
                </a:solidFill>
                <a:latin typeface="Proxima Nova"/>
                <a:ea typeface="Proxima Nova"/>
                <a:cs typeface="Proxima Nova"/>
                <a:sym typeface="Proxima Nova"/>
              </a:rPr>
              <a:t>Business Survival Rate (in the United States founded between April 2012 to March 2022)</a:t>
            </a:r>
            <a:endParaRPr sz="1800" b="1">
              <a:solidFill>
                <a:schemeClr val="dk2"/>
              </a:solidFill>
              <a:latin typeface="Proxima Nova"/>
              <a:ea typeface="Proxima Nova"/>
              <a:cs typeface="Proxima Nova"/>
              <a:sym typeface="Proxima Nova"/>
            </a:endParaRPr>
          </a:p>
        </p:txBody>
      </p:sp>
      <p:sp>
        <p:nvSpPr>
          <p:cNvPr id="83" name="Google Shape;83;p16"/>
          <p:cNvSpPr txBox="1"/>
          <p:nvPr/>
        </p:nvSpPr>
        <p:spPr>
          <a:xfrm>
            <a:off x="5102175" y="4788250"/>
            <a:ext cx="4144800" cy="2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latin typeface="Proxima Nova"/>
                <a:ea typeface="Proxima Nova"/>
                <a:cs typeface="Proxima Nova"/>
                <a:sym typeface="Proxima Nova"/>
              </a:rPr>
              <a:t>*https://www.statista.com/statistics/725044/survival-rate-new-business-united-states/</a:t>
            </a:r>
            <a:endParaRPr sz="8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Introduction</a:t>
            </a:r>
            <a:endParaRPr>
              <a:solidFill>
                <a:schemeClr val="dk1"/>
              </a:solidFill>
              <a:latin typeface="Proxima Nova Extrabold"/>
              <a:ea typeface="Proxima Nova Extrabold"/>
              <a:cs typeface="Proxima Nova Extrabold"/>
              <a:sym typeface="Proxima Nova Extrabold"/>
            </a:endParaRPr>
          </a:p>
        </p:txBody>
      </p:sp>
      <p:sp>
        <p:nvSpPr>
          <p:cNvPr id="89" name="Google Shape;89;p17"/>
          <p:cNvSpPr txBox="1">
            <a:spLocks noGrp="1"/>
          </p:cNvSpPr>
          <p:nvPr>
            <p:ph type="body" idx="1"/>
          </p:nvPr>
        </p:nvSpPr>
        <p:spPr>
          <a:xfrm>
            <a:off x="311700" y="1088275"/>
            <a:ext cx="8520600" cy="3629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t>There are a number of factors that play a determining role in the profitability of any given business.</a:t>
            </a:r>
            <a:endParaRPr b="1"/>
          </a:p>
          <a:p>
            <a:pPr marL="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Focal Industry</a:t>
            </a:r>
            <a:endParaRPr b="1"/>
          </a:p>
          <a:p>
            <a:pPr marL="457200" lvl="0" indent="-342900" algn="l" rtl="0">
              <a:spcBef>
                <a:spcPts val="0"/>
              </a:spcBef>
              <a:spcAft>
                <a:spcPts val="0"/>
              </a:spcAft>
              <a:buSzPts val="1800"/>
              <a:buChar char="-"/>
            </a:pPr>
            <a:r>
              <a:rPr lang="en" b="1"/>
              <a:t>Location (ZIP code)</a:t>
            </a:r>
            <a:endParaRPr b="1"/>
          </a:p>
          <a:p>
            <a:pPr marL="457200" lvl="0" indent="-342900" algn="l" rtl="0">
              <a:spcBef>
                <a:spcPts val="0"/>
              </a:spcBef>
              <a:spcAft>
                <a:spcPts val="0"/>
              </a:spcAft>
              <a:buClr>
                <a:schemeClr val="dk1"/>
              </a:buClr>
              <a:buSzPts val="1800"/>
              <a:buChar char="-"/>
            </a:pPr>
            <a:r>
              <a:rPr lang="en" b="1">
                <a:solidFill>
                  <a:schemeClr val="dk1"/>
                </a:solidFill>
              </a:rPr>
              <a:t>Sales Growth</a:t>
            </a:r>
            <a:endParaRPr b="1">
              <a:solidFill>
                <a:schemeClr val="dk1"/>
              </a:solidFill>
            </a:endParaRPr>
          </a:p>
          <a:p>
            <a:pPr marL="457200" lvl="0" indent="-342900" algn="l" rtl="0">
              <a:spcBef>
                <a:spcPts val="0"/>
              </a:spcBef>
              <a:spcAft>
                <a:spcPts val="0"/>
              </a:spcAft>
              <a:buSzPts val="1800"/>
              <a:buChar char="-"/>
            </a:pPr>
            <a:r>
              <a:rPr lang="en" b="1"/>
              <a:t>Demographic factors</a:t>
            </a:r>
            <a:endParaRPr b="1"/>
          </a:p>
          <a:p>
            <a:pPr marL="0" lvl="0" indent="0" algn="l" rtl="0">
              <a:spcBef>
                <a:spcPts val="1200"/>
              </a:spcBef>
              <a:spcAft>
                <a:spcPts val="0"/>
              </a:spcAft>
              <a:buNone/>
            </a:pPr>
            <a:endParaRPr b="1"/>
          </a:p>
          <a:p>
            <a:pPr marL="0" lvl="0" indent="0" algn="l" rtl="0">
              <a:spcBef>
                <a:spcPts val="1200"/>
              </a:spcBef>
              <a:spcAft>
                <a:spcPts val="1200"/>
              </a:spcAft>
              <a:buNone/>
            </a:pPr>
            <a:r>
              <a:rPr lang="en" b="1"/>
              <a:t>Out of the variables present in the data available to us, we decided to take two approaches to optimize potential sales growth for new businesses. </a:t>
            </a:r>
            <a:endParaRPr b="1"/>
          </a:p>
        </p:txBody>
      </p:sp>
      <p:sp>
        <p:nvSpPr>
          <p:cNvPr id="90" name="Google Shape;90;p17"/>
          <p:cNvSpPr txBox="1"/>
          <p:nvPr/>
        </p:nvSpPr>
        <p:spPr>
          <a:xfrm>
            <a:off x="3256525" y="4788250"/>
            <a:ext cx="5990400" cy="2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latin typeface="Proxima Nova"/>
                <a:ea typeface="Proxima Nova"/>
                <a:cs typeface="Proxima Nova"/>
                <a:sym typeface="Proxima Nova"/>
              </a:rPr>
              <a:t>*Cegiełka, M. (2020). Factors Determining the Survival of New Companies.Central European Economic Journal, 7(54), 300-315.</a:t>
            </a:r>
            <a:endParaRPr sz="800">
              <a:solidFill>
                <a:schemeClr val="dk2"/>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mt="14000"/>
          </a:blip>
          <a:stretch>
            <a:fillRect/>
          </a:stretch>
        </p:blipFill>
        <p:spPr>
          <a:xfrm>
            <a:off x="4968450" y="623300"/>
            <a:ext cx="5007251" cy="5007251"/>
          </a:xfrm>
          <a:prstGeom prst="rect">
            <a:avLst/>
          </a:prstGeom>
          <a:noFill/>
          <a:ln>
            <a:noFill/>
          </a:ln>
        </p:spPr>
      </p:pic>
      <p:sp>
        <p:nvSpPr>
          <p:cNvPr id="96" name="Google Shape;96;p18"/>
          <p:cNvSpPr txBox="1">
            <a:spLocks noGrp="1"/>
          </p:cNvSpPr>
          <p:nvPr>
            <p:ph type="title"/>
          </p:nvPr>
        </p:nvSpPr>
        <p:spPr>
          <a:xfrm>
            <a:off x="311700" y="445025"/>
            <a:ext cx="4128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dk1"/>
                </a:solidFill>
                <a:latin typeface="Proxima Nova Extrabold"/>
                <a:ea typeface="Proxima Nova Extrabold"/>
                <a:cs typeface="Proxima Nova Extrabold"/>
                <a:sym typeface="Proxima Nova Extrabold"/>
              </a:rPr>
              <a:t>Research Question</a:t>
            </a:r>
            <a:endParaRPr dirty="0">
              <a:solidFill>
                <a:schemeClr val="dk1"/>
              </a:solidFill>
              <a:latin typeface="Proxima Nova Extrabold"/>
              <a:ea typeface="Proxima Nova Extrabold"/>
              <a:cs typeface="Proxima Nova Extrabold"/>
              <a:sym typeface="Proxima Nova Extrabold"/>
            </a:endParaRPr>
          </a:p>
        </p:txBody>
      </p:sp>
      <p:sp>
        <p:nvSpPr>
          <p:cNvPr id="97" name="Google Shape;97;p18"/>
          <p:cNvSpPr txBox="1">
            <a:spLocks noGrp="1"/>
          </p:cNvSpPr>
          <p:nvPr>
            <p:ph type="body" idx="1"/>
          </p:nvPr>
        </p:nvSpPr>
        <p:spPr>
          <a:xfrm>
            <a:off x="311700" y="786325"/>
            <a:ext cx="8520600" cy="341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300">
                <a:latin typeface="Proxima Nova Extrabold"/>
                <a:ea typeface="Proxima Nova Extrabold"/>
                <a:cs typeface="Proxima Nova Extrabold"/>
                <a:sym typeface="Proxima Nova Extrabold"/>
              </a:rPr>
              <a:t>For a given business type and target customer, what location (ZIP code) will result in the highest </a:t>
            </a:r>
            <a:r>
              <a:rPr lang="en" sz="2300">
                <a:solidFill>
                  <a:schemeClr val="dk1"/>
                </a:solidFill>
                <a:latin typeface="Proxima Nova Extrabold"/>
                <a:ea typeface="Proxima Nova Extrabold"/>
                <a:cs typeface="Proxima Nova Extrabold"/>
                <a:sym typeface="Proxima Nova Extrabold"/>
              </a:rPr>
              <a:t>sales growth</a:t>
            </a:r>
            <a:r>
              <a:rPr lang="en" sz="2300">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Data Processing &amp; Method</a:t>
            </a:r>
            <a:endParaRPr>
              <a:solidFill>
                <a:schemeClr val="dk1"/>
              </a:solidFill>
              <a:latin typeface="Proxima Nova Extrabold"/>
              <a:ea typeface="Proxima Nova Extrabold"/>
              <a:cs typeface="Proxima Nova Extrabold"/>
              <a:sym typeface="Proxima Nova Extrabold"/>
            </a:endParaRPr>
          </a:p>
        </p:txBody>
      </p:sp>
      <p:sp>
        <p:nvSpPr>
          <p:cNvPr id="110" name="Google Shape;110;p20"/>
          <p:cNvSpPr txBox="1">
            <a:spLocks noGrp="1"/>
          </p:cNvSpPr>
          <p:nvPr>
            <p:ph type="body" idx="1"/>
          </p:nvPr>
        </p:nvSpPr>
        <p:spPr>
          <a:xfrm>
            <a:off x="396375" y="1218800"/>
            <a:ext cx="4175700" cy="3416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b="1"/>
              <a:t>2020 National Establishment Time-Series (NETS) Database</a:t>
            </a:r>
            <a:endParaRPr b="1"/>
          </a:p>
          <a:p>
            <a:pPr marL="457200" lvl="0" indent="-342900" algn="l" rtl="0">
              <a:spcBef>
                <a:spcPts val="1200"/>
              </a:spcBef>
              <a:spcAft>
                <a:spcPts val="0"/>
              </a:spcAft>
              <a:buSzPts val="1800"/>
              <a:buFont typeface="Proxima Nova Semibold"/>
              <a:buChar char="●"/>
            </a:pPr>
            <a:r>
              <a:rPr lang="en">
                <a:latin typeface="Proxima Nova Semibold"/>
                <a:ea typeface="Proxima Nova Semibold"/>
                <a:cs typeface="Proxima Nova Semibold"/>
                <a:sym typeface="Proxima Nova Semibold"/>
              </a:rPr>
              <a:t>Los Angeles</a:t>
            </a:r>
            <a:endParaRPr>
              <a:latin typeface="Proxima Nova Semibold"/>
              <a:ea typeface="Proxima Nova Semibold"/>
              <a:cs typeface="Proxima Nova Semibold"/>
              <a:sym typeface="Proxima Nova Semibold"/>
            </a:endParaRPr>
          </a:p>
          <a:p>
            <a:pPr marL="457200" lvl="0" indent="-342900" algn="l" rtl="0">
              <a:spcBef>
                <a:spcPts val="0"/>
              </a:spcBef>
              <a:spcAft>
                <a:spcPts val="0"/>
              </a:spcAft>
              <a:buSzPts val="1800"/>
              <a:buFont typeface="Proxima Nova Semibold"/>
              <a:buChar char="●"/>
            </a:pPr>
            <a:r>
              <a:rPr lang="en">
                <a:latin typeface="Proxima Nova Semibold"/>
                <a:ea typeface="Proxima Nova Semibold"/>
                <a:cs typeface="Proxima Nova Semibold"/>
                <a:sym typeface="Proxima Nova Semibold"/>
              </a:rPr>
              <a:t>Information on over 500,000 businesses</a:t>
            </a:r>
            <a:endParaRPr>
              <a:latin typeface="Proxima Nova Semibold"/>
              <a:ea typeface="Proxima Nova Semibold"/>
              <a:cs typeface="Proxima Nova Semibold"/>
              <a:sym typeface="Proxima Nova Semibold"/>
            </a:endParaRPr>
          </a:p>
          <a:p>
            <a:pPr marL="457200" lvl="0" indent="-342900" algn="l" rtl="0">
              <a:spcBef>
                <a:spcPts val="0"/>
              </a:spcBef>
              <a:spcAft>
                <a:spcPts val="0"/>
              </a:spcAft>
              <a:buSzPts val="1800"/>
              <a:buFont typeface="Proxima Nova Semibold"/>
              <a:buChar char="●"/>
            </a:pPr>
            <a:r>
              <a:rPr lang="en">
                <a:latin typeface="Proxima Nova Semibold"/>
                <a:ea typeface="Proxima Nova Semibold"/>
                <a:cs typeface="Proxima Nova Semibold"/>
                <a:sym typeface="Proxima Nova Semibold"/>
              </a:rPr>
              <a:t>Filtered merged data by ‘Relocated’</a:t>
            </a:r>
            <a:endParaRPr>
              <a:latin typeface="Proxima Nova Semibold"/>
              <a:ea typeface="Proxima Nova Semibold"/>
              <a:cs typeface="Proxima Nova Semibold"/>
              <a:sym typeface="Proxima Nova Semibold"/>
            </a:endParaRPr>
          </a:p>
          <a:p>
            <a:pPr marL="0" lvl="0" indent="0" algn="l" rtl="0">
              <a:spcBef>
                <a:spcPts val="1200"/>
              </a:spcBef>
              <a:spcAft>
                <a:spcPts val="1200"/>
              </a:spcAft>
              <a:buNone/>
            </a:pPr>
            <a:endParaRPr/>
          </a:p>
        </p:txBody>
      </p:sp>
      <p:sp>
        <p:nvSpPr>
          <p:cNvPr id="111" name="Google Shape;111;p20"/>
          <p:cNvSpPr txBox="1">
            <a:spLocks noGrp="1"/>
          </p:cNvSpPr>
          <p:nvPr>
            <p:ph type="body" idx="1"/>
          </p:nvPr>
        </p:nvSpPr>
        <p:spPr>
          <a:xfrm>
            <a:off x="5023738" y="1218788"/>
            <a:ext cx="4260300" cy="3416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b="1"/>
              <a:t>Location Census Data</a:t>
            </a:r>
            <a:endParaRPr b="1"/>
          </a:p>
          <a:p>
            <a:pPr marL="457200" lvl="0" indent="-342900" algn="l" rtl="0">
              <a:spcBef>
                <a:spcPts val="1200"/>
              </a:spcBef>
              <a:spcAft>
                <a:spcPts val="0"/>
              </a:spcAft>
              <a:buSzPts val="1800"/>
              <a:buFont typeface="Proxima Nova Semibold"/>
              <a:buChar char="●"/>
            </a:pPr>
            <a:r>
              <a:rPr lang="en">
                <a:latin typeface="Proxima Nova Semibold"/>
                <a:ea typeface="Proxima Nova Semibold"/>
                <a:cs typeface="Proxima Nova Semibold"/>
                <a:sym typeface="Proxima Nova Semibold"/>
              </a:rPr>
              <a:t>California</a:t>
            </a:r>
            <a:endParaRPr>
              <a:latin typeface="Proxima Nova Semibold"/>
              <a:ea typeface="Proxima Nova Semibold"/>
              <a:cs typeface="Proxima Nova Semibold"/>
              <a:sym typeface="Proxima Nova Semibold"/>
            </a:endParaRPr>
          </a:p>
          <a:p>
            <a:pPr marL="457200" lvl="0" indent="-342900" algn="l" rtl="0">
              <a:spcBef>
                <a:spcPts val="0"/>
              </a:spcBef>
              <a:spcAft>
                <a:spcPts val="0"/>
              </a:spcAft>
              <a:buSzPts val="1800"/>
              <a:buFont typeface="Proxima Nova Semibold"/>
              <a:buChar char="●"/>
            </a:pPr>
            <a:r>
              <a:rPr lang="en">
                <a:latin typeface="Proxima Nova Semibold"/>
                <a:ea typeface="Proxima Nova Semibold"/>
                <a:cs typeface="Proxima Nova Semibold"/>
                <a:sym typeface="Proxima Nova Semibold"/>
              </a:rPr>
              <a:t>Demographic data by ZIP Code</a:t>
            </a:r>
            <a:endParaRPr>
              <a:latin typeface="Proxima Nova Semibold"/>
              <a:ea typeface="Proxima Nova Semibold"/>
              <a:cs typeface="Proxima Nova Semibold"/>
              <a:sym typeface="Proxima Nova Semibold"/>
            </a:endParaRPr>
          </a:p>
          <a:p>
            <a:pPr marL="457200" lvl="0" indent="-342900" algn="l" rtl="0">
              <a:spcBef>
                <a:spcPts val="0"/>
              </a:spcBef>
              <a:spcAft>
                <a:spcPts val="0"/>
              </a:spcAft>
              <a:buSzPts val="1800"/>
              <a:buFont typeface="Proxima Nova Semibold"/>
              <a:buChar char="●"/>
            </a:pPr>
            <a:r>
              <a:rPr lang="en">
                <a:latin typeface="Proxima Nova Semibold"/>
                <a:ea typeface="Proxima Nova Semibold"/>
                <a:cs typeface="Proxima Nova Semibold"/>
                <a:sym typeface="Proxima Nova Semibold"/>
              </a:rPr>
              <a:t>Filtered for 2020 data</a:t>
            </a:r>
            <a:endParaRPr>
              <a:latin typeface="Proxima Nova Semibold"/>
              <a:ea typeface="Proxima Nova Semibold"/>
              <a:cs typeface="Proxima Nova Semibold"/>
              <a:sym typeface="Proxima Nova Semibold"/>
            </a:endParaRPr>
          </a:p>
          <a:p>
            <a:pPr marL="0" lvl="0" indent="0" algn="l" rtl="0">
              <a:spcBef>
                <a:spcPts val="1200"/>
              </a:spcBef>
              <a:spcAft>
                <a:spcPts val="1200"/>
              </a:spcAft>
              <a:buNone/>
            </a:pPr>
            <a:endParaRPr/>
          </a:p>
        </p:txBody>
      </p:sp>
      <p:cxnSp>
        <p:nvCxnSpPr>
          <p:cNvPr id="112" name="Google Shape;112;p20"/>
          <p:cNvCxnSpPr/>
          <p:nvPr/>
        </p:nvCxnSpPr>
        <p:spPr>
          <a:xfrm>
            <a:off x="4734375" y="1367700"/>
            <a:ext cx="23400" cy="3471900"/>
          </a:xfrm>
          <a:prstGeom prst="straightConnector1">
            <a:avLst/>
          </a:prstGeom>
          <a:noFill/>
          <a:ln w="28575" cap="flat" cmpd="sng">
            <a:solidFill>
              <a:schemeClr val="dk1"/>
            </a:solidFill>
            <a:prstDash val="dash"/>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Cluster Analysis</a:t>
            </a:r>
            <a:endParaRPr>
              <a:solidFill>
                <a:schemeClr val="dk1"/>
              </a:solidFill>
              <a:latin typeface="Proxima Nova Extrabold"/>
              <a:ea typeface="Proxima Nova Extrabold"/>
              <a:cs typeface="Proxima Nova Extrabold"/>
              <a:sym typeface="Proxima Nova Extrabold"/>
            </a:endParaRPr>
          </a:p>
        </p:txBody>
      </p:sp>
      <p:sp>
        <p:nvSpPr>
          <p:cNvPr id="118" name="Google Shape;118;p21"/>
          <p:cNvSpPr txBox="1">
            <a:spLocks noGrp="1"/>
          </p:cNvSpPr>
          <p:nvPr>
            <p:ph type="body" idx="1"/>
          </p:nvPr>
        </p:nvSpPr>
        <p:spPr>
          <a:xfrm>
            <a:off x="709225" y="1152475"/>
            <a:ext cx="4553100" cy="22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We applied k-means clustering to </a:t>
            </a:r>
            <a:r>
              <a:rPr lang="en" sz="1400" b="1">
                <a:solidFill>
                  <a:schemeClr val="dk1"/>
                </a:solidFill>
              </a:rPr>
              <a:t>location census data</a:t>
            </a:r>
            <a:r>
              <a:rPr lang="en" sz="1400">
                <a:solidFill>
                  <a:srgbClr val="000000"/>
                </a:solidFill>
              </a:rPr>
              <a:t>, focusing on demographic variables like population composition by race, median age, income, and educational attainment. </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This method effectively segmented the data into </a:t>
            </a:r>
            <a:endParaRPr sz="1400">
              <a:solidFill>
                <a:srgbClr val="000000"/>
              </a:solidFill>
            </a:endParaRPr>
          </a:p>
          <a:p>
            <a:pPr marL="0" lvl="0" indent="0" algn="l" rtl="0">
              <a:spcBef>
                <a:spcPts val="0"/>
              </a:spcBef>
              <a:spcAft>
                <a:spcPts val="0"/>
              </a:spcAft>
              <a:buNone/>
            </a:pPr>
            <a:r>
              <a:rPr lang="en" sz="1400" b="1">
                <a:solidFill>
                  <a:schemeClr val="dk1"/>
                </a:solidFill>
              </a:rPr>
              <a:t>06 distinct clusters</a:t>
            </a:r>
            <a:r>
              <a:rPr lang="en" sz="1400">
                <a:solidFill>
                  <a:srgbClr val="000000"/>
                </a:solidFill>
              </a:rPr>
              <a:t>, each representing unique demographic characteristics.</a:t>
            </a:r>
            <a:endParaRPr sz="1400">
              <a:solidFill>
                <a:srgbClr val="000000"/>
              </a:solidFill>
            </a:endParaRPr>
          </a:p>
        </p:txBody>
      </p:sp>
      <p:sp>
        <p:nvSpPr>
          <p:cNvPr id="119" name="Google Shape;119;p21"/>
          <p:cNvSpPr txBox="1">
            <a:spLocks noGrp="1"/>
          </p:cNvSpPr>
          <p:nvPr>
            <p:ph type="body" idx="1"/>
          </p:nvPr>
        </p:nvSpPr>
        <p:spPr>
          <a:xfrm>
            <a:off x="5345475" y="1152475"/>
            <a:ext cx="3030600" cy="239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000000"/>
                </a:solidFill>
              </a:rPr>
              <a:t>We used the following columns for cluster analysis:</a:t>
            </a:r>
            <a:endParaRPr sz="1400">
              <a:solidFill>
                <a:srgbClr val="000000"/>
              </a:solidFill>
            </a:endParaRPr>
          </a:p>
          <a:p>
            <a:pPr marL="457200" lvl="0" indent="-317500" algn="l" rtl="0">
              <a:lnSpc>
                <a:spcPct val="100000"/>
              </a:lnSpc>
              <a:spcBef>
                <a:spcPts val="1200"/>
              </a:spcBef>
              <a:spcAft>
                <a:spcPts val="0"/>
              </a:spcAft>
              <a:buClr>
                <a:srgbClr val="000000"/>
              </a:buClr>
              <a:buSzPts val="1400"/>
              <a:buChar char="●"/>
            </a:pPr>
            <a:r>
              <a:rPr lang="en" sz="1400" i="1">
                <a:solidFill>
                  <a:srgbClr val="000000"/>
                </a:solidFill>
              </a:rPr>
              <a:t>pop_black</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pop_asian</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pop_white_all</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pop_hispanic</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median_age</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per_capita_income</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edu_highschool_percent</a:t>
            </a:r>
            <a:endParaRPr sz="1400" i="1">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i="1">
                <a:solidFill>
                  <a:srgbClr val="000000"/>
                </a:solidFill>
              </a:rPr>
              <a:t>edu_bachelor_percent</a:t>
            </a:r>
            <a:endParaRPr sz="1400" i="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1"/>
                </a:solidFill>
                <a:latin typeface="Proxima Nova Extrabold"/>
                <a:ea typeface="Proxima Nova Extrabold"/>
                <a:cs typeface="Proxima Nova Extrabold"/>
                <a:sym typeface="Proxima Nova Extrabold"/>
              </a:rPr>
              <a:t>Cluster Analysis</a:t>
            </a:r>
            <a:endParaRPr>
              <a:solidFill>
                <a:schemeClr val="dk1"/>
              </a:solidFill>
              <a:latin typeface="Proxima Nova Extrabold"/>
              <a:ea typeface="Proxima Nova Extrabold"/>
              <a:cs typeface="Proxima Nova Extrabold"/>
              <a:sym typeface="Proxima Nova Extrabold"/>
            </a:endParaRPr>
          </a:p>
        </p:txBody>
      </p:sp>
      <p:pic>
        <p:nvPicPr>
          <p:cNvPr id="125" name="Google Shape;125;p22"/>
          <p:cNvPicPr preferRelativeResize="0"/>
          <p:nvPr/>
        </p:nvPicPr>
        <p:blipFill>
          <a:blip r:embed="rId3">
            <a:alphaModFix/>
          </a:blip>
          <a:stretch>
            <a:fillRect/>
          </a:stretch>
        </p:blipFill>
        <p:spPr>
          <a:xfrm>
            <a:off x="585375" y="1082713"/>
            <a:ext cx="4561557" cy="3820975"/>
          </a:xfrm>
          <a:prstGeom prst="rect">
            <a:avLst/>
          </a:prstGeom>
          <a:noFill/>
          <a:ln>
            <a:noFill/>
          </a:ln>
        </p:spPr>
      </p:pic>
      <p:sp>
        <p:nvSpPr>
          <p:cNvPr id="126" name="Google Shape;126;p22"/>
          <p:cNvSpPr txBox="1">
            <a:spLocks noGrp="1"/>
          </p:cNvSpPr>
          <p:nvPr>
            <p:ph type="body" idx="1"/>
          </p:nvPr>
        </p:nvSpPr>
        <p:spPr>
          <a:xfrm>
            <a:off x="5449250" y="679200"/>
            <a:ext cx="3383100" cy="717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200">
                <a:solidFill>
                  <a:srgbClr val="000000"/>
                </a:solidFill>
              </a:rPr>
              <a:t>Each cluster consists of a list of locations with unique </a:t>
            </a:r>
            <a:r>
              <a:rPr lang="en" sz="1200" b="1">
                <a:solidFill>
                  <a:schemeClr val="dk1"/>
                </a:solidFill>
              </a:rPr>
              <a:t>zip codes</a:t>
            </a:r>
            <a:r>
              <a:rPr lang="en" sz="1200">
                <a:solidFill>
                  <a:schemeClr val="dk1"/>
                </a:solidFill>
              </a:rPr>
              <a:t> </a:t>
            </a:r>
            <a:r>
              <a:rPr lang="en" sz="1200">
                <a:solidFill>
                  <a:srgbClr val="000000"/>
                </a:solidFill>
              </a:rPr>
              <a:t>that share common demographic characteristics.</a:t>
            </a:r>
            <a:endParaRPr sz="1200" i="1">
              <a:solidFill>
                <a:srgbClr val="000000"/>
              </a:solidFill>
            </a:endParaRPr>
          </a:p>
        </p:txBody>
      </p:sp>
      <p:pic>
        <p:nvPicPr>
          <p:cNvPr id="127" name="Google Shape;127;p22"/>
          <p:cNvPicPr preferRelativeResize="0"/>
          <p:nvPr/>
        </p:nvPicPr>
        <p:blipFill rotWithShape="1">
          <a:blip r:embed="rId4">
            <a:alphaModFix/>
          </a:blip>
          <a:srcRect r="21352"/>
          <a:stretch/>
        </p:blipFill>
        <p:spPr>
          <a:xfrm>
            <a:off x="5497526" y="1454825"/>
            <a:ext cx="3119000" cy="3189999"/>
          </a:xfrm>
          <a:prstGeom prst="rect">
            <a:avLst/>
          </a:prstGeom>
          <a:noFill/>
          <a:ln>
            <a:noFill/>
          </a:ln>
        </p:spPr>
      </p:pic>
      <p:sp>
        <p:nvSpPr>
          <p:cNvPr id="128" name="Google Shape;128;p22"/>
          <p:cNvSpPr/>
          <p:nvPr/>
        </p:nvSpPr>
        <p:spPr>
          <a:xfrm>
            <a:off x="5913125" y="1968500"/>
            <a:ext cx="540900" cy="23748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1307</Words>
  <Application>Microsoft Macintosh PowerPoint</Application>
  <PresentationFormat>On-screen Show (16:9)</PresentationFormat>
  <Paragraphs>132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Proxima Nova Semibold</vt:lpstr>
      <vt:lpstr>Proxima Nova</vt:lpstr>
      <vt:lpstr>Arial</vt:lpstr>
      <vt:lpstr>Proxima Nova Extrabold</vt:lpstr>
      <vt:lpstr>Alfa Slab One</vt:lpstr>
      <vt:lpstr>Gameday</vt:lpstr>
      <vt:lpstr>Case Study: LA Business Profitability</vt:lpstr>
      <vt:lpstr>PowerPoint Presentation</vt:lpstr>
      <vt:lpstr>PowerPoint Presentation</vt:lpstr>
      <vt:lpstr>PowerPoint Presentation</vt:lpstr>
      <vt:lpstr>Introduction</vt:lpstr>
      <vt:lpstr>Research Question</vt:lpstr>
      <vt:lpstr>Data Processing &amp; Method</vt:lpstr>
      <vt:lpstr>Cluster Analysis</vt:lpstr>
      <vt:lpstr>Cluster Analysis</vt:lpstr>
      <vt:lpstr>Cluster Analysis</vt:lpstr>
      <vt:lpstr>Linear Regression Model</vt:lpstr>
      <vt:lpstr>Linear Regression Model</vt:lpstr>
      <vt:lpstr>Determining the best zip code </vt:lpstr>
      <vt:lpstr>Determining the best zip code </vt:lpstr>
      <vt:lpstr>Determining the best zip code </vt:lpstr>
      <vt:lpstr>Determining the best zip code </vt:lpstr>
      <vt:lpstr>Determining the best zip code </vt:lpstr>
      <vt:lpstr>Determining the best zip code </vt:lpstr>
      <vt:lpstr>Conclusion and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LA Business Profitability</dc:title>
  <cp:lastModifiedBy>Microsoft Office User</cp:lastModifiedBy>
  <cp:revision>4</cp:revision>
  <dcterms:modified xsi:type="dcterms:W3CDTF">2024-03-31T07:35:23Z</dcterms:modified>
</cp:coreProperties>
</file>