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78" r:id="rId3"/>
    <p:sldId id="257" r:id="rId4"/>
    <p:sldId id="330" r:id="rId5"/>
    <p:sldId id="258" r:id="rId6"/>
    <p:sldId id="259" r:id="rId7"/>
    <p:sldId id="342" r:id="rId8"/>
    <p:sldId id="343" r:id="rId9"/>
    <p:sldId id="344" r:id="rId10"/>
    <p:sldId id="345" r:id="rId11"/>
    <p:sldId id="346" r:id="rId12"/>
    <p:sldId id="260" r:id="rId13"/>
    <p:sldId id="262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35" r:id="rId23"/>
    <p:sldId id="298" r:id="rId24"/>
    <p:sldId id="300" r:id="rId25"/>
    <p:sldId id="355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33" r:id="rId47"/>
    <p:sldId id="295" r:id="rId48"/>
    <p:sldId id="329" r:id="rId49"/>
    <p:sldId id="328" r:id="rId50"/>
    <p:sldId id="309" r:id="rId5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5"/>
    <p:restoredTop sz="94304"/>
  </p:normalViewPr>
  <p:slideViewPr>
    <p:cSldViewPr snapToGrid="0" snapToObjects="1">
      <p:cViewPr varScale="1">
        <p:scale>
          <a:sx n="93" d="100"/>
          <a:sy n="93" d="100"/>
        </p:scale>
        <p:origin x="1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F1950BF-E05B-488C-AF09-C20DDF1F6D87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A60E3-47A0-458A-8473-B13357E4806E}" type="datetimeFigureOut">
              <a:rPr lang="en-US"/>
              <a:t>5/14/22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49618-2AA1-4646-B27C-9EE319D35E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4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4F3B1-FC5A-448B-8D77-240037331276}" type="datetimeFigureOut">
              <a:rPr lang="en-US"/>
              <a:t>5/14/22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6400F7D-017E-4C77-8BAE-021FF1CE8B4F}" type="slidenum"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F114F-2E90-40A5-8A96-B4B14190E2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4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E48E89-EADC-4448-B8B1-1999A06B18E2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DEA3B1-20F8-4564-826A-9BCD5996A33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r>
              <a:rPr lang="en-GB" dirty="0"/>
              <a:t>TODO: Change the date and potential names </a:t>
            </a:r>
          </a:p>
        </p:txBody>
      </p:sp>
    </p:spTree>
    <p:extLst>
      <p:ext uri="{BB962C8B-B14F-4D97-AF65-F5344CB8AC3E}">
        <p14:creationId xmlns:p14="http://schemas.microsoft.com/office/powerpoint/2010/main" val="62737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C7E47-8CC7-431C-8D3E-C0B3477957B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6717-F862-402C-B430-35649FCC513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8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096F86-86A6-41E4-AF9C-0C175C727032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5C1939-7523-4D45-A02B-0D6969F6E5B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3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9C0D09-8F5B-4811-A597-30A4B7165DBC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18F966-0C4B-425C-9584-BAFE0213543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21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157A5-D7A6-4B54-BA90-CB6EA96D92CB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68748-04A6-4D43-BEC8-D740B72ADDB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05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6F0232-E666-41C8-8A40-7802EA72C6E2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FCDB2-A27F-4021-9580-E1234C09BA9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r>
              <a:rPr lang="en-GB" dirty="0"/>
              <a:t>Or vim </a:t>
            </a:r>
          </a:p>
        </p:txBody>
      </p:sp>
    </p:spTree>
    <p:extLst>
      <p:ext uri="{BB962C8B-B14F-4D97-AF65-F5344CB8AC3E}">
        <p14:creationId xmlns:p14="http://schemas.microsoft.com/office/powerpoint/2010/main" val="1293821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BBE682-EB8D-40B6-AFDC-11FBA6815931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3678AA-04A0-478F-B333-7EF4EAAA7B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CF4F6149-1D30-4B71-BF05-CA5E78E7C62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01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9071640" cy="43844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A0D396A6-6B5F-41D4-A8F9-47307D20DD7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01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410E0DA-2EB1-487F-818C-A4C3AA9DF06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86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5A1ACB4-B800-42DF-824C-06D3DC74B9F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6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29ACCAFB-53C4-4B34-934F-FB2D874F97A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78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66241DC8-434B-4C81-87DE-7A0E781CA90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9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DBB4C59B-EACF-47C2-B6A3-968D4C52E2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7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4D551445-BDF3-4295-9C82-914D83C919E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5D8870DD-BA15-4745-93B0-0462B3F1B32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272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FA619E6-D39F-4E8A-BC09-27D3AF08C24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20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93E0597E-7432-4A9E-949C-A9C47CA5195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30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E2026DE-E6A9-4435-BFEE-A7AA97C1A93C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GB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590"/>
        </a:spcBef>
        <a:spcAft>
          <a:spcPts val="0"/>
        </a:spcAft>
        <a:tabLst/>
        <a:defRPr lang="en-GB" sz="3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user.email=johndoe@example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hyperlink" Target="https://github.com/rachelplayer/isg-playground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srutherford/template-jekyll-websi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owchemy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bib.di.ens.f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it-tower.com/blog/git-cheat-she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chelplayer/isg-playground/blob/slides/github-access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34479" y="2922600"/>
            <a:ext cx="9071640" cy="1262160"/>
          </a:xfrm>
        </p:spPr>
        <p:txBody>
          <a:bodyPr/>
          <a:lstStyle/>
          <a:p>
            <a:pPr lvl="0"/>
            <a:r>
              <a:rPr lang="en-GB" sz="8800" dirty="0"/>
              <a:t>Git Training</a:t>
            </a:r>
            <a:br>
              <a:rPr lang="en-GB" sz="8800" dirty="0"/>
            </a:br>
            <a:r>
              <a:rPr lang="en-GB" sz="2000" dirty="0"/>
              <a:t>Rachel Player</a:t>
            </a:r>
            <a:br>
              <a:rPr lang="en-GB" sz="2000" dirty="0"/>
            </a:br>
            <a:r>
              <a:rPr lang="en-GB" sz="2000" dirty="0"/>
              <a:t>Nathan Rutherford</a:t>
            </a:r>
            <a:br>
              <a:rPr lang="en-GB" sz="2000" dirty="0"/>
            </a:br>
            <a:r>
              <a:rPr lang="en-GB" sz="2000" dirty="0"/>
              <a:t>+ you!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Royal Holloway University of London</a:t>
            </a:r>
            <a:br>
              <a:rPr lang="en-GB" sz="2000" dirty="0"/>
            </a:br>
            <a:r>
              <a:rPr lang="en-GB" sz="2000" dirty="0"/>
              <a:t>19 May 2022 </a:t>
            </a:r>
            <a:endParaRPr lang="en-GB" sz="8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1725-E8BB-6E4C-AD16-88DB475B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A80E-5D68-7C4F-9974-DB472DBB2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Lightweight text editor with terminal integration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Download for your operating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0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07AC-72AE-A644-BF77-C1E9252D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Terminal (CLI)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8D6C8-F570-E943-B5CC-D1391A2A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chemeClr val="tx1"/>
                </a:solidFill>
                <a:latin typeface="Menlo" panose="020B0609030804020204" pitchFamily="49" charset="0"/>
              </a:rPr>
              <a:t>You can find your terminal in VS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Menlo" panose="020B0609030804020204" pitchFamily="49" charset="0"/>
              </a:rPr>
              <a:t>Terminal -&gt; New Terminal (Opens a new terminal at the bottom)</a:t>
            </a:r>
          </a:p>
          <a:p>
            <a:endParaRPr lang="en-GB" sz="18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r>
              <a:rPr lang="en-GB" sz="1800" dirty="0" err="1">
                <a:solidFill>
                  <a:srgbClr val="FFC000"/>
                </a:solidFill>
                <a:latin typeface="Menlo" panose="020B0609030804020204" pitchFamily="49" charset="0"/>
              </a:rPr>
              <a:t>mkdir</a:t>
            </a:r>
            <a:r>
              <a:rPr lang="en-GB" sz="1800" dirty="0">
                <a:solidFill>
                  <a:srgbClr val="FFC000"/>
                </a:solidFill>
                <a:latin typeface="Menlo" panose="020B0609030804020204" pitchFamily="49" charset="0"/>
              </a:rPr>
              <a:t> git-workshop</a:t>
            </a:r>
            <a:r>
              <a:rPr lang="en-GB" sz="1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800" dirty="0">
                <a:solidFill>
                  <a:srgbClr val="6A9955"/>
                </a:solidFill>
                <a:latin typeface="Menlo" panose="020B0609030804020204" pitchFamily="49" charset="0"/>
              </a:rPr>
              <a:t># creates a new folder called git-workshop</a:t>
            </a:r>
            <a:endParaRPr lang="en-GB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800" dirty="0">
                <a:solidFill>
                  <a:srgbClr val="FFC000"/>
                </a:solidFill>
                <a:latin typeface="Menlo" panose="020B0609030804020204" pitchFamily="49" charset="0"/>
              </a:rPr>
              <a:t>cd git-workshop </a:t>
            </a:r>
            <a:r>
              <a:rPr lang="en-GB" sz="1800" dirty="0">
                <a:solidFill>
                  <a:srgbClr val="6A9955"/>
                </a:solidFill>
                <a:latin typeface="Menlo" panose="020B0609030804020204" pitchFamily="49" charset="0"/>
              </a:rPr>
              <a:t># open the git-workshop folder</a:t>
            </a:r>
            <a:endParaRPr lang="en-GB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800" dirty="0">
                <a:solidFill>
                  <a:srgbClr val="FFC000"/>
                </a:solidFill>
                <a:latin typeface="Menlo" panose="020B0609030804020204" pitchFamily="49" charset="0"/>
              </a:rPr>
              <a:t>ls</a:t>
            </a:r>
            <a:r>
              <a:rPr lang="en-GB" sz="1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800" dirty="0">
                <a:solidFill>
                  <a:srgbClr val="6A9955"/>
                </a:solidFill>
                <a:latin typeface="Menlo" panose="020B0609030804020204" pitchFamily="49" charset="0"/>
              </a:rPr>
              <a:t># list all the files and folders in git-workshop</a:t>
            </a:r>
            <a:endParaRPr lang="en-GB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800" dirty="0">
                <a:solidFill>
                  <a:srgbClr val="FFC000"/>
                </a:solidFill>
                <a:latin typeface="Menlo" panose="020B0609030804020204" pitchFamily="49" charset="0"/>
              </a:rPr>
              <a:t>touch </a:t>
            </a:r>
            <a:r>
              <a:rPr lang="en-GB" sz="1800" dirty="0" err="1">
                <a:solidFill>
                  <a:srgbClr val="FFC000"/>
                </a:solidFill>
                <a:latin typeface="Menlo" panose="020B0609030804020204" pitchFamily="49" charset="0"/>
              </a:rPr>
              <a:t>hello.txt</a:t>
            </a:r>
            <a:r>
              <a:rPr lang="en-GB" sz="1800" dirty="0">
                <a:solidFill>
                  <a:srgbClr val="FFC000"/>
                </a:solidFill>
                <a:latin typeface="Menlo" panose="020B0609030804020204" pitchFamily="49" charset="0"/>
              </a:rPr>
              <a:t> </a:t>
            </a:r>
            <a:r>
              <a:rPr lang="en-GB" sz="1800" dirty="0">
                <a:solidFill>
                  <a:srgbClr val="6A9955"/>
                </a:solidFill>
                <a:latin typeface="Menlo" panose="020B0609030804020204" pitchFamily="49" charset="0"/>
              </a:rPr>
              <a:t># create a new file called </a:t>
            </a:r>
            <a:r>
              <a:rPr lang="en-GB" sz="1800" dirty="0" err="1">
                <a:solidFill>
                  <a:srgbClr val="6A9955"/>
                </a:solidFill>
                <a:latin typeface="Menlo" panose="020B0609030804020204" pitchFamily="49" charset="0"/>
              </a:rPr>
              <a:t>hello.txt</a:t>
            </a:r>
            <a:endParaRPr lang="en-GB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800" dirty="0">
                <a:solidFill>
                  <a:srgbClr val="FFC000"/>
                </a:solidFill>
                <a:latin typeface="Menlo" panose="020B0609030804020204" pitchFamily="49" charset="0"/>
              </a:rPr>
              <a:t>ls</a:t>
            </a:r>
            <a:r>
              <a:rPr lang="en-GB" sz="1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800" dirty="0">
                <a:solidFill>
                  <a:srgbClr val="6A9955"/>
                </a:solidFill>
                <a:latin typeface="Menlo" panose="020B0609030804020204" pitchFamily="49" charset="0"/>
              </a:rPr>
              <a:t># list of files should now include </a:t>
            </a:r>
            <a:r>
              <a:rPr lang="en-GB" sz="1800" dirty="0" err="1">
                <a:solidFill>
                  <a:srgbClr val="6A9955"/>
                </a:solidFill>
                <a:latin typeface="Menlo" panose="020B0609030804020204" pitchFamily="49" charset="0"/>
              </a:rPr>
              <a:t>hello.txt</a:t>
            </a:r>
            <a:endParaRPr lang="en-GB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800" dirty="0">
                <a:solidFill>
                  <a:srgbClr val="FFC000"/>
                </a:solidFill>
                <a:latin typeface="Menlo" panose="020B0609030804020204" pitchFamily="49" charset="0"/>
              </a:rPr>
              <a:t>rm </a:t>
            </a:r>
            <a:r>
              <a:rPr lang="en-GB" sz="1800" dirty="0" err="1">
                <a:solidFill>
                  <a:srgbClr val="FFC000"/>
                </a:solidFill>
                <a:latin typeface="Menlo" panose="020B0609030804020204" pitchFamily="49" charset="0"/>
              </a:rPr>
              <a:t>hello.txt</a:t>
            </a:r>
            <a:r>
              <a:rPr lang="en-GB" sz="1800" dirty="0">
                <a:solidFill>
                  <a:srgbClr val="FFC000"/>
                </a:solidFill>
                <a:latin typeface="Menlo" panose="020B0609030804020204" pitchFamily="49" charset="0"/>
              </a:rPr>
              <a:t> </a:t>
            </a:r>
            <a:r>
              <a:rPr lang="en-GB" sz="1800" dirty="0">
                <a:solidFill>
                  <a:srgbClr val="6A9955"/>
                </a:solidFill>
                <a:latin typeface="Menlo" panose="020B0609030804020204" pitchFamily="49" charset="0"/>
              </a:rPr>
              <a:t># delete </a:t>
            </a:r>
            <a:r>
              <a:rPr lang="en-GB" sz="1800" dirty="0" err="1">
                <a:solidFill>
                  <a:srgbClr val="6A9955"/>
                </a:solidFill>
                <a:latin typeface="Menlo" panose="020B0609030804020204" pitchFamily="49" charset="0"/>
              </a:rPr>
              <a:t>hello.txt</a:t>
            </a:r>
            <a:endParaRPr lang="en-GB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48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435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Installing git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655999"/>
            <a:ext cx="8568000" cy="15840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Linux</a:t>
            </a:r>
            <a:r>
              <a:rPr lang="en-GB" dirty="0"/>
              <a:t>: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sp>
        <p:nvSpPr>
          <p:cNvPr id="4" name="Freeform: Shape 3"/>
          <p:cNvSpPr/>
          <p:nvPr/>
        </p:nvSpPr>
        <p:spPr>
          <a:xfrm>
            <a:off x="936000" y="2173680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999" y="2160000"/>
            <a:ext cx="2769261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sudo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apt install git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648000" y="2808000"/>
            <a:ext cx="8568000" cy="15840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Mac OS: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80000" y="3311999"/>
            <a:ext cx="6500347" cy="7395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Download from: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https://git-scm.com/download/mac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Or use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brew: brew install git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576000" y="4110840"/>
            <a:ext cx="8568000" cy="15840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Windows: 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sp>
        <p:nvSpPr>
          <p:cNvPr id="11" name="Freeform: Shape 10"/>
          <p:cNvSpPr/>
          <p:nvPr/>
        </p:nvSpPr>
        <p:spPr>
          <a:xfrm>
            <a:off x="936000" y="5133028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999" y="5097170"/>
            <a:ext cx="4995383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https://git-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scm.com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/download/windows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First-Time Git Setup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1007999" y="2317680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0000" y="2308680"/>
            <a:ext cx="5434991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--global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user.name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“John Doe”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1007999" y="3420000"/>
            <a:ext cx="7776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999" y="3388680"/>
            <a:ext cx="7164054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--global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user.email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“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johndoe@example.com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”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1007999" y="4536000"/>
            <a:ext cx="7776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7999" y="4504680"/>
            <a:ext cx="4839315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--global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core.editor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nano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936000" y="5544000"/>
            <a:ext cx="7776000" cy="142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999" y="5584680"/>
            <a:ext cx="4600596" cy="138815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config --list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user.name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=John Doe</a:t>
            </a:r>
            <a:b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</a:b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  <a:hlinkClick r:id="rId3"/>
              </a:rPr>
              <a:t>user.email=johndoe@example.com</a:t>
            </a:r>
            <a:b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</a:b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...</a:t>
            </a:r>
          </a:p>
        </p:txBody>
      </p:sp>
      <p:sp>
        <p:nvSpPr>
          <p:cNvPr id="11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504359" y="1769400"/>
            <a:ext cx="9071640" cy="6786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Configure name</a:t>
            </a:r>
          </a:p>
        </p:txBody>
      </p:sp>
      <p:sp>
        <p:nvSpPr>
          <p:cNvPr id="12" name="Text Placeholder 11"/>
          <p:cNvSpPr txBox="1">
            <a:spLocks noGrp="1"/>
          </p:cNvSpPr>
          <p:nvPr>
            <p:ph type="body" idx="4294967295"/>
          </p:nvPr>
        </p:nvSpPr>
        <p:spPr>
          <a:xfrm>
            <a:off x="432000" y="2813400"/>
            <a:ext cx="9071640" cy="6786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Configure email address</a:t>
            </a:r>
          </a:p>
        </p:txBody>
      </p:sp>
      <p:sp>
        <p:nvSpPr>
          <p:cNvPr id="13" name="Text Placeholder 12"/>
          <p:cNvSpPr txBox="1">
            <a:spLocks noGrp="1"/>
          </p:cNvSpPr>
          <p:nvPr>
            <p:ph type="body" idx="4294967295"/>
          </p:nvPr>
        </p:nvSpPr>
        <p:spPr>
          <a:xfrm>
            <a:off x="432000" y="3924000"/>
            <a:ext cx="9071640" cy="6786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Configure editor for commit messages</a:t>
            </a:r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4294967295"/>
          </p:nvPr>
        </p:nvSpPr>
        <p:spPr>
          <a:xfrm>
            <a:off x="360359" y="4968000"/>
            <a:ext cx="9071640" cy="678600"/>
          </a:xfrm>
        </p:spPr>
        <p:txBody>
          <a:bodyPr/>
          <a:lstStyle/>
          <a:p>
            <a:pPr marL="571500" lvl="0" indent="-571500">
              <a:buSzPct val="45000"/>
              <a:buFont typeface="Courier New" charset="0"/>
              <a:buChar char="o"/>
            </a:pPr>
            <a:r>
              <a:rPr lang="en-GB" sz="3200" dirty="0"/>
              <a:t>Check settings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5B92-DA48-EB4E-BA3C-8A2CD2CC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F0B67-896A-B24F-AAFE-650894B31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commands for </a:t>
            </a:r>
            <a:r>
              <a:rPr lang="en-US" dirty="0" err="1"/>
              <a:t>usings</a:t>
            </a:r>
            <a:r>
              <a:rPr lang="en-US" dirty="0"/>
              <a:t> Git</a:t>
            </a:r>
          </a:p>
        </p:txBody>
      </p:sp>
    </p:spTree>
    <p:extLst>
      <p:ext uri="{BB962C8B-B14F-4D97-AF65-F5344CB8AC3E}">
        <p14:creationId xmlns:p14="http://schemas.microsoft.com/office/powerpoint/2010/main" val="3365973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86EF-13B6-A144-BA02-4946FB07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(Repo)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B921-08AD-F440-8EBC-8C9E87C32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39"/>
            <a:ext cx="9071640" cy="5489315"/>
          </a:xfrm>
        </p:spPr>
        <p:txBody>
          <a:bodyPr/>
          <a:lstStyle/>
          <a:p>
            <a:r>
              <a:rPr lang="en-US" dirty="0"/>
              <a:t>A repo is the storage area for all your 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Basically, a folder with all your sources</a:t>
            </a:r>
          </a:p>
        </p:txBody>
      </p:sp>
    </p:spTree>
    <p:extLst>
      <p:ext uri="{BB962C8B-B14F-4D97-AF65-F5344CB8AC3E}">
        <p14:creationId xmlns:p14="http://schemas.microsoft.com/office/powerpoint/2010/main" val="1808847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4264-07EF-0D48-A7A6-9104E0CB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4609-8BF8-9649-B298-AD9401997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new repo: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dirty="0" err="1"/>
              <a:t>Github</a:t>
            </a:r>
            <a:r>
              <a:rPr lang="en-US" dirty="0"/>
              <a:t> Website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Using your terminal</a:t>
            </a: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clone</a:t>
            </a:r>
            <a:r>
              <a:rPr lang="en-US" dirty="0"/>
              <a:t>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Downloads the repo to your machine</a:t>
            </a: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/>
                </a:solidFill>
              </a:rPr>
              <a:t>init</a:t>
            </a:r>
            <a:endParaRPr lang="en-US" dirty="0">
              <a:solidFill>
                <a:schemeClr val="accent5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Create a new, empty repo</a:t>
            </a:r>
          </a:p>
        </p:txBody>
      </p:sp>
    </p:spTree>
    <p:extLst>
      <p:ext uri="{BB962C8B-B14F-4D97-AF65-F5344CB8AC3E}">
        <p14:creationId xmlns:p14="http://schemas.microsoft.com/office/powerpoint/2010/main" val="3713520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85A3-31E5-B448-AF28-958A0DDA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 (add and remove)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B2EC-85E9-854B-8274-EABFF49C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status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View new changes to the repo</a:t>
            </a: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add</a:t>
            </a:r>
            <a:r>
              <a:rPr lang="en-US" dirty="0"/>
              <a:t> &lt;file(s)&gt;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Add new file for git to track</a:t>
            </a: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rm</a:t>
            </a:r>
            <a:r>
              <a:rPr lang="en-US" dirty="0"/>
              <a:t> &lt;file(s)&gt;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Remove a file from git and local machine</a:t>
            </a:r>
          </a:p>
        </p:txBody>
      </p:sp>
    </p:spTree>
    <p:extLst>
      <p:ext uri="{BB962C8B-B14F-4D97-AF65-F5344CB8AC3E}">
        <p14:creationId xmlns:p14="http://schemas.microsoft.com/office/powerpoint/2010/main" val="130325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0F1C-F03D-B343-8866-6E13709E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5A38-F9B3-3243-9814-2EA4567A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commit </a:t>
            </a:r>
            <a:r>
              <a:rPr lang="en-US" dirty="0">
                <a:solidFill>
                  <a:schemeClr val="accent4"/>
                </a:solidFill>
              </a:rPr>
              <a:t>-m</a:t>
            </a:r>
            <a:r>
              <a:rPr lang="en-US" dirty="0">
                <a:solidFill>
                  <a:schemeClr val="accent5"/>
                </a:solidFill>
              </a:rPr>
              <a:t> &lt;</a:t>
            </a:r>
            <a:r>
              <a:rPr lang="en-US" dirty="0">
                <a:solidFill>
                  <a:schemeClr val="accent4"/>
                </a:solidFill>
              </a:rPr>
              <a:t>message&gt;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Save changes made using </a:t>
            </a:r>
            <a:r>
              <a:rPr lang="en-US" dirty="0">
                <a:solidFill>
                  <a:schemeClr val="accent5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chemeClr val="accent5"/>
                </a:solidFill>
              </a:rPr>
              <a:t>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include an optional message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Commits are labelled as hashes when you view then online or via the log</a:t>
            </a:r>
          </a:p>
        </p:txBody>
      </p:sp>
    </p:spTree>
    <p:extLst>
      <p:ext uri="{BB962C8B-B14F-4D97-AF65-F5344CB8AC3E}">
        <p14:creationId xmlns:p14="http://schemas.microsoft.com/office/powerpoint/2010/main" val="278306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D6C3-1F21-EC4D-8C73-140A4A75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your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E07D-492B-CB43-8B31-10334E229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push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Send your changes to the main repo stored on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(everyone else can now see your changes)</a:t>
            </a: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pull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 your local repo with any new changes</a:t>
            </a:r>
          </a:p>
        </p:txBody>
      </p:sp>
    </p:spTree>
    <p:extLst>
      <p:ext uri="{BB962C8B-B14F-4D97-AF65-F5344CB8AC3E}">
        <p14:creationId xmlns:p14="http://schemas.microsoft.com/office/powerpoint/2010/main" val="406101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0C17-DE9B-9945-858A-08D45469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7CB8-9DFF-E145-8DF4-37BEFE44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Basic Git commands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Collaboration using </a:t>
            </a:r>
            <a:r>
              <a:rPr lang="en-US" dirty="0" err="1"/>
              <a:t>Github</a:t>
            </a:r>
            <a:endParaRPr lang="en-US" dirty="0"/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 err="1"/>
              <a:t>Github</a:t>
            </a:r>
            <a:r>
              <a:rPr lang="en-US" dirty="0"/>
              <a:t> to create a personal website</a:t>
            </a:r>
          </a:p>
        </p:txBody>
      </p:sp>
    </p:spTree>
    <p:extLst>
      <p:ext uri="{BB962C8B-B14F-4D97-AF65-F5344CB8AC3E}">
        <p14:creationId xmlns:p14="http://schemas.microsoft.com/office/powerpoint/2010/main" val="1618448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FA5E-42B3-1449-8A3D-61856F08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up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E4F5-18A1-E74D-9741-5C01C74DE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log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--graph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Show the commit history and any messages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 optional graph argument to get a visual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988582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98EC-94CF-0D4E-81EC-CCEC7F83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101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AD4C-70C9-0E46-8F13-874D32A90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clone</a:t>
            </a:r>
            <a:r>
              <a:rPr lang="en-US" dirty="0"/>
              <a:t> || </a:t>
            </a:r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/>
                </a:solidFill>
              </a:rPr>
              <a:t>init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>
                <a:solidFill>
                  <a:schemeClr val="accent5"/>
                </a:solidFill>
              </a:rPr>
              <a:t> pull</a:t>
            </a: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add</a:t>
            </a:r>
            <a:r>
              <a:rPr lang="en-US" dirty="0"/>
              <a:t> </a:t>
            </a:r>
            <a:r>
              <a:rPr lang="en-US" dirty="0" err="1"/>
              <a:t>file.txt</a:t>
            </a:r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commit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-m “add a new file that is useful”</a:t>
            </a: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881024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1B05-2FEF-DC42-BF62-0916DD03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0 – Create a new repo using the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FBF0-F1E7-8B4C-9953-1F6FD6288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called ‘hello-world’ and create a new empty repo inside (use git </a:t>
            </a:r>
            <a:r>
              <a:rPr lang="en-US" dirty="0" err="1"/>
              <a:t>init</a:t>
            </a:r>
            <a:r>
              <a:rPr lang="en-US" dirty="0"/>
              <a:t>).</a:t>
            </a:r>
          </a:p>
          <a:p>
            <a:r>
              <a:rPr lang="en-US" dirty="0"/>
              <a:t>Add a new file called “</a:t>
            </a:r>
            <a:r>
              <a:rPr lang="en-US" dirty="0" err="1"/>
              <a:t>hello.txt</a:t>
            </a:r>
            <a:r>
              <a:rPr lang="en-US" dirty="0"/>
              <a:t>” and add it to your repo</a:t>
            </a:r>
          </a:p>
          <a:p>
            <a:r>
              <a:rPr lang="en-US" dirty="0"/>
              <a:t>Commit your changes and leave a message</a:t>
            </a:r>
          </a:p>
          <a:p>
            <a:r>
              <a:rPr lang="en-US" dirty="0"/>
              <a:t>Hints: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 action="ppaction://hlinksldjump"/>
              </a:rPr>
              <a:t>Using the Terminal (CLI)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sldjump"/>
              </a:rPr>
              <a:t>File Management (add and remove)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91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– Create a new Repo using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39"/>
            <a:ext cx="8872013" cy="5489315"/>
          </a:xfrm>
        </p:spPr>
        <p:txBody>
          <a:bodyPr/>
          <a:lstStyle/>
          <a:p>
            <a:r>
              <a:rPr lang="en-US" dirty="0"/>
              <a:t>Create a new repository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Create a file named “</a:t>
            </a:r>
            <a:r>
              <a:rPr lang="en-US" dirty="0" err="1"/>
              <a:t>test.txt</a:t>
            </a:r>
            <a:r>
              <a:rPr lang="en-US" dirty="0"/>
              <a:t>” inside the repo</a:t>
            </a:r>
          </a:p>
          <a:p>
            <a:r>
              <a:rPr lang="en-US" dirty="0"/>
              <a:t>Write your name in the text document</a:t>
            </a:r>
          </a:p>
          <a:p>
            <a:r>
              <a:rPr lang="en-US" dirty="0"/>
              <a:t>Upload the text file to the repository</a:t>
            </a:r>
          </a:p>
          <a:p>
            <a:r>
              <a:rPr lang="en-US" dirty="0"/>
              <a:t>Hints: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 action="ppaction://hlinksldjump"/>
              </a:rPr>
              <a:t>Creating a New Repo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sldjump"/>
              </a:rPr>
              <a:t>Updating your repo</a:t>
            </a:r>
            <a:endParaRPr lang="en-US" dirty="0"/>
          </a:p>
          <a:p>
            <a:endParaRPr lang="en-US" dirty="0"/>
          </a:p>
          <a:p>
            <a:pPr marL="571500" indent="-571500">
              <a:buFont typeface="Courier New" charset="0"/>
              <a:buChar char="o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6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– Update an existing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39"/>
            <a:ext cx="9071640" cy="5489315"/>
          </a:xfrm>
        </p:spPr>
        <p:txBody>
          <a:bodyPr/>
          <a:lstStyle/>
          <a:p>
            <a:r>
              <a:rPr lang="en-US" sz="2800" dirty="0"/>
              <a:t>Clone the </a:t>
            </a:r>
            <a:r>
              <a:rPr lang="en-US" sz="2800" dirty="0">
                <a:hlinkClick r:id="rId2"/>
              </a:rPr>
              <a:t>isg-playground</a:t>
            </a:r>
            <a:r>
              <a:rPr lang="en-US" sz="2800" dirty="0"/>
              <a:t> repository</a:t>
            </a:r>
          </a:p>
          <a:p>
            <a:r>
              <a:rPr lang="en-US" sz="2800" dirty="0"/>
              <a:t>Create a file “&lt;</a:t>
            </a:r>
            <a:r>
              <a:rPr lang="en-US" sz="2800" dirty="0" err="1"/>
              <a:t>your_firstname</a:t>
            </a:r>
            <a:r>
              <a:rPr lang="en-US" sz="2800" dirty="0"/>
              <a:t>&gt;.txt”</a:t>
            </a:r>
          </a:p>
          <a:p>
            <a:r>
              <a:rPr lang="en-US" sz="2800" dirty="0"/>
              <a:t>Upload your file to the repository</a:t>
            </a:r>
          </a:p>
          <a:p>
            <a:r>
              <a:rPr lang="en-US" sz="2800" dirty="0"/>
              <a:t>Download the files of the other people</a:t>
            </a:r>
          </a:p>
          <a:p>
            <a:r>
              <a:rPr lang="en-US" sz="2800" dirty="0"/>
              <a:t>Hints: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hlinkClick r:id="rId3" action="ppaction://hlinksldjump"/>
              </a:rPr>
              <a:t>Creating a New Repo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hlinkClick r:id="rId4" action="ppaction://hlinksldjump"/>
              </a:rPr>
              <a:t>File Management (add and remove)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hlinkClick r:id="rId5" action="ppaction://hlinksldjump"/>
              </a:rPr>
              <a:t>Saving Changes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hlinkClick r:id="rId6" action="ppaction://hlinksldjump"/>
              </a:rPr>
              <a:t>Keeping up to date</a:t>
            </a:r>
            <a:endParaRPr lang="en-US" sz="2800" dirty="0"/>
          </a:p>
          <a:p>
            <a:pPr marL="571500" indent="-571500">
              <a:buFont typeface="Courier New" charset="0"/>
              <a:buChar char="o"/>
            </a:pPr>
            <a:endParaRPr lang="en-US" sz="2800" dirty="0"/>
          </a:p>
          <a:p>
            <a:pPr marL="571500" indent="-571500">
              <a:buFont typeface="Courier New" charset="0"/>
              <a:buChar char="o"/>
            </a:pPr>
            <a:endParaRPr lang="en-US" sz="2800" dirty="0"/>
          </a:p>
          <a:p>
            <a:pPr marL="571500" indent="-571500">
              <a:buFont typeface="Courier New" charset="0"/>
              <a:buChar char="o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9783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55FB-831D-BC47-9794-F1F26913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with 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47DED-EA13-D448-B92F-76244D819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5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1137-2D60-DD4A-9B3A-CAE15EA9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7CE1-D7EB-8148-9D0D-AFA076276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your repo has changed a file (or files) and the central repo is unaware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It will automatically try and resolve it if possible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You may have to open the file and manually fix the conflicts</a:t>
            </a:r>
          </a:p>
        </p:txBody>
      </p:sp>
    </p:spTree>
    <p:extLst>
      <p:ext uri="{BB962C8B-B14F-4D97-AF65-F5344CB8AC3E}">
        <p14:creationId xmlns:p14="http://schemas.microsoft.com/office/powerpoint/2010/main" val="2426807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C836-97C2-AE4E-BEA9-AE88465B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0724-F583-D046-8961-4E93370B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primary languages: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HTML -&gt; Website content and Structure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CSS -&gt; Website style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Javascript</a:t>
            </a:r>
            <a:r>
              <a:rPr lang="en-US" dirty="0"/>
              <a:t> -&gt; Website </a:t>
            </a:r>
            <a:r>
              <a:rPr lang="en-US" dirty="0" err="1"/>
              <a:t>behaviour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All three work together to give users a positive experience</a:t>
            </a:r>
          </a:p>
        </p:txBody>
      </p:sp>
    </p:spTree>
    <p:extLst>
      <p:ext uri="{BB962C8B-B14F-4D97-AF65-F5344CB8AC3E}">
        <p14:creationId xmlns:p14="http://schemas.microsoft.com/office/powerpoint/2010/main" val="2170746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DF45-6556-C147-8A18-6D70E9ED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B260-D394-5743-86E0-49EDFF948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Defined by an opening and closing tag: </a:t>
            </a:r>
          </a:p>
          <a:p>
            <a:r>
              <a:rPr lang="en-GB" dirty="0"/>
              <a:t>• &lt;html&gt; &lt;/html&gt; </a:t>
            </a:r>
          </a:p>
          <a:p>
            <a:r>
              <a:rPr lang="en-GB" dirty="0"/>
              <a:t>• &lt;head&gt; &lt;/head&gt; </a:t>
            </a:r>
          </a:p>
          <a:p>
            <a:r>
              <a:rPr lang="en-GB" dirty="0"/>
              <a:t>• &lt;body&gt; &lt;/body&gt;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More information: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MDN HTML Docs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68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EFAD-CEE2-B84B-86B8-D93B31B0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7E80B-11C8-4C4F-9A5E-15B539D6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&lt;!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DOCTYPE html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 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&lt;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html lang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2000" baseline="30000" dirty="0">
                <a:solidFill>
                  <a:srgbClr val="7F00C6"/>
                </a:solidFill>
                <a:latin typeface="Helvetica" pitchFamily="2" charset="0"/>
              </a:rPr>
              <a:t>"</a:t>
            </a:r>
            <a:r>
              <a:rPr lang="en-US" sz="2000" baseline="30000" dirty="0" err="1">
                <a:solidFill>
                  <a:srgbClr val="7F00C6"/>
                </a:solidFill>
                <a:latin typeface="Helvetica" pitchFamily="2" charset="0"/>
              </a:rPr>
              <a:t>en</a:t>
            </a:r>
            <a:r>
              <a:rPr lang="en-US" sz="2000" baseline="30000" dirty="0">
                <a:solidFill>
                  <a:srgbClr val="7F00C6"/>
                </a:solidFill>
                <a:latin typeface="Helvetica" pitchFamily="2" charset="0"/>
              </a:rPr>
              <a:t>"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 	&lt;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head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meta charset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2000" baseline="30000" dirty="0">
                <a:solidFill>
                  <a:srgbClr val="7F00C6"/>
                </a:solidFill>
                <a:latin typeface="Helvetica" pitchFamily="2" charset="0"/>
              </a:rPr>
              <a:t>"UTF-8"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meta 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http-</a:t>
            </a:r>
            <a:r>
              <a:rPr lang="en-US" sz="2000" baseline="30000" dirty="0" err="1">
                <a:solidFill>
                  <a:srgbClr val="1B2A2D"/>
                </a:solidFill>
                <a:latin typeface="Helvetica" pitchFamily="2" charset="0"/>
              </a:rPr>
              <a:t>equiv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2000" baseline="30000" dirty="0">
                <a:solidFill>
                  <a:srgbClr val="7F00C6"/>
                </a:solidFill>
                <a:latin typeface="Helvetica" pitchFamily="2" charset="0"/>
              </a:rPr>
              <a:t>"X-UA-Compatible" 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content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2000" baseline="30000" dirty="0">
                <a:solidFill>
                  <a:srgbClr val="7F00C6"/>
                </a:solidFill>
                <a:latin typeface="Helvetica" pitchFamily="2" charset="0"/>
              </a:rPr>
              <a:t>"IE=edge"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meta name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2000" baseline="30000" dirty="0">
                <a:solidFill>
                  <a:srgbClr val="7F00C6"/>
                </a:solidFill>
                <a:latin typeface="Helvetica" pitchFamily="2" charset="0"/>
              </a:rPr>
              <a:t>"viewport" 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content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2000" baseline="30000" dirty="0">
                <a:solidFill>
                  <a:srgbClr val="7F00C6"/>
                </a:solidFill>
                <a:latin typeface="Helvetica" pitchFamily="2" charset="0"/>
              </a:rPr>
              <a:t>"width=device -width , initial -scale=1.0"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title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&gt;Hello World!&lt;/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title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	&lt;/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head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 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	&lt;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body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		&lt;!</a:t>
            </a:r>
            <a:r>
              <a:rPr lang="en-US" sz="2000" baseline="30000" dirty="0">
                <a:solidFill>
                  <a:srgbClr val="128B02"/>
                </a:solidFill>
                <a:latin typeface="Helvetica" pitchFamily="2" charset="0"/>
              </a:rPr>
              <a:t>-- This is 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a HTML </a:t>
            </a:r>
            <a:r>
              <a:rPr lang="en-US" sz="2000" baseline="30000" dirty="0">
                <a:solidFill>
                  <a:srgbClr val="128B02"/>
                </a:solidFill>
                <a:latin typeface="Helvetica" pitchFamily="2" charset="0"/>
              </a:rPr>
              <a:t>comment --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h1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&gt;My Website&lt;/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h1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 	&lt;/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body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&lt;/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html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507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Motivation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Imagine a bunch of researchers want to write a paper together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They are sitting in different offices (all over the world)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They want to work together on one/more documents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They want to edit the documents at the same time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Under pressure, mistakes happen </a:t>
            </a:r>
          </a:p>
          <a:p>
            <a:pPr marL="1714500" lvl="2" indent="-571500">
              <a:buFont typeface="Courier New" charset="0"/>
              <a:buChar char="o"/>
            </a:pPr>
            <a:r>
              <a:rPr lang="en-GB" sz="2400" dirty="0"/>
              <a:t>Also when not under pressure 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Solution: Office 365?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Disagreements fought over the editor 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Who wrote that monstrosity / brilliant quote?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And who deleted my section, and why?</a:t>
            </a:r>
          </a:p>
          <a:p>
            <a:pPr marL="1257300" lvl="1" indent="-571500">
              <a:buFont typeface="Courier New" charset="0"/>
              <a:buChar char="o"/>
            </a:pPr>
            <a:endParaRPr lang="en-GB" sz="2800" dirty="0"/>
          </a:p>
          <a:p>
            <a:pPr marL="571500" indent="-571500">
              <a:buFont typeface="Courier New" charset="0"/>
              <a:buChar char="o"/>
            </a:pPr>
            <a:endParaRPr lang="en-GB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F56C-0362-084C-9977-906B2BAF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7E80C-20C2-E44B-B0BA-F3BA31020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the looks of your website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Colour, fonts, size, hidden</a:t>
            </a:r>
          </a:p>
          <a:p>
            <a:br>
              <a:rPr lang="en-GB" dirty="0"/>
            </a:br>
            <a:r>
              <a:rPr lang="en-GB" dirty="0"/>
              <a:t>More information: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MDN CSS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54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03B0-A4F8-6143-9F6C-B038983E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81121-498E-AB49-A84B-E57A1751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&lt;!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DOCTYPE html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 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html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head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style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 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	p {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		color: red;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		text-align: center;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	 }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style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 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head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body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p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&gt;Hello World!&lt;/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p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p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&gt;These paragraphs are styled with CSS.&lt;/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p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body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 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html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7325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E67C-913A-DE43-8E35-F6127641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(JS)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4224-6736-DF4D-A799-1CE69FF8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Defines the behaviour of your website</a:t>
            </a:r>
          </a:p>
          <a:p>
            <a:endParaRPr lang="en-GB" dirty="0"/>
          </a:p>
          <a:p>
            <a:r>
              <a:rPr lang="en-GB" dirty="0"/>
              <a:t>Typically runs client-side (in the browser)</a:t>
            </a:r>
          </a:p>
          <a:p>
            <a:endParaRPr lang="en-GB" dirty="0"/>
          </a:p>
          <a:p>
            <a:r>
              <a:rPr lang="en-GB" dirty="0"/>
              <a:t>More information: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MDN </a:t>
            </a:r>
            <a:r>
              <a:rPr lang="en-US" dirty="0" err="1">
                <a:hlinkClick r:id="rId2"/>
              </a:rPr>
              <a:t>Javascript</a:t>
            </a:r>
            <a:r>
              <a:rPr lang="en-US" dirty="0">
                <a:hlinkClick r:id="rId2"/>
              </a:rPr>
              <a:t>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70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9FCC-12F1-804A-BA4E-67D76BF2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AFA65-0A99-0042-9E46-3010056B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&lt;!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DOCTYPE html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 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html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body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h2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&gt;Demo JavaScript in Body&lt;/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h2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p id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1800" baseline="30000" dirty="0">
                <a:solidFill>
                  <a:srgbClr val="7F00C6"/>
                </a:solidFill>
                <a:latin typeface="Helvetica" pitchFamily="2" charset="0"/>
              </a:rPr>
              <a:t>"demo"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&gt;A Paragraph.&lt;/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p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button type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1800" baseline="30000" dirty="0">
                <a:solidFill>
                  <a:srgbClr val="7F00C6"/>
                </a:solidFill>
                <a:latin typeface="Helvetica" pitchFamily="2" charset="0"/>
              </a:rPr>
              <a:t>"button" 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onclick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1800" baseline="30000" dirty="0">
                <a:solidFill>
                  <a:srgbClr val="7F00C6"/>
                </a:solidFill>
                <a:latin typeface="Helvetica" pitchFamily="2" charset="0"/>
              </a:rPr>
              <a:t>"</a:t>
            </a:r>
            <a:r>
              <a:rPr lang="en-US" sz="1800" baseline="30000" dirty="0" err="1">
                <a:solidFill>
                  <a:srgbClr val="7F00C6"/>
                </a:solidFill>
                <a:latin typeface="Helvetica" pitchFamily="2" charset="0"/>
              </a:rPr>
              <a:t>myFunction</a:t>
            </a:r>
            <a:r>
              <a:rPr lang="en-US" sz="1800" baseline="30000" dirty="0">
                <a:solidFill>
                  <a:srgbClr val="7F00C6"/>
                </a:solidFill>
                <a:latin typeface="Helvetica" pitchFamily="2" charset="0"/>
              </a:rPr>
              <a:t>()"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&gt;Try it&lt;/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button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script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	function </a:t>
            </a:r>
            <a:r>
              <a:rPr lang="en-US" sz="1800" baseline="30000" dirty="0" err="1">
                <a:solidFill>
                  <a:srgbClr val="1B2A2D"/>
                </a:solidFill>
                <a:latin typeface="Helvetica" pitchFamily="2" charset="0"/>
              </a:rPr>
              <a:t>myFunction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() 								{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		</a:t>
            </a:r>
            <a:r>
              <a:rPr lang="en-US" sz="1800" baseline="30000" dirty="0" err="1">
                <a:solidFill>
                  <a:srgbClr val="1B2A2D"/>
                </a:solidFill>
                <a:latin typeface="Helvetica" pitchFamily="2" charset="0"/>
              </a:rPr>
              <a:t>document.getElementById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(</a:t>
            </a:r>
            <a:r>
              <a:rPr lang="en-US" sz="1800" baseline="30000" dirty="0">
                <a:solidFill>
                  <a:srgbClr val="7F00C6"/>
                </a:solidFill>
                <a:latin typeface="Helvetica" pitchFamily="2" charset="0"/>
              </a:rPr>
              <a:t>"demo"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).</a:t>
            </a:r>
            <a:r>
              <a:rPr lang="en-US" sz="1800" baseline="30000" dirty="0" err="1">
                <a:solidFill>
                  <a:srgbClr val="1B2A2D"/>
                </a:solidFill>
                <a:latin typeface="Helvetica" pitchFamily="2" charset="0"/>
              </a:rPr>
              <a:t>innerHTML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 = </a:t>
            </a:r>
            <a:r>
              <a:rPr lang="en-US" sz="1800" baseline="30000" dirty="0">
                <a:solidFill>
                  <a:srgbClr val="7F00C6"/>
                </a:solidFill>
                <a:latin typeface="Helvetica" pitchFamily="2" charset="0"/>
              </a:rPr>
              <a:t>"Paragraph changed ."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	}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script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 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body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html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152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D58D-633A-9C4E-95ED-33583ED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Create a new website for the ISG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8D720-F737-8F41-B620-555F6DC2F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 a group create a new website for the ISG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Using the basic HTML, CSS, and </a:t>
            </a:r>
            <a:r>
              <a:rPr lang="en-US" sz="2400" dirty="0" err="1"/>
              <a:t>Javascript</a:t>
            </a:r>
            <a:r>
              <a:rPr lang="en-US" sz="2400" dirty="0"/>
              <a:t> shown today</a:t>
            </a:r>
          </a:p>
          <a:p>
            <a:endParaRPr lang="en-US" sz="2400" dirty="0"/>
          </a:p>
          <a:p>
            <a:r>
              <a:rPr lang="en-US" sz="2400" dirty="0"/>
              <a:t>Create a new folder in ISG-Playground</a:t>
            </a:r>
          </a:p>
          <a:p>
            <a:r>
              <a:rPr lang="en-US" sz="2400" dirty="0"/>
              <a:t>Add a “</a:t>
            </a:r>
            <a:r>
              <a:rPr lang="en-US" sz="2400" dirty="0" err="1"/>
              <a:t>home.html</a:t>
            </a:r>
            <a:r>
              <a:rPr lang="en-US" sz="2400" dirty="0"/>
              <a:t>” page</a:t>
            </a:r>
          </a:p>
          <a:p>
            <a:r>
              <a:rPr lang="en-US" sz="2400" dirty="0"/>
              <a:t>Resolve any merge conflicts that will occur</a:t>
            </a:r>
          </a:p>
          <a:p>
            <a:endParaRPr lang="en-US" sz="2400" dirty="0"/>
          </a:p>
          <a:p>
            <a:r>
              <a:rPr lang="en-US" sz="2400" dirty="0"/>
              <a:t>Tips: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git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4"/>
                </a:solidFill>
              </a:rPr>
              <a:t>pull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417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F55A-84D6-DA44-90EF-9C00B222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Github</a:t>
            </a:r>
            <a:r>
              <a:rPr lang="en-US" dirty="0"/>
              <a:t> for creating your own personal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AAED-B535-224E-B498-0117F4B90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47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3EE81E-6B01-0D4B-A694-A86BC979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8400C0-B9A2-CF4D-8717-62020EB69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Why might you want a personal website?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Showcase your work / publications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Share notes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Why use </a:t>
            </a:r>
            <a:r>
              <a:rPr lang="en-US" sz="3200" dirty="0" err="1"/>
              <a:t>Github</a:t>
            </a:r>
            <a:r>
              <a:rPr lang="en-US" sz="3200" dirty="0"/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Provides a </a:t>
            </a:r>
            <a:r>
              <a:rPr lang="en-US" sz="3200" b="1" dirty="0"/>
              <a:t>FREE </a:t>
            </a:r>
            <a:r>
              <a:rPr lang="en-US" sz="3200" dirty="0" err="1"/>
              <a:t>github.io</a:t>
            </a:r>
            <a:r>
              <a:rPr lang="en-US" sz="3200" dirty="0"/>
              <a:t> page for accounts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/>
              <a:t>Github</a:t>
            </a:r>
            <a:r>
              <a:rPr lang="en-US" sz="3200" dirty="0"/>
              <a:t> actions can automate a lot of the maintenance</a:t>
            </a:r>
          </a:p>
        </p:txBody>
      </p:sp>
    </p:spTree>
    <p:extLst>
      <p:ext uri="{BB962C8B-B14F-4D97-AF65-F5344CB8AC3E}">
        <p14:creationId xmlns:p14="http://schemas.microsoft.com/office/powerpoint/2010/main" val="3818222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09A7-F1A0-1E43-84A0-91D6B1D9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Sites (Jekyll)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A3500-3F34-AC4A-AD69-828F7B426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No server-side processing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All content is pre-rendered HTML/CSS/JS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Only require store: </a:t>
            </a:r>
            <a:r>
              <a:rPr lang="en-US" sz="3200" dirty="0" err="1"/>
              <a:t>Github</a:t>
            </a:r>
            <a:r>
              <a:rPr lang="en-US" sz="3200" dirty="0"/>
              <a:t> Pages, AWS S3</a:t>
            </a:r>
          </a:p>
          <a:p>
            <a:r>
              <a:rPr lang="en-US" sz="3200" dirty="0"/>
              <a:t>Jekyll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Static Site Generator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Configure website settings using YAML (.</a:t>
            </a:r>
            <a:r>
              <a:rPr lang="en-US" sz="3200" dirty="0" err="1"/>
              <a:t>yml</a:t>
            </a:r>
            <a:r>
              <a:rPr lang="en-US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Write content in Markdown (.md)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 Themes (templates) to define the look</a:t>
            </a:r>
          </a:p>
        </p:txBody>
      </p:sp>
    </p:spTree>
    <p:extLst>
      <p:ext uri="{BB962C8B-B14F-4D97-AF65-F5344CB8AC3E}">
        <p14:creationId xmlns:p14="http://schemas.microsoft.com/office/powerpoint/2010/main" val="1777257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61FD-C967-3F46-85B4-BE03960A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err="1"/>
              <a:t>Github</a:t>
            </a:r>
            <a:r>
              <a:rPr lang="en-US" dirty="0"/>
              <a:t>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2C53-1B22-DA42-9F7B-91CCB984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fork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Copy the repo into a new repo owned by your account</a:t>
            </a:r>
          </a:p>
          <a:p>
            <a:pPr marL="1257300" lvl="1" indent="-571500"/>
            <a:r>
              <a:rPr lang="en-US" dirty="0"/>
              <a:t>Creates a new repo on your account</a:t>
            </a:r>
          </a:p>
          <a:p>
            <a:pPr marL="1257300" lvl="1" indent="-571500"/>
            <a:r>
              <a:rPr lang="en-US" dirty="0">
                <a:solidFill>
                  <a:schemeClr val="tx1"/>
                </a:solidFill>
              </a:rPr>
              <a:t>Clones the current contents of the source repo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Allows you to create you own version of someone else’s repo</a:t>
            </a:r>
          </a:p>
        </p:txBody>
      </p:sp>
    </p:spTree>
    <p:extLst>
      <p:ext uri="{BB962C8B-B14F-4D97-AF65-F5344CB8AC3E}">
        <p14:creationId xmlns:p14="http://schemas.microsoft.com/office/powerpoint/2010/main" val="2318977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E393-115F-814E-B056-7924FEAD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 own Website using git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0674-D0D7-9243-93DA-7C83C27A7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Template</a:t>
            </a:r>
            <a:r>
              <a:rPr lang="en-US" dirty="0"/>
              <a:t> provided for this workshop</a:t>
            </a:r>
          </a:p>
          <a:p>
            <a:endParaRPr lang="en-US" dirty="0"/>
          </a:p>
          <a:p>
            <a:r>
              <a:rPr lang="en-US" dirty="0"/>
              <a:t>Select ”Use this template” button to create your own folk</a:t>
            </a:r>
          </a:p>
          <a:p>
            <a:endParaRPr lang="en-US" dirty="0"/>
          </a:p>
          <a:p>
            <a:r>
              <a:rPr lang="en-US" dirty="0"/>
              <a:t>Follow the README with instructions for setting it up</a:t>
            </a:r>
          </a:p>
        </p:txBody>
      </p:sp>
    </p:spTree>
    <p:extLst>
      <p:ext uri="{BB962C8B-B14F-4D97-AF65-F5344CB8AC3E}">
        <p14:creationId xmlns:p14="http://schemas.microsoft.com/office/powerpoint/2010/main" val="299374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18B59-5D46-7742-A741-67B84E76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121" y="2411581"/>
            <a:ext cx="4376745" cy="273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hangingPunct="1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Git: The cloud before it was cool </a:t>
            </a:r>
          </a:p>
        </p:txBody>
      </p:sp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A65F54CA-A653-4252-A7BB-82DFB737F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043" y="3212803"/>
            <a:ext cx="1134071" cy="113407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171775D-1943-4B27-A84C-23EADBE46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1287" y="1619627"/>
            <a:ext cx="4320420" cy="432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D464-C7C4-B141-9119-8981AC4F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Integrate, Continuous Deployment (CI/CD)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DFF4-3922-F74A-AE1A-4041942C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Testing changes before they are saved to the central repository</a:t>
            </a:r>
          </a:p>
          <a:p>
            <a:r>
              <a:rPr lang="en-US" dirty="0"/>
              <a:t>CD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Any successful push should immediately be deployed to the product</a:t>
            </a:r>
          </a:p>
        </p:txBody>
      </p:sp>
    </p:spTree>
    <p:extLst>
      <p:ext uri="{BB962C8B-B14F-4D97-AF65-F5344CB8AC3E}">
        <p14:creationId xmlns:p14="http://schemas.microsoft.com/office/powerpoint/2010/main" val="344862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F882-7E9D-0141-B410-9AA4AD7D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for your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142B-CC7A-6243-9850-853F2EF6E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 allow you to update your website continuously</a:t>
            </a:r>
          </a:p>
          <a:p>
            <a:endParaRPr lang="en-US" dirty="0"/>
          </a:p>
          <a:p>
            <a:r>
              <a:rPr lang="en-US" dirty="0"/>
              <a:t>Anytime you push a new commit to your repo, Jekyll will re-generate your website and make it available online</a:t>
            </a:r>
          </a:p>
        </p:txBody>
      </p:sp>
    </p:spTree>
    <p:extLst>
      <p:ext uri="{BB962C8B-B14F-4D97-AF65-F5344CB8AC3E}">
        <p14:creationId xmlns:p14="http://schemas.microsoft.com/office/powerpoint/2010/main" val="814807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AECA-0B76-0B43-BC82-31FBE594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your details (using CLI or </a:t>
            </a:r>
            <a:r>
              <a:rPr lang="en-US" dirty="0" err="1"/>
              <a:t>Github</a:t>
            </a:r>
            <a:r>
              <a:rPr lang="en-US" dirty="0"/>
              <a:t> Website GUI)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AC6B-88E4-AB40-A1C3-89C461152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‘</a:t>
            </a:r>
            <a:r>
              <a:rPr lang="en-US" dirty="0" err="1"/>
              <a:t>gh</a:t>
            </a:r>
            <a:r>
              <a:rPr lang="en-US" dirty="0"/>
              <a:t>-pages’ branch of your repo</a:t>
            </a:r>
          </a:p>
          <a:p>
            <a:endParaRPr lang="en-US" dirty="0"/>
          </a:p>
          <a:p>
            <a:r>
              <a:rPr lang="en-US" dirty="0"/>
              <a:t>Edit _</a:t>
            </a:r>
            <a:r>
              <a:rPr lang="en-US" dirty="0" err="1"/>
              <a:t>config.yml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Give your website a name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Edit your details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Save you changes and push them back to your site</a:t>
            </a:r>
          </a:p>
        </p:txBody>
      </p:sp>
    </p:spTree>
    <p:extLst>
      <p:ext uri="{BB962C8B-B14F-4D97-AF65-F5344CB8AC3E}">
        <p14:creationId xmlns:p14="http://schemas.microsoft.com/office/powerpoint/2010/main" val="1414407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E195-084A-9243-AB97-D9AE2144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5FFFF-AE4B-2F46-B190-7B5E2C656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88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399F66-980A-EB46-9B0E-69853840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8D934E-073E-DD44-A1F4-6B82444C8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101: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clone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add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commit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push</a:t>
            </a:r>
          </a:p>
          <a:p>
            <a:r>
              <a:rPr lang="en-US" dirty="0">
                <a:solidFill>
                  <a:schemeClr val="tx1"/>
                </a:solidFill>
              </a:rPr>
              <a:t>Creating you own website with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665576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7451-4E1E-7A44-91EF-C5A9F006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2678-A729-FB4C-A5C4-1AC65F458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Choose a new theme for your Jekyll website</a:t>
            </a:r>
          </a:p>
          <a:p>
            <a:endParaRPr lang="en-US" sz="2400" dirty="0"/>
          </a:p>
          <a:p>
            <a:r>
              <a:rPr lang="en-US" sz="2400" dirty="0"/>
              <a:t>Custom Domain Name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Register using a Domain Registrar e.g. Google Domains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Create A and </a:t>
            </a:r>
            <a:r>
              <a:rPr lang="en-US" sz="2400" dirty="0" err="1"/>
              <a:t>CName</a:t>
            </a:r>
            <a:r>
              <a:rPr lang="en-US" sz="2400" dirty="0"/>
              <a:t> records that point to </a:t>
            </a:r>
            <a:r>
              <a:rPr lang="en-US" sz="2400" dirty="0" err="1"/>
              <a:t>Github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Hugo Academic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My preference, but a little harder to setup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Can use same principles shown today for setting one up on </a:t>
            </a:r>
            <a:r>
              <a:rPr lang="en-US" sz="2400" dirty="0" err="1"/>
              <a:t>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52722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4E4C3A-5ACB-5C4D-9602-2FC386C3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2" y="1119187"/>
            <a:ext cx="7620000" cy="5321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41DB98-6E21-1344-936C-834B59C19A80}"/>
              </a:ext>
            </a:extLst>
          </p:cNvPr>
          <p:cNvSpPr txBox="1"/>
          <p:nvPr/>
        </p:nvSpPr>
        <p:spPr>
          <a:xfrm>
            <a:off x="586854" y="7206018"/>
            <a:ext cx="427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from fire safety: don’t actually do this </a:t>
            </a:r>
          </a:p>
        </p:txBody>
      </p:sp>
    </p:spTree>
    <p:extLst>
      <p:ext uri="{BB962C8B-B14F-4D97-AF65-F5344CB8AC3E}">
        <p14:creationId xmlns:p14="http://schemas.microsoft.com/office/powerpoint/2010/main" val="3239888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395" y="2044383"/>
            <a:ext cx="7559675" cy="2632075"/>
          </a:xfrm>
        </p:spPr>
        <p:txBody>
          <a:bodyPr/>
          <a:lstStyle/>
          <a:p>
            <a:r>
              <a:rPr lang="en-GB" dirty="0"/>
              <a:t>Useful Stuff for Paper Writing</a:t>
            </a:r>
          </a:p>
        </p:txBody>
      </p:sp>
    </p:spTree>
    <p:extLst>
      <p:ext uri="{BB962C8B-B14F-4D97-AF65-F5344CB8AC3E}">
        <p14:creationId xmlns:p14="http://schemas.microsoft.com/office/powerpoint/2010/main" val="10200862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/ Gitlab / Bitbucket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5149920"/>
          </a:xfrm>
        </p:spPr>
        <p:txBody>
          <a:bodyPr>
            <a:norm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GB" sz="3200" dirty="0"/>
              <a:t>Web-based git/version control repositories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Distributed version control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Source code management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Millions of users 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Offers public and private repositories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Free repositories (with an academic email address) on all three </a:t>
            </a:r>
          </a:p>
        </p:txBody>
      </p:sp>
    </p:spTree>
    <p:extLst>
      <p:ext uri="{BB962C8B-B14F-4D97-AF65-F5344CB8AC3E}">
        <p14:creationId xmlns:p14="http://schemas.microsoft.com/office/powerpoint/2010/main" val="30192593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 err="1"/>
              <a:t>CryptoBib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r>
              <a:rPr lang="en-GB" dirty="0" err="1"/>
              <a:t>CryptoBib</a:t>
            </a:r>
            <a:r>
              <a:rPr lang="en-GB" dirty="0"/>
              <a:t> is a </a:t>
            </a:r>
            <a:r>
              <a:rPr lang="en-GB" dirty="0" err="1"/>
              <a:t>BibTeX</a:t>
            </a:r>
            <a:r>
              <a:rPr lang="en-GB" dirty="0"/>
              <a:t> database containing papers related to Cryptography, with manually checked entries and uniform </a:t>
            </a:r>
            <a:r>
              <a:rPr lang="en-GB" dirty="0" err="1"/>
              <a:t>BibTeX</a:t>
            </a:r>
            <a:r>
              <a:rPr lang="en-GB" dirty="0"/>
              <a:t> data. </a:t>
            </a:r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cryptobib.di.ens.fr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60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About Version Control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24000" y="3384000"/>
            <a:ext cx="4464000" cy="38095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359" y="1769400"/>
            <a:ext cx="9071640" cy="137004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Retain a database of all previous versions </a:t>
            </a:r>
          </a:p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All changes have a record of who did what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>
                <a:hlinkClick r:id="rId2"/>
              </a:rPr>
              <a:t>https://git-scm.com/book/en/v2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>
                <a:hlinkClick r:id="rId3"/>
              </a:rPr>
              <a:t>https://www.atlassian.com/git/tutorials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>
                <a:hlinkClick r:id="rId4"/>
              </a:rPr>
              <a:t>https://www.git-tower.com/blog/git-cheat-sheet/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2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4492" y="3148757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Free backups for everyone!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1022D3-CE89-F648-94ED-39D8CE26AF89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GB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GB" dirty="0">
                <a:solidFill>
                  <a:sysClr val="windowText" lastClr="000000"/>
                </a:solidFill>
              </a:rPr>
              <a:t>About Version Control (2)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1D3C-93E6-AB40-B356-AD967E6E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53D75-9670-BA40-AF71-DDCE7BE37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7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261E-7C3B-2448-B9A9-56E3BBD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account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BB2D-01D4-514D-B6BD-6072D1D43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Recommend using a professional user</a:t>
            </a:r>
          </a:p>
          <a:p>
            <a:pPr marL="1257300" lvl="1" indent="-571500"/>
            <a:r>
              <a:rPr lang="en-US" dirty="0"/>
              <a:t>E.g., John Smith -&gt; </a:t>
            </a:r>
            <a:r>
              <a:rPr lang="en-US" dirty="0" err="1"/>
              <a:t>JSmith</a:t>
            </a:r>
            <a:r>
              <a:rPr lang="en-US" dirty="0"/>
              <a:t>, </a:t>
            </a:r>
            <a:r>
              <a:rPr lang="en-US" dirty="0" err="1"/>
              <a:t>JohnS</a:t>
            </a:r>
            <a:endParaRPr lang="en-US" dirty="0"/>
          </a:p>
          <a:p>
            <a:pPr marL="1257300" lvl="1" indent="-571500"/>
            <a:r>
              <a:rPr lang="en-US" dirty="0"/>
              <a:t>Will be used as the first part of you website address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Github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8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B180-F2A1-F840-8B4E-73CF276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using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F377-DF91-0C42-B6A0-32425DC2D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Written </a:t>
            </a:r>
            <a:r>
              <a:rPr lang="en-US" dirty="0" err="1">
                <a:hlinkClick r:id="rId2"/>
              </a:rPr>
              <a:t>Guidence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48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1848</Words>
  <Application>Microsoft Macintosh PowerPoint</Application>
  <PresentationFormat>Custom</PresentationFormat>
  <Paragraphs>321</Paragraphs>
  <Slides>50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Helvetica</vt:lpstr>
      <vt:lpstr>Liberation Sans</vt:lpstr>
      <vt:lpstr>Liberation Serif</vt:lpstr>
      <vt:lpstr>Menlo</vt:lpstr>
      <vt:lpstr>StarSymbol</vt:lpstr>
      <vt:lpstr>Default</vt:lpstr>
      <vt:lpstr>Git Training Rachel Player Nathan Rutherford + you!  Royal Holloway University of London 19 May 2022 </vt:lpstr>
      <vt:lpstr>Learning Outcomes</vt:lpstr>
      <vt:lpstr>Motivation</vt:lpstr>
      <vt:lpstr>Git: The cloud before it was cool </vt:lpstr>
      <vt:lpstr>About Version Control (1)</vt:lpstr>
      <vt:lpstr>Free backups for everyone! </vt:lpstr>
      <vt:lpstr>Setup</vt:lpstr>
      <vt:lpstr>Create an account on Github</vt:lpstr>
      <vt:lpstr>Authentication using SSH</vt:lpstr>
      <vt:lpstr>Visual Studio Code</vt:lpstr>
      <vt:lpstr>Using the Terminal (CLI)</vt:lpstr>
      <vt:lpstr>Installing git</vt:lpstr>
      <vt:lpstr>First-Time Git Setup</vt:lpstr>
      <vt:lpstr>Github 101</vt:lpstr>
      <vt:lpstr>Repository (Repo)</vt:lpstr>
      <vt:lpstr>Creating a New Repo</vt:lpstr>
      <vt:lpstr>File Management (add and remove)</vt:lpstr>
      <vt:lpstr>Saving Changes</vt:lpstr>
      <vt:lpstr>Updating your repo</vt:lpstr>
      <vt:lpstr>Keeping up to date</vt:lpstr>
      <vt:lpstr>Git 101 Summary</vt:lpstr>
      <vt:lpstr>Exercise 0 – Create a new repo using the terminal</vt:lpstr>
      <vt:lpstr>Exercise 1 – Create a new Repo using Github</vt:lpstr>
      <vt:lpstr>Exercise 2 – Update an existing Repo</vt:lpstr>
      <vt:lpstr>Collaboration with Git</vt:lpstr>
      <vt:lpstr>Merge conflicts</vt:lpstr>
      <vt:lpstr>Introduction to Web Development</vt:lpstr>
      <vt:lpstr>Hypertext Markup Language</vt:lpstr>
      <vt:lpstr>HTML Example</vt:lpstr>
      <vt:lpstr>Cascading Style Sheets</vt:lpstr>
      <vt:lpstr>CSS Example</vt:lpstr>
      <vt:lpstr>Javascript (JS)</vt:lpstr>
      <vt:lpstr>Javascript Example</vt:lpstr>
      <vt:lpstr>Challenge – Create a new website for the ISG</vt:lpstr>
      <vt:lpstr>Advanced Github for creating your own personal website</vt:lpstr>
      <vt:lpstr>PowerPoint Presentation</vt:lpstr>
      <vt:lpstr>Static Sites (Jekyll)</vt:lpstr>
      <vt:lpstr>Using a Github Template</vt:lpstr>
      <vt:lpstr>Create you own Website using git fork</vt:lpstr>
      <vt:lpstr>Continuous Integrate, Continuous Deployment (CI/CD)</vt:lpstr>
      <vt:lpstr>CI/CD for your website</vt:lpstr>
      <vt:lpstr>Updating your details (using CLI or Github Website GUI)</vt:lpstr>
      <vt:lpstr>Wrapping Up</vt:lpstr>
      <vt:lpstr>Summary</vt:lpstr>
      <vt:lpstr>Next Steps and Resources</vt:lpstr>
      <vt:lpstr>PowerPoint Presentation</vt:lpstr>
      <vt:lpstr>Useful Stuff for Paper Writing</vt:lpstr>
      <vt:lpstr>Github / Gitlab / Bitbucket</vt:lpstr>
      <vt:lpstr>CryptoBib</vt:lpstr>
      <vt:lpstr>Further 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Training Rachel Player Jordy Gennissen + you!  Royal Holloway University of London 14 February 2020 </dc:title>
  <dc:creator>Gennissen, Jordy (2017)</dc:creator>
  <cp:lastModifiedBy>Rutherford, Nathan (2019)</cp:lastModifiedBy>
  <cp:revision>72</cp:revision>
  <dcterms:created xsi:type="dcterms:W3CDTF">2020-01-17T11:59:18Z</dcterms:created>
  <dcterms:modified xsi:type="dcterms:W3CDTF">2022-05-14T12:05:30Z</dcterms:modified>
</cp:coreProperties>
</file>