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330" r:id="rId4"/>
    <p:sldId id="258" r:id="rId5"/>
    <p:sldId id="259" r:id="rId6"/>
    <p:sldId id="317" r:id="rId7"/>
    <p:sldId id="331" r:id="rId8"/>
    <p:sldId id="334" r:id="rId9"/>
    <p:sldId id="260" r:id="rId10"/>
    <p:sldId id="26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07" r:id="rId20"/>
    <p:sldId id="297" r:id="rId21"/>
    <p:sldId id="338" r:id="rId22"/>
    <p:sldId id="335" r:id="rId23"/>
    <p:sldId id="298" r:id="rId24"/>
    <p:sldId id="300" r:id="rId25"/>
    <p:sldId id="332" r:id="rId26"/>
    <p:sldId id="336" r:id="rId27"/>
    <p:sldId id="301" r:id="rId28"/>
    <p:sldId id="318" r:id="rId29"/>
    <p:sldId id="321" r:id="rId30"/>
    <p:sldId id="281" r:id="rId31"/>
    <p:sldId id="263" r:id="rId32"/>
    <p:sldId id="265" r:id="rId33"/>
    <p:sldId id="280" r:id="rId34"/>
    <p:sldId id="279" r:id="rId35"/>
    <p:sldId id="319" r:id="rId36"/>
    <p:sldId id="322" r:id="rId37"/>
    <p:sldId id="323" r:id="rId38"/>
    <p:sldId id="337" r:id="rId39"/>
    <p:sldId id="324" r:id="rId40"/>
    <p:sldId id="325" r:id="rId41"/>
    <p:sldId id="295" r:id="rId42"/>
    <p:sldId id="329" r:id="rId43"/>
    <p:sldId id="328" r:id="rId44"/>
    <p:sldId id="333" r:id="rId45"/>
    <p:sldId id="306" r:id="rId46"/>
    <p:sldId id="269" r:id="rId47"/>
    <p:sldId id="285" r:id="rId48"/>
    <p:sldId id="286" r:id="rId49"/>
    <p:sldId id="287" r:id="rId50"/>
    <p:sldId id="289" r:id="rId51"/>
    <p:sldId id="288" r:id="rId52"/>
    <p:sldId id="290" r:id="rId53"/>
    <p:sldId id="291" r:id="rId54"/>
    <p:sldId id="292" r:id="rId55"/>
    <p:sldId id="293" r:id="rId56"/>
    <p:sldId id="310" r:id="rId57"/>
    <p:sldId id="311" r:id="rId58"/>
    <p:sldId id="312" r:id="rId59"/>
    <p:sldId id="313" r:id="rId60"/>
    <p:sldId id="314" r:id="rId61"/>
    <p:sldId id="315" r:id="rId62"/>
    <p:sldId id="267" r:id="rId63"/>
    <p:sldId id="296" r:id="rId64"/>
    <p:sldId id="302" r:id="rId65"/>
    <p:sldId id="305" r:id="rId66"/>
    <p:sldId id="309" r:id="rId6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4326"/>
  </p:normalViewPr>
  <p:slideViewPr>
    <p:cSldViewPr snapToGrid="0" snapToObjects="1">
      <p:cViewPr varScale="1">
        <p:scale>
          <a:sx n="89" d="100"/>
          <a:sy n="89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F1950BF-E05B-488C-AF09-C20DDF1F6D87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60E3-47A0-458A-8473-B13357E4806E}" type="datetimeFigureOut">
              <a:rPr lang="en-US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9618-2AA1-4646-B27C-9EE319D35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F3B1-FC5A-448B-8D77-240037331276}" type="datetimeFigureOut">
              <a:rPr lang="en-US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400F7D-017E-4C77-8BAE-021FF1CE8B4F}" type="slidenum"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114F-2E90-40A5-8A96-B4B14190E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48E89-EADC-4448-B8B1-1999A06B18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EA3B1-20F8-4564-826A-9BCD5996A3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TODO: Change the date and potential names </a:t>
            </a:r>
          </a:p>
        </p:txBody>
      </p:sp>
    </p:spTree>
    <p:extLst>
      <p:ext uri="{BB962C8B-B14F-4D97-AF65-F5344CB8AC3E}">
        <p14:creationId xmlns:p14="http://schemas.microsoft.com/office/powerpoint/2010/main" val="627374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23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4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72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9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3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09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88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7E47-8CC7-431C-8D3E-C0B3477957B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6717-F862-402C-B430-35649FCC51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3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113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58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87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5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9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72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9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7BD90-7BAF-4A44-8003-857BBBC1A5D6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375FF0-458E-4537-98F4-A502935A74B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9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96F86-86A6-41E4-AF9C-0C175C72703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C1939-7523-4D45-A02B-0D6969F6E5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0D09-8F5B-4811-A597-30A4B7165DBC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8F966-0C4B-425C-9584-BAFE021354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157A5-D7A6-4B54-BA90-CB6EA96D92C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68748-04A6-4D43-BEC8-D740B72ADDB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F0232-E666-41C8-8A40-7802EA72C6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FCDB2-A27F-4021-9580-E1234C09BA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Or vim </a:t>
            </a:r>
          </a:p>
        </p:txBody>
      </p:sp>
    </p:spTree>
    <p:extLst>
      <p:ext uri="{BB962C8B-B14F-4D97-AF65-F5344CB8AC3E}">
        <p14:creationId xmlns:p14="http://schemas.microsoft.com/office/powerpoint/2010/main" val="129382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a short version too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6400F7D-017E-4C77-8BAE-021FF1CE8B4F}" type="slidenum">
              <a:rPr lang="en-GB" smtClean="0"/>
              <a:t>29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F114F-2E90-40A5-8A96-B4B14190E2C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D61B7-CDFE-4CA0-8E93-50BB392BEEF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825BC-0560-4B20-8184-A985D028E6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6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B95745-ABC4-402B-8756-2D049F82B340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D2D51-536F-499D-97F0-DEAEC267192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1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F4F6149-1D30-4B71-BF05-CA5E78E7C6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D396A6-6B5F-41D4-A8F9-47307D20DD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410E0DA-2EB1-487F-818C-A4C3AA9DF0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5A1ACB4-B800-42DF-824C-06D3DC74B9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9ACCAFB-53C4-4B34-934F-FB2D874F97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241DC8-434B-4C81-87DE-7A0E781CA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BB4C59B-EACF-47C2-B6A3-968D4C52E2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D551445-BDF3-4295-9C82-914D83C919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D8870DD-BA15-4745-93B0-0462B3F1B3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272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FA619E6-D39F-4E8A-BC09-27D3AF08C2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3E0597E-7432-4A9E-949C-A9C47CA519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2026DE-E6A9-4435-BFEE-A7AA97C1A93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590"/>
        </a:spcBef>
        <a:spcAft>
          <a:spcPts val="0"/>
        </a:spcAft>
        <a:tabLst/>
        <a:defRPr lang="en-GB" sz="3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user.email=johndoe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tower.com/blog/git-cheat-she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4479" y="2922600"/>
            <a:ext cx="9071640" cy="1262160"/>
          </a:xfrm>
        </p:spPr>
        <p:txBody>
          <a:bodyPr/>
          <a:lstStyle/>
          <a:p>
            <a:pPr lvl="0"/>
            <a:r>
              <a:rPr lang="en-GB" sz="8800" dirty="0"/>
              <a:t>Git Training</a:t>
            </a:r>
            <a:br>
              <a:rPr lang="en-GB" sz="8800" dirty="0"/>
            </a:br>
            <a:r>
              <a:rPr lang="en-GB" sz="2000" dirty="0"/>
              <a:t>Rachel Player</a:t>
            </a:r>
            <a:br>
              <a:rPr lang="en-GB" sz="2000" dirty="0"/>
            </a:br>
            <a:r>
              <a:rPr lang="en-GB" sz="2000" dirty="0"/>
              <a:t>Jordy Gennissen</a:t>
            </a:r>
            <a:br>
              <a:rPr lang="en-GB" sz="2000" dirty="0"/>
            </a:br>
            <a:r>
              <a:rPr lang="en-GB" sz="2000" dirty="0"/>
              <a:t>+ you!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Royal Holloway University of London</a:t>
            </a:r>
            <a:br>
              <a:rPr lang="en-GB" sz="2000" dirty="0"/>
            </a:br>
            <a:r>
              <a:rPr lang="en-GB" sz="2000" dirty="0"/>
              <a:t>14 February 2020 </a:t>
            </a:r>
            <a:endParaRPr lang="en-GB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First-Time Git Setup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007999" y="2317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000" y="2308680"/>
            <a:ext cx="543499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“John Doe”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007999" y="3420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999" y="3388680"/>
            <a:ext cx="7164054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user.email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johndoe@example.com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7999" y="4536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999" y="4504680"/>
            <a:ext cx="4839315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core.editor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nano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936000" y="5544000"/>
            <a:ext cx="7776000" cy="142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999" y="5584680"/>
            <a:ext cx="4600596" cy="13881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 --list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=John Doe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  <a:hlinkClick r:id="rId3"/>
              </a:rPr>
              <a:t>user.email=johndoe@example.com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name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432000" y="2813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email address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432000" y="39240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editor for commit messages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360359" y="4968000"/>
            <a:ext cx="9071640" cy="67860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Check settings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67398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Get a copy of an existing remote repository on your local machine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 typical way to start any project</a:t>
            </a:r>
          </a:p>
        </p:txBody>
      </p:sp>
    </p:spTree>
    <p:extLst>
      <p:ext uri="{BB962C8B-B14F-4D97-AF65-F5344CB8AC3E}">
        <p14:creationId xmlns:p14="http://schemas.microsoft.com/office/powerpoint/2010/main" val="177948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files which have been modified since the last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untracked files in your local directory</a:t>
            </a:r>
          </a:p>
        </p:txBody>
      </p:sp>
    </p:spTree>
    <p:extLst>
      <p:ext uri="{BB962C8B-B14F-4D97-AF65-F5344CB8AC3E}">
        <p14:creationId xmlns:p14="http://schemas.microsoft.com/office/powerpoint/2010/main" val="124086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8"/>
          <p:cNvSpPr/>
          <p:nvPr/>
        </p:nvSpPr>
        <p:spPr>
          <a:xfrm>
            <a:off x="936359" y="381600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856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Puts a file in the ‘staging area’ ready for a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You can add several files ready for one commit</a:t>
            </a:r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Adds a new file called </a:t>
            </a:r>
            <a:r>
              <a:rPr lang="en-GB" sz="2000" dirty="0" err="1"/>
              <a:t>test.txt</a:t>
            </a:r>
            <a:r>
              <a:rPr lang="en-GB" sz="2000" dirty="0"/>
              <a:t> to the staging area (which can then be uploaded to the server)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36359" y="3753596"/>
            <a:ext cx="1999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625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13"/>
          <p:cNvSpPr/>
          <p:nvPr/>
        </p:nvSpPr>
        <p:spPr>
          <a:xfrm>
            <a:off x="1007160" y="4806420"/>
            <a:ext cx="7050573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31077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the files in the staging area (that have been added with the previous command)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Add a meaningful commit message so you/other people understand the change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are labelled by a hash value (SHA-1)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This means ‘Commit the file[s] that have been added to the local repository, with the message given after the symbol -m’.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99965" y="4771948"/>
            <a:ext cx="6264962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commit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“refer to [XYZ17] in introduction”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844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1171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Upload the committed local changes to the remote repository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286146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push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origin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master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939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399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Download the latest remote change to the local repository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276733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pull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origin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master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9316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3305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Shows the history of commits (author/date/commit message)</a:t>
            </a:r>
          </a:p>
          <a:p>
            <a:endParaRPr lang="en-GB" sz="3200" dirty="0"/>
          </a:p>
          <a:p>
            <a:r>
              <a:rPr lang="en-GB" sz="3200" dirty="0"/>
              <a:t>	or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321346"/>
            <a:ext cx="1248204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262BDA4A-0747-F648-ACFF-160B4197DCC3}"/>
              </a:ext>
            </a:extLst>
          </p:cNvPr>
          <p:cNvSpPr/>
          <p:nvPr/>
        </p:nvSpPr>
        <p:spPr>
          <a:xfrm>
            <a:off x="1007161" y="413196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0DA2-DA82-5143-8E12-FD857FFAE1D1}"/>
              </a:ext>
            </a:extLst>
          </p:cNvPr>
          <p:cNvSpPr txBox="1"/>
          <p:nvPr/>
        </p:nvSpPr>
        <p:spPr>
          <a:xfrm>
            <a:off x="1037641" y="4075832"/>
            <a:ext cx="202290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 --graph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851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82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Imagine a bunch of researchers want to write a paper together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are sitting in different offices (all over the world)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work together on one/more documents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edit the documents at the same time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Under pressure, mistakes happen </a:t>
            </a:r>
          </a:p>
          <a:p>
            <a:pPr marL="1714500" lvl="2" indent="-571500">
              <a:buFont typeface="Courier New" charset="0"/>
              <a:buChar char="o"/>
            </a:pPr>
            <a:r>
              <a:rPr lang="en-GB" sz="2400" dirty="0"/>
              <a:t>Also when not under pressure 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Solution: Office 365?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Disagreements fought over the editor 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Who wrote that monstrosity / brilliant quote?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And who deleted my section, and why?</a:t>
            </a:r>
          </a:p>
          <a:p>
            <a:pPr marL="1257300" lvl="1" indent="-571500">
              <a:buFont typeface="Courier New" charset="0"/>
              <a:buChar char="o"/>
            </a:pPr>
            <a:endParaRPr lang="en-GB" sz="2800" dirty="0"/>
          </a:p>
          <a:p>
            <a:pPr marL="571500" indent="-571500">
              <a:buFont typeface="Courier New" charset="0"/>
              <a:buChar char="o"/>
            </a:pPr>
            <a:endParaRPr lang="en-GB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Setup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Tell us your username 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Start Exercises  	      (FYI: This is not something you 				       should’ve done already )</a:t>
            </a:r>
          </a:p>
          <a:p>
            <a:pPr marL="1257300" lvl="1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5373-9846-0C48-89D3-A2BA2C8C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FE01-9E3E-1E46-A19A-EA255017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1: Dan, Stephanie, Sofia</a:t>
            </a:r>
          </a:p>
          <a:p>
            <a:endParaRPr lang="en-US" dirty="0"/>
          </a:p>
          <a:p>
            <a:r>
              <a:rPr lang="en-US" dirty="0"/>
              <a:t>Room 2: Kyra, James, Emma</a:t>
            </a:r>
          </a:p>
          <a:p>
            <a:endParaRPr lang="en-US" dirty="0"/>
          </a:p>
          <a:p>
            <a:r>
              <a:rPr lang="en-US" dirty="0"/>
              <a:t>Room 3: Giuseppe, Elle</a:t>
            </a:r>
          </a:p>
        </p:txBody>
      </p:sp>
    </p:spTree>
    <p:extLst>
      <p:ext uri="{BB962C8B-B14F-4D97-AF65-F5344CB8AC3E}">
        <p14:creationId xmlns:p14="http://schemas.microsoft.com/office/powerpoint/2010/main" val="90907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1B05-2FEF-DC42-BF62-0916DD03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FBF0-F1E7-8B4C-9953-1F6FD628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Type ‘cd’ to be in the home directory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Make a new directory called git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Make a subdirectory called test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Make a file called </a:t>
            </a:r>
            <a:r>
              <a:rPr lang="en-US" dirty="0" err="1"/>
              <a:t>test.txt</a:t>
            </a:r>
            <a:endParaRPr lang="en-US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Change directory to the git directory ready for the next 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Create a new repository on </a:t>
            </a:r>
            <a:r>
              <a:rPr lang="en-US" dirty="0" err="1"/>
              <a:t>Github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named “</a:t>
            </a:r>
            <a:r>
              <a:rPr lang="en-US" dirty="0" err="1"/>
              <a:t>test.txt</a:t>
            </a:r>
            <a:r>
              <a:rPr lang="en-US" dirty="0"/>
              <a:t>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text file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9962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Clone the following repository: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rachelplayer</a:t>
            </a:r>
            <a:r>
              <a:rPr lang="en-US" dirty="0"/>
              <a:t>/</a:t>
            </a:r>
            <a:r>
              <a:rPr lang="en-US" dirty="0" err="1"/>
              <a:t>isg-playground.git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“&lt;</a:t>
            </a:r>
            <a:r>
              <a:rPr lang="en-US" dirty="0" err="1"/>
              <a:t>your_firstname</a:t>
            </a:r>
            <a:r>
              <a:rPr lang="en-US" dirty="0"/>
              <a:t>&gt;.txt”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your file to the repository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Download the files of the other people</a:t>
            </a:r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2122-4F96-C943-8D31-AE6A4D83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4A7F-9F90-1A43-A593-D231CB8D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What if we edit the same file?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git will automatically try to understand </a:t>
            </a:r>
            <a:br>
              <a:rPr lang="en-US" sz="3200" dirty="0"/>
            </a:br>
            <a:r>
              <a:rPr lang="en-US" sz="3200" dirty="0"/>
              <a:t>how to merge two updates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If git doesn’t know how: you get a </a:t>
            </a:r>
            <a:br>
              <a:rPr lang="en-US" sz="3200" dirty="0"/>
            </a:br>
            <a:r>
              <a:rPr lang="en-US" sz="3200" dirty="0"/>
              <a:t>			</a:t>
            </a:r>
            <a:r>
              <a:rPr lang="en-US" sz="3200" b="1" i="1" dirty="0"/>
              <a:t>merge conflict </a:t>
            </a:r>
            <a:br>
              <a:rPr lang="en-US" sz="3200" b="1" i="1" dirty="0"/>
            </a:br>
            <a:r>
              <a:rPr lang="en-US" sz="3200" dirty="0"/>
              <a:t>and will need to resolve it manually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6477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1A49-C058-C642-A069-6AF9F976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FB12-C1C2-9041-BCDB-214FE18E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reset -- hard</a:t>
            </a:r>
          </a:p>
          <a:p>
            <a:r>
              <a:rPr lang="en-US" dirty="0"/>
              <a:t>Git clean</a:t>
            </a:r>
          </a:p>
        </p:txBody>
      </p:sp>
    </p:spTree>
    <p:extLst>
      <p:ext uri="{BB962C8B-B14F-4D97-AF65-F5344CB8AC3E}">
        <p14:creationId xmlns:p14="http://schemas.microsoft.com/office/powerpoint/2010/main" val="13642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Use the repository from previous exercise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 “</a:t>
            </a:r>
            <a:r>
              <a:rPr lang="en-US" dirty="0" err="1"/>
              <a:t>names.txt</a:t>
            </a:r>
            <a:r>
              <a:rPr lang="en-US" dirty="0"/>
              <a:t>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changes in </a:t>
            </a:r>
            <a:r>
              <a:rPr lang="en-US" dirty="0" err="1"/>
              <a:t>names.txt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Overall goal: Everyone’s name should be in the file </a:t>
            </a:r>
            <a:r>
              <a:rPr lang="en-US" dirty="0" err="1"/>
              <a:t>names.txt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36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3116687"/>
            <a:ext cx="7559675" cy="752051"/>
          </a:xfrm>
        </p:spPr>
        <p:txBody>
          <a:bodyPr/>
          <a:lstStyle/>
          <a:p>
            <a:r>
              <a:rPr lang="en-GB" dirty="0"/>
              <a:t>Advanced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113A2-F5CB-EB4E-9CDC-954C7D8A7AE4}"/>
              </a:ext>
            </a:extLst>
          </p:cNvPr>
          <p:cNvSpPr txBox="1"/>
          <p:nvPr/>
        </p:nvSpPr>
        <p:spPr>
          <a:xfrm>
            <a:off x="3979572" y="2421228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(slightly)</a:t>
            </a:r>
          </a:p>
        </p:txBody>
      </p:sp>
    </p:spTree>
    <p:extLst>
      <p:ext uri="{BB962C8B-B14F-4D97-AF65-F5344CB8AC3E}">
        <p14:creationId xmlns:p14="http://schemas.microsoft.com/office/powerpoint/2010/main" val="1666373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CB7B-1B77-8C4E-9AC2-30F6E69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DE8C-C4FD-684E-AE37-8039DFAE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Every git commit has a unique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If you want to go back to a commit, use the ID!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To find the ID, use the website or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Git log example:  </a:t>
            </a:r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C03323B4-CB17-1446-8413-ED0ADAC3D3C6}"/>
              </a:ext>
            </a:extLst>
          </p:cNvPr>
          <p:cNvSpPr/>
          <p:nvPr/>
        </p:nvSpPr>
        <p:spPr>
          <a:xfrm>
            <a:off x="1114915" y="456899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5744D-0566-B94B-BD36-1FFF5193B378}"/>
              </a:ext>
            </a:extLst>
          </p:cNvPr>
          <p:cNvSpPr txBox="1"/>
          <p:nvPr/>
        </p:nvSpPr>
        <p:spPr>
          <a:xfrm>
            <a:off x="1114915" y="4517287"/>
            <a:ext cx="1169849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E894D-A3F2-B44E-9137-8063E1079371}"/>
              </a:ext>
            </a:extLst>
          </p:cNvPr>
          <p:cNvSpPr txBox="1"/>
          <p:nvPr/>
        </p:nvSpPr>
        <p:spPr>
          <a:xfrm>
            <a:off x="1918952" y="5790635"/>
            <a:ext cx="555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commit </a:t>
            </a:r>
            <a:r>
              <a:rPr lang="en-GB" dirty="0">
                <a:highlight>
                  <a:srgbClr val="FFFF00"/>
                </a:highlight>
              </a:rPr>
              <a:t>0cb46a492bd91e0b4389dfeacd83ed2701701222</a:t>
            </a:r>
          </a:p>
          <a:p>
            <a:r>
              <a:rPr lang="en-GB" dirty="0"/>
              <a:t>Author: Rachel Player &lt;</a:t>
            </a:r>
            <a:r>
              <a:rPr lang="en-GB" dirty="0" err="1"/>
              <a:t>rachelplayer@gmail.com</a:t>
            </a:r>
            <a:r>
              <a:rPr lang="en-GB" dirty="0"/>
              <a:t>&gt;</a:t>
            </a:r>
          </a:p>
          <a:p>
            <a:r>
              <a:rPr lang="en-GB" dirty="0"/>
              <a:t>Date:   Fri Jan 18 15:06:41 2019 +0000</a:t>
            </a:r>
          </a:p>
          <a:p>
            <a:endParaRPr lang="en-GB" dirty="0"/>
          </a:p>
          <a:p>
            <a:r>
              <a:rPr lang="en-GB" dirty="0"/>
              <a:t>    added the file </a:t>
            </a:r>
            <a:r>
              <a:rPr lang="en-GB" dirty="0" err="1"/>
              <a:t>rachel.txt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1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8B59-5D46-7742-A741-67B84E76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121" y="2411581"/>
            <a:ext cx="4376745" cy="273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Git: The cloud before it was cool </a:t>
            </a:r>
          </a:p>
        </p:txBody>
      </p:sp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A65F54CA-A653-4252-A7BB-82DFB737F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3" y="3212803"/>
            <a:ext cx="1134071" cy="11340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71775D-1943-4B27-A84C-23EADBE46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1287" y="1619627"/>
            <a:ext cx="4320420" cy="43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704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Revert a file to a version of the file from a previous commit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310080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261050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6"/>
          <p:cNvSpPr/>
          <p:nvPr/>
        </p:nvSpPr>
        <p:spPr>
          <a:xfrm>
            <a:off x="1037641" y="4705846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7201" y="4650002"/>
            <a:ext cx="3793709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397344c2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640" y="3750212"/>
            <a:ext cx="623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last uploaded version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640" y="5236800"/>
            <a:ext cx="787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version with commit id 397344c2</a:t>
            </a:r>
          </a:p>
        </p:txBody>
      </p:sp>
    </p:spTree>
    <p:extLst>
      <p:ext uri="{BB962C8B-B14F-4D97-AF65-F5344CB8AC3E}">
        <p14:creationId xmlns:p14="http://schemas.microsoft.com/office/powerpoint/2010/main" val="106486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diff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Shows the differences between your version and the latest commit </a:t>
            </a:r>
          </a:p>
        </p:txBody>
      </p:sp>
      <p:sp>
        <p:nvSpPr>
          <p:cNvPr id="4" name="Freeform: Shape 6"/>
          <p:cNvSpPr/>
          <p:nvPr/>
        </p:nvSpPr>
        <p:spPr>
          <a:xfrm>
            <a:off x="1037641" y="311368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116388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diff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.gitignore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12332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One can create a file and list all files that should be ignored by git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For example all intermediate files from LaTeX including: </a:t>
            </a:r>
          </a:p>
          <a:p>
            <a:pPr lvl="0">
              <a:buSzPct val="45000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BCABD-4293-6341-A9A1-5700284D2E53}"/>
              </a:ext>
            </a:extLst>
          </p:cNvPr>
          <p:cNvSpPr txBox="1"/>
          <p:nvPr/>
        </p:nvSpPr>
        <p:spPr>
          <a:xfrm>
            <a:off x="3025264" y="4088256"/>
            <a:ext cx="32817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*.</a:t>
            </a:r>
            <a:r>
              <a:rPr lang="en-GB" sz="4000" dirty="0" err="1"/>
              <a:t>bbl</a:t>
            </a:r>
            <a:r>
              <a:rPr lang="en-GB" sz="4000" dirty="0"/>
              <a:t> </a:t>
            </a:r>
          </a:p>
          <a:p>
            <a:r>
              <a:rPr lang="en-GB" sz="4000" dirty="0"/>
              <a:t>*.</a:t>
            </a:r>
            <a:r>
              <a:rPr lang="en-GB" sz="4000" dirty="0" err="1"/>
              <a:t>blg</a:t>
            </a:r>
            <a:r>
              <a:rPr lang="en-GB" sz="4000" dirty="0"/>
              <a:t> </a:t>
            </a:r>
          </a:p>
          <a:p>
            <a:r>
              <a:rPr lang="en-GB" sz="4000" dirty="0"/>
              <a:t>*.aux </a:t>
            </a:r>
          </a:p>
          <a:p>
            <a:r>
              <a:rPr lang="en-GB" sz="4000" dirty="0"/>
              <a:t>*.out </a:t>
            </a:r>
          </a:p>
          <a:p>
            <a:r>
              <a:rPr lang="en-GB" sz="4000" dirty="0"/>
              <a:t>*.log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7608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Move/Rename a file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275243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2717929"/>
            <a:ext cx="377049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mv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introduction.txt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641" y="3383280"/>
            <a:ext cx="603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renames the file </a:t>
            </a:r>
            <a:r>
              <a:rPr lang="en-US" sz="2000" dirty="0" err="1"/>
              <a:t>test.txt</a:t>
            </a:r>
            <a:r>
              <a:rPr lang="en-US" sz="2000" dirty="0"/>
              <a:t> to </a:t>
            </a:r>
            <a:r>
              <a:rPr lang="en-US" sz="2000" dirty="0" err="1"/>
              <a:t>introduction.txt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33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</a:t>
            </a:r>
            <a:r>
              <a:rPr lang="en-GB" dirty="0" err="1"/>
              <a:t>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Deletes a file from the git repository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If you delete the local file, but don’t commit the deletion, it still exists in the repo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To delete it in the repo, use </a:t>
            </a:r>
          </a:p>
          <a:p>
            <a:pPr marL="1257300" lvl="1" indent="-571500">
              <a:buFont typeface="Courier New" charset="0"/>
              <a:buChar char="o"/>
            </a:pPr>
            <a:endParaRPr lang="en-GB" dirty="0"/>
          </a:p>
          <a:p>
            <a:pPr marL="1257300" lvl="1" indent="-571500">
              <a:buFont typeface="Courier New" charset="0"/>
              <a:buChar char="o"/>
            </a:pPr>
            <a:endParaRPr lang="en-GB" dirty="0"/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Note that you can still recover the file if necessary, even after deleting! 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143641" y="3554129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121" y="3485122"/>
            <a:ext cx="1905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rm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7059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Forgot to pull?</a:t>
            </a:r>
            <a:br>
              <a:rPr lang="en-GB" dirty="0"/>
            </a:br>
            <a:r>
              <a:rPr lang="en-GB" dirty="0"/>
              <a:t>And already made changes?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 and merge, or: </a:t>
            </a:r>
          </a:p>
          <a:p>
            <a:pPr marL="571500" indent="-571500">
              <a:buFont typeface="Courier New" charset="0"/>
              <a:buChar char="o"/>
            </a:pPr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2748905"/>
            <a:ext cx="5832000" cy="10640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2720843"/>
            <a:ext cx="5963660" cy="1064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// save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for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later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git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pull 		//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get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the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latest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version</a:t>
            </a:r>
            <a:endParaRPr lang="de-AT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git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pop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		//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retrieve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your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changes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549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716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Go back to your own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2 files: “test2.txt, </a:t>
            </a:r>
            <a:r>
              <a:rPr lang="en-US" dirty="0" err="1"/>
              <a:t>oops.txt</a:t>
            </a:r>
            <a:r>
              <a:rPr lang="en-US" dirty="0"/>
              <a:t>”.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Revert the changes using </a:t>
            </a:r>
            <a:r>
              <a:rPr lang="en-US" i="1" dirty="0"/>
              <a:t>only git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Recover these files using </a:t>
            </a:r>
            <a:r>
              <a:rPr lang="en-US" i="1" dirty="0"/>
              <a:t>only git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Remove </a:t>
            </a:r>
            <a:r>
              <a:rPr lang="en-US" dirty="0" err="1"/>
              <a:t>oops.txt</a:t>
            </a:r>
            <a:r>
              <a:rPr lang="en-US" dirty="0"/>
              <a:t> again 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51F5-D181-3D47-A508-45B35A4D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 for Exercise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7E487-C7D3-BA4D-8094-F65DF579A4A3}"/>
              </a:ext>
            </a:extLst>
          </p:cNvPr>
          <p:cNvSpPr txBox="1"/>
          <p:nvPr/>
        </p:nvSpPr>
        <p:spPr>
          <a:xfrm>
            <a:off x="657226" y="1757363"/>
            <a:ext cx="90716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Pair 1: 	Sofia &amp; Kyra </a:t>
            </a:r>
          </a:p>
          <a:p>
            <a:r>
              <a:rPr lang="en-US" sz="4400" dirty="0"/>
              <a:t>Pair 2: 	Dan &amp; Elle  </a:t>
            </a:r>
          </a:p>
          <a:p>
            <a:r>
              <a:rPr lang="en-US" sz="4400" dirty="0"/>
              <a:t>Pair 3: 	James &amp; Giuseppe </a:t>
            </a:r>
          </a:p>
          <a:p>
            <a:r>
              <a:rPr lang="en-US" sz="4400" dirty="0"/>
              <a:t>Pair 4: 	Stephanie &amp; Emma</a:t>
            </a:r>
          </a:p>
          <a:p>
            <a:endParaRPr lang="en-US" sz="4400" dirty="0"/>
          </a:p>
          <a:p>
            <a:r>
              <a:rPr lang="en-US" sz="4400" dirty="0"/>
              <a:t>(Each person is in a separate breakout room to the other person in their pair)</a:t>
            </a:r>
          </a:p>
        </p:txBody>
      </p:sp>
    </p:spTree>
    <p:extLst>
      <p:ext uri="{BB962C8B-B14F-4D97-AF65-F5344CB8AC3E}">
        <p14:creationId xmlns:p14="http://schemas.microsoft.com/office/powerpoint/2010/main" val="476238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In pairs, invite someone to join your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a file “</a:t>
            </a:r>
            <a:r>
              <a:rPr lang="en-US" dirty="0" err="1"/>
              <a:t>review.txt</a:t>
            </a:r>
            <a:r>
              <a:rPr lang="en-US" dirty="0"/>
              <a:t>” and push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Both collaboratively write a review about this workshop. Push regularly, and resolve conflicts. </a:t>
            </a:r>
            <a:br>
              <a:rPr lang="en-US" dirty="0"/>
            </a:br>
            <a:r>
              <a:rPr lang="en-US" dirty="0"/>
              <a:t>Hint: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diff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log (also verify their useful commit messages!) </a:t>
            </a:r>
          </a:p>
        </p:txBody>
      </p:sp>
    </p:spTree>
    <p:extLst>
      <p:ext uri="{BB962C8B-B14F-4D97-AF65-F5344CB8AC3E}">
        <p14:creationId xmlns:p14="http://schemas.microsoft.com/office/powerpoint/2010/main" val="263919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About Version Control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3384000"/>
            <a:ext cx="4464000" cy="38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13700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Retain a database of all previous versions 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All changes have a record of who did what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Copy the review into the shared repo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 err="1"/>
              <a:t>isg</a:t>
            </a:r>
            <a:r>
              <a:rPr lang="en-US" dirty="0"/>
              <a:t>-playground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it, commit and push! </a:t>
            </a:r>
          </a:p>
        </p:txBody>
      </p:sp>
    </p:spTree>
    <p:extLst>
      <p:ext uri="{BB962C8B-B14F-4D97-AF65-F5344CB8AC3E}">
        <p14:creationId xmlns:p14="http://schemas.microsoft.com/office/powerpoint/2010/main" val="238907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95" y="2044383"/>
            <a:ext cx="7559675" cy="2632075"/>
          </a:xfrm>
        </p:spPr>
        <p:txBody>
          <a:bodyPr/>
          <a:lstStyle/>
          <a:p>
            <a:r>
              <a:rPr lang="en-GB" dirty="0"/>
              <a:t>Useful Stuff for Paper Writing</a:t>
            </a:r>
          </a:p>
        </p:txBody>
      </p:sp>
    </p:spTree>
    <p:extLst>
      <p:ext uri="{BB962C8B-B14F-4D97-AF65-F5344CB8AC3E}">
        <p14:creationId xmlns:p14="http://schemas.microsoft.com/office/powerpoint/2010/main" val="1020086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/ Gitlab / Bitbucket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Millions of users 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repositories (with an academic email address) on all three </a:t>
            </a:r>
          </a:p>
        </p:txBody>
      </p:sp>
    </p:spTree>
    <p:extLst>
      <p:ext uri="{BB962C8B-B14F-4D97-AF65-F5344CB8AC3E}">
        <p14:creationId xmlns:p14="http://schemas.microsoft.com/office/powerpoint/2010/main" val="3019259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00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E4C3A-5ACB-5C4D-9602-2FC386C3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1119187"/>
            <a:ext cx="7620000" cy="532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1DB98-6E21-1344-936C-834B59C19A80}"/>
              </a:ext>
            </a:extLst>
          </p:cNvPr>
          <p:cNvSpPr txBox="1"/>
          <p:nvPr/>
        </p:nvSpPr>
        <p:spPr>
          <a:xfrm>
            <a:off x="586854" y="7206018"/>
            <a:ext cx="427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from fire safety: don’t actually do this </a:t>
            </a:r>
          </a:p>
        </p:txBody>
      </p:sp>
    </p:spTree>
    <p:extLst>
      <p:ext uri="{BB962C8B-B14F-4D97-AF65-F5344CB8AC3E}">
        <p14:creationId xmlns:p14="http://schemas.microsoft.com/office/powerpoint/2010/main" val="3239888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262639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422268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 branch represents a independent line of development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There are local and remote branches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310640"/>
            <a:ext cx="5760720" cy="214138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List all branches in your repository: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152924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Create a new branch: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a branch: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007" y="5604787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Switch to /checkout a branch: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: Shape 6"/>
          <p:cNvSpPr/>
          <p:nvPr/>
        </p:nvSpPr>
        <p:spPr>
          <a:xfrm>
            <a:off x="992308" y="5069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8" y="651764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275605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308" y="4994859"/>
            <a:ext cx="299105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-d &lt;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6470036"/>
            <a:ext cx="29362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1642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1020179" y="3589023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179" y="3544261"/>
            <a:ext cx="336692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9" y="1563480"/>
            <a:ext cx="419100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9" y="4176797"/>
            <a:ext cx="3978623" cy="3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8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61763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1987166"/>
            <a:ext cx="3392667" cy="2418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39" y="5435150"/>
            <a:ext cx="4414061" cy="2124525"/>
          </a:xfrm>
          <a:prstGeom prst="rect">
            <a:avLst/>
          </a:prstGeom>
        </p:spPr>
      </p:pic>
      <p:sp>
        <p:nvSpPr>
          <p:cNvPr id="9" name="Freeform: Shape 6"/>
          <p:cNvSpPr/>
          <p:nvPr/>
        </p:nvSpPr>
        <p:spPr>
          <a:xfrm>
            <a:off x="761098" y="4441200"/>
            <a:ext cx="6104522" cy="10655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touch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commit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82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492" y="3148757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Free backups for everyone!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1022D3-CE89-F648-94ED-39D8CE26AF89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</a:rPr>
              <a:t>About Version Control (2)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Merge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back to current branch: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261774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940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(but always create a </a:t>
            </a:r>
            <a:r>
              <a:rPr lang="en-US" sz="3200"/>
              <a:t>merge commit</a:t>
            </a:r>
            <a:r>
              <a:rPr lang="en-US" sz="3200" dirty="0"/>
              <a:t>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Several types of possible merges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Fast-forward merge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3-way merge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3435021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no-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ff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9197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Fast-Forward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9" y="2823818"/>
            <a:ext cx="4012299" cy="1767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83" y="5286487"/>
            <a:ext cx="3818070" cy="2096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</p:spTree>
    <p:extLst>
      <p:ext uri="{BB962C8B-B14F-4D97-AF65-F5344CB8AC3E}">
        <p14:creationId xmlns:p14="http://schemas.microsoft.com/office/powerpoint/2010/main" val="1777537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38" y="2605261"/>
            <a:ext cx="3591560" cy="2306987"/>
          </a:xfrm>
          <a:prstGeom prst="rect">
            <a:avLst/>
          </a:prstGeom>
        </p:spPr>
      </p:pic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3-way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83" y="5176249"/>
            <a:ext cx="4342071" cy="22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0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Merge conflicts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999" y="1743890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If two branches change the same part of the same file, </a:t>
            </a:r>
            <a:r>
              <a:rPr lang="en-US" sz="3200" dirty="0" err="1"/>
              <a:t>git</a:t>
            </a:r>
            <a:r>
              <a:rPr lang="en-US" sz="3200" dirty="0"/>
              <a:t> can’t handle the conflict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69" y="3001518"/>
            <a:ext cx="6667500" cy="1536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999" y="4992186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Resolve conflict manually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Commit resolved conflict</a:t>
            </a:r>
          </a:p>
        </p:txBody>
      </p:sp>
    </p:spTree>
    <p:extLst>
      <p:ext uri="{BB962C8B-B14F-4D97-AF65-F5344CB8AC3E}">
        <p14:creationId xmlns:p14="http://schemas.microsoft.com/office/powerpoint/2010/main" val="82767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Remote branches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999" y="15634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Publish/Push a local branch: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30112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Pull a remote branch: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998" y="445908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List all branches (local and remote):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3998" y="573924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remote branch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7" y="52065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92308" y="381918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6"/>
          <p:cNvSpPr/>
          <p:nvPr/>
        </p:nvSpPr>
        <p:spPr>
          <a:xfrm>
            <a:off x="992306" y="6491655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2221066"/>
            <a:ext cx="319527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308" y="3758754"/>
            <a:ext cx="6528816" cy="739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localbranch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origin/&lt;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2308" y="5116666"/>
            <a:ext cx="181893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-a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1773" y="6402133"/>
            <a:ext cx="498089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delete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7666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9" y="3488830"/>
            <a:ext cx="5484319" cy="3920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1563480"/>
            <a:ext cx="8426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Move a branch to a new base commit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Maintain linear project history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Don’t loose history from a branch</a:t>
            </a:r>
          </a:p>
        </p:txBody>
      </p:sp>
    </p:spTree>
    <p:extLst>
      <p:ext uri="{BB962C8B-B14F-4D97-AF65-F5344CB8AC3E}">
        <p14:creationId xmlns:p14="http://schemas.microsoft.com/office/powerpoint/2010/main" val="2138213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69" y="3789680"/>
            <a:ext cx="4991100" cy="353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" y="1563480"/>
            <a:ext cx="7574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Master branch has progressed since the start of a feature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The feature depends on some commits of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095049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574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1: Merge directly with a 3-way merge and a merge commit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69" y="3291840"/>
            <a:ext cx="6489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6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825640"/>
            <a:ext cx="6169660" cy="40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8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fast-forward merge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19" y="3009900"/>
            <a:ext cx="584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969-4949-D84F-9358-884C3104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E669-A661-874C-8FAD-3315656F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workshop does not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Good coding collaborative practice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be a “git master”</a:t>
            </a:r>
          </a:p>
          <a:p>
            <a:r>
              <a:rPr lang="en-GB" dirty="0"/>
              <a:t>But does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git well when collaborating on a paper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it </a:t>
            </a:r>
            <a:r>
              <a:rPr lang="en-GB" b="1" dirty="0"/>
              <a:t>practically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95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Golden Rule of Rebasing: Don’t rebase public branches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Example: Rebase the master branch onto your feature branch</a:t>
            </a:r>
          </a:p>
          <a:p>
            <a:pPr marL="914400" lvl="1" indent="-457200">
              <a:buFont typeface="Courier New" charset="0"/>
              <a:buChar char="o"/>
            </a:pPr>
            <a:endParaRPr lang="en-US" sz="3200" dirty="0"/>
          </a:p>
          <a:p>
            <a:pPr marL="457200" indent="-457200">
              <a:buFont typeface="Courier New" charset="0"/>
              <a:buChar char="o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3713467"/>
            <a:ext cx="6527800" cy="36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7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419" y="4740217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2800" dirty="0"/>
              <a:t>This </a:t>
            </a:r>
            <a:r>
              <a:rPr lang="en-US" sz="2800" b="1" dirty="0"/>
              <a:t>only</a:t>
            </a:r>
            <a:r>
              <a:rPr lang="en-US" sz="2800" dirty="0"/>
              <a:t> happens in </a:t>
            </a:r>
            <a:r>
              <a:rPr lang="en-US" sz="2800" b="1" dirty="0"/>
              <a:t>your</a:t>
            </a:r>
            <a:r>
              <a:rPr lang="en-US" sz="2800" dirty="0"/>
              <a:t>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Everyone else will work on the old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Rebase creates new commits </a:t>
            </a:r>
            <a:r>
              <a:rPr lang="mr-IN" sz="2800" dirty="0"/>
              <a:t>–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thinks that your master branches diverge from the other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Merging them together will results in a merge commit with two different histories</a:t>
            </a:r>
          </a:p>
          <a:p>
            <a:pPr marL="914400" lvl="1" indent="-457200">
              <a:buFont typeface="Courier New" charset="0"/>
              <a:buChar char="o"/>
            </a:pPr>
            <a:endParaRPr lang="en-US" sz="2800" dirty="0"/>
          </a:p>
          <a:p>
            <a:pPr marL="457200" indent="-457200">
              <a:buFont typeface="Courier New" charset="0"/>
              <a:buChar char="o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99" y="1366507"/>
            <a:ext cx="6011721" cy="33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6"/>
          <p:cNvSpPr/>
          <p:nvPr/>
        </p:nvSpPr>
        <p:spPr>
          <a:xfrm>
            <a:off x="936358" y="3826078"/>
            <a:ext cx="753708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Submodules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84198"/>
            <a:ext cx="9071640" cy="1359002"/>
          </a:xfrm>
        </p:spPr>
        <p:txBody>
          <a:bodyPr/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other git repository in your git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external libraries managed in a git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358" y="3783292"/>
            <a:ext cx="621642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submodule add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&lt;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link to repository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&gt; &lt;directory&gt;</a:t>
            </a:r>
          </a:p>
        </p:txBody>
      </p:sp>
      <p:sp>
        <p:nvSpPr>
          <p:cNvPr id="6" name="Freeform: Shape 6"/>
          <p:cNvSpPr/>
          <p:nvPr/>
        </p:nvSpPr>
        <p:spPr>
          <a:xfrm>
            <a:off x="936359" y="5138392"/>
            <a:ext cx="6104520" cy="3616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936358" y="6483926"/>
            <a:ext cx="6363601" cy="35010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319" y="2972163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Create a new submodule: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8" y="4403586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Clone a </a:t>
            </a:r>
            <a:r>
              <a:rPr lang="en-US" sz="3200" dirty="0" err="1"/>
              <a:t>git</a:t>
            </a:r>
            <a:r>
              <a:rPr lang="en-US" sz="3200" dirty="0"/>
              <a:t> repository with submodules: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06" y="5101552"/>
            <a:ext cx="51377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clone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recursive &lt;link to repository&gt;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998" y="5684235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Update a submodule: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358" y="6418703"/>
            <a:ext cx="3527354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submodule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update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init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114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 back to your own repo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 a branch with your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Edit the file ”</a:t>
            </a:r>
            <a:r>
              <a:rPr lang="en-US" dirty="0" err="1"/>
              <a:t>test.txt</a:t>
            </a:r>
            <a:r>
              <a:rPr lang="en-US" dirty="0"/>
              <a:t>” in your branch and write your name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Upload your branch to the repository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Checkout the master branch again</a:t>
            </a:r>
          </a:p>
        </p:txBody>
      </p:sp>
    </p:spTree>
    <p:extLst>
      <p:ext uri="{BB962C8B-B14F-4D97-AF65-F5344CB8AC3E}">
        <p14:creationId xmlns:p14="http://schemas.microsoft.com/office/powerpoint/2010/main" val="9627812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your branch to the master branch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CryptoBib</a:t>
            </a:r>
            <a:r>
              <a:rPr lang="en-US" dirty="0"/>
              <a:t> as a submodule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2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3"/>
              </a:rPr>
              <a:t>https://www.atlassian.com/git/tutorials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4"/>
              </a:rPr>
              <a:t>https://www.git-tower.com/blog/git-cheat-sheet/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545E-90F2-D34A-A0D6-4711E423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Interrupt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5354A8-8559-0640-AF9B-B4415544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~$</a:t>
            </a:r>
          </a:p>
        </p:txBody>
      </p:sp>
    </p:spTree>
    <p:extLst>
      <p:ext uri="{BB962C8B-B14F-4D97-AF65-F5344CB8AC3E}">
        <p14:creationId xmlns:p14="http://schemas.microsoft.com/office/powerpoint/2010/main" val="45181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4DCA-792A-EA43-86C9-2CE3ABCD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EDCB-2BDA-804C-96A9-B125BAF4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Nano (for mac)</a:t>
            </a:r>
          </a:p>
          <a:p>
            <a:r>
              <a:rPr lang="en-US" dirty="0" err="1"/>
              <a:t>Tedit</a:t>
            </a:r>
            <a:r>
              <a:rPr lang="en-US" dirty="0"/>
              <a:t> (for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724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Installing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55999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Linux</a:t>
            </a:r>
            <a:r>
              <a:rPr lang="en-GB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4" name="Freeform: Shape 3"/>
          <p:cNvSpPr/>
          <p:nvPr/>
        </p:nvSpPr>
        <p:spPr>
          <a:xfrm>
            <a:off x="936000" y="2173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99" y="2160000"/>
            <a:ext cx="7632000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sudo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apt-get install git-all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648000" y="280800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Mac OS: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80000" y="3311999"/>
            <a:ext cx="6500347" cy="7395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Download from: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https://git-scm.com/download/mac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Or use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brew: brew install git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576000" y="411084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Windows: 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11" name="Freeform: Shape 10"/>
          <p:cNvSpPr/>
          <p:nvPr/>
        </p:nvSpPr>
        <p:spPr>
          <a:xfrm>
            <a:off x="936000" y="5133028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999" y="5097170"/>
            <a:ext cx="4995383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scm.com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/download/windows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2080</Words>
  <Application>Microsoft Macintosh PowerPoint</Application>
  <PresentationFormat>Custom</PresentationFormat>
  <Paragraphs>400</Paragraphs>
  <Slides>66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Liberation Sans</vt:lpstr>
      <vt:lpstr>Liberation Serif</vt:lpstr>
      <vt:lpstr>StarSymbol</vt:lpstr>
      <vt:lpstr>Default</vt:lpstr>
      <vt:lpstr>Git Training Rachel Player Jordy Gennissen + you!  Royal Holloway University of London 14 February 2020 </vt:lpstr>
      <vt:lpstr>Motivation</vt:lpstr>
      <vt:lpstr>Git: The cloud before it was cool </vt:lpstr>
      <vt:lpstr>About Version Control (1)</vt:lpstr>
      <vt:lpstr>Free backups for everyone! </vt:lpstr>
      <vt:lpstr>Disclaimer</vt:lpstr>
      <vt:lpstr>Terminal Interrupt </vt:lpstr>
      <vt:lpstr>Essential terminal commands</vt:lpstr>
      <vt:lpstr>Installing git</vt:lpstr>
      <vt:lpstr>First-Time Git Setup</vt:lpstr>
      <vt:lpstr>Basic Commands</vt:lpstr>
      <vt:lpstr>git clone</vt:lpstr>
      <vt:lpstr>git status</vt:lpstr>
      <vt:lpstr>git add</vt:lpstr>
      <vt:lpstr>git commit</vt:lpstr>
      <vt:lpstr>git push</vt:lpstr>
      <vt:lpstr>git pull</vt:lpstr>
      <vt:lpstr>git log</vt:lpstr>
      <vt:lpstr>Exercise </vt:lpstr>
      <vt:lpstr>Exercises</vt:lpstr>
      <vt:lpstr>Breakout rooms</vt:lpstr>
      <vt:lpstr>Exercise 0</vt:lpstr>
      <vt:lpstr>Exercise 1</vt:lpstr>
      <vt:lpstr>Exercise 2</vt:lpstr>
      <vt:lpstr>Collaborating 2.0 </vt:lpstr>
      <vt:lpstr>More useful commands</vt:lpstr>
      <vt:lpstr>Exercise 3</vt:lpstr>
      <vt:lpstr>Advanced Commands</vt:lpstr>
      <vt:lpstr>Git IDs </vt:lpstr>
      <vt:lpstr>git checkout</vt:lpstr>
      <vt:lpstr>git diff</vt:lpstr>
      <vt:lpstr>.gitignore</vt:lpstr>
      <vt:lpstr>git mv</vt:lpstr>
      <vt:lpstr>git rm</vt:lpstr>
      <vt:lpstr>Forgot to pull? And already made changes? </vt:lpstr>
      <vt:lpstr>Exercise </vt:lpstr>
      <vt:lpstr>Exercise 4</vt:lpstr>
      <vt:lpstr>Pairs for Exercise 5</vt:lpstr>
      <vt:lpstr>Exercise 5</vt:lpstr>
      <vt:lpstr>Exercise 6</vt:lpstr>
      <vt:lpstr>Useful Stuff for Paper Writing</vt:lpstr>
      <vt:lpstr>Github / Gitlab / Bitbucket</vt:lpstr>
      <vt:lpstr>CryptoBib</vt:lpstr>
      <vt:lpstr>PowerPoint Presentation</vt:lpstr>
      <vt:lpstr>Advanced Commands</vt:lpstr>
      <vt:lpstr>Git Branches</vt:lpstr>
      <vt:lpstr>Git Branches</vt:lpstr>
      <vt:lpstr>Git Branches - Example</vt:lpstr>
      <vt:lpstr>Git Branches - Example</vt:lpstr>
      <vt:lpstr>Git Branches - Merge</vt:lpstr>
      <vt:lpstr>Git Branches – Fast-Forward Merge</vt:lpstr>
      <vt:lpstr>Git Branches – 3-way Merge</vt:lpstr>
      <vt:lpstr>Git Branches – Merge conflicts</vt:lpstr>
      <vt:lpstr>Git Branches – Remote branches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Submodules</vt:lpstr>
      <vt:lpstr>Exercise </vt:lpstr>
      <vt:lpstr>Exercises 7</vt:lpstr>
      <vt:lpstr>Exercise 8</vt:lpstr>
      <vt:lpstr>Further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 Rachel Player Jordy Gennissen + you!  Royal Holloway University of London 14 February 2020 </dc:title>
  <dc:creator>Gennissen, Jordy (2017)</dc:creator>
  <cp:lastModifiedBy>Player, Rachel</cp:lastModifiedBy>
  <cp:revision>45</cp:revision>
  <dcterms:created xsi:type="dcterms:W3CDTF">2020-01-17T11:59:18Z</dcterms:created>
  <dcterms:modified xsi:type="dcterms:W3CDTF">2021-03-02T19:23:18Z</dcterms:modified>
</cp:coreProperties>
</file>