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Garamond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8E965D-F059-4235-8D6B-D23AE26B0E28}">
  <a:tblStyle styleId="{338E965D-F059-4235-8D6B-D23AE26B0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Garamond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ramond-boldItalic.fntdata"/><Relationship Id="rId30" Type="http://schemas.openxmlformats.org/officeDocument/2006/relationships/font" Target="fonts/Garamond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3499930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3499930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3499930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3499930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7fd5a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7fd5a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7fd5a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7fd5a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7fd5a1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7fd5a1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7fd5a1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7fd5a1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7fd5a1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7fd5a1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7fd5a1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7fd5a1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3499930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3499930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3499930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3499930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34999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34999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349993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349993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3499930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3499930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349993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349993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349993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349993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3499930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3499930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3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Solar and Lunar Eclipse Milestone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Raikar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Jan Zikeš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22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of Total Solar Eclipse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7650" y="4275875"/>
            <a:ext cx="7688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Confidence Interval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[-0.01568  0.01568]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Observed Difference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-0.06719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9452" r="8492" t="0"/>
          <a:stretch/>
        </p:blipFill>
        <p:spPr>
          <a:xfrm>
            <a:off x="1143000" y="1764950"/>
            <a:ext cx="6858000" cy="25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of Total Lunar Eclipse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4185775"/>
            <a:ext cx="76887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Confidence Interval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[-0.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01149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0.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01149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Observed Difference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-0.00560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8816" r="8168" t="0"/>
          <a:stretch/>
        </p:blipFill>
        <p:spPr>
          <a:xfrm>
            <a:off x="1144800" y="1777650"/>
            <a:ext cx="6858000" cy="2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Analysis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Goal</a:t>
            </a:r>
            <a:r>
              <a:rPr b="1" lang="en" sz="1400"/>
              <a:t> 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Identify supervised learning techniques to predict the date of future total solar and lunar eclipses.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Hypothesis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is possible to predict the time and date of the solar and lunar eclipses from the given data leveraging machine learning regression algorithms.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7650" y="58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Tested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1332525"/>
            <a:ext cx="76887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Linear Regression</a:t>
            </a:r>
            <a:endParaRPr b="1"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that uses ordinary least squares to minimize the sum of square differences from prediction from true value.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was split into ordered train and test sets to keep the dates of the data in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= 0.75 Test = 0.25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Fitted the training data to linear regression model and predicted the model on testing data.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Ridge Regression</a:t>
            </a:r>
            <a:endParaRPr b="1"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similar to linear regression but with a normalization term to reduce overfitting.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was split into ordered train and test sets to keep the dates of the data in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= 0.75 Test = 0.25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GridSearchCV to find the best alpha parameter for the model and cross validation of 5.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the alphas vs the cross validation of 10 scores for each alpha for visual analysis.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Fitted the training data to ridge regression model and predicted the model on testing data.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49500" y="54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Tested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7650" y="1301975"/>
            <a:ext cx="76887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Lasso Regression</a:t>
            </a:r>
            <a:endParaRPr b="1"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similar to ridge regression but uses absolute values instead of squares to penalize regression coefficients from becoming too large.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was split into ordered train and test sets to keep the dates of the data in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= 0.75 Test = 0.25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GridSearchCV to find the best alpha parameter for the model and cross validation of 5.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the alphas vs the cross validation of 10 scores for each alpha for visual analysis.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Fitted the training data to lasso regression model and predicted the model on testing data.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Polynomial Linear Regression</a:t>
            </a:r>
            <a:endParaRPr b="1"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similar to linear regression but y is modelled using an nth degree polynomial for x instead.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was split into ordered train and test sets to keep the dates of the data in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= 0.75 Test = 0.25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a manual gridsearch to test for the best degree parameter for the Polynomial Features. Best degree = 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Fitted the training data to polynomial regression model and predicted the model on testing data.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7650" y="1341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Bayesian</a:t>
            </a:r>
            <a:r>
              <a:rPr b="1" lang="en" sz="1800"/>
              <a:t> Linear Regression</a:t>
            </a:r>
            <a:endParaRPr b="1"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similar to linear regression but the model is made with probabilities rather than point estimates.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GridSearchCV to find the best alpha and lambda parameters for the model with cross validation of 5.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Fitted the training data to bayesian regression model and predicted the model on testing data.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649500" y="54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Tested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76150" y="54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the Models</a:t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952500" y="20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{338E965D-F059-4235-8D6B-D23AE26B0E28}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Total Solar (yrs)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Total Lunar (yrs)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4.8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5.4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Lasso Regression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4.8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5.3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Ridge Regression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4.9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5.3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Polynomial Regression</a:t>
                      </a:r>
                      <a:endParaRPr b="1">
                        <a:highlight>
                          <a:srgbClr val="FCE5CD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4.6</a:t>
                      </a:r>
                      <a:endParaRPr b="1">
                        <a:highlight>
                          <a:srgbClr val="FCE5CD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CE5CD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4.4</a:t>
                      </a:r>
                      <a:endParaRPr b="1">
                        <a:highlight>
                          <a:srgbClr val="FCE5CD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Bayesian Regression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4.8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5.4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897225" y="1359175"/>
            <a:ext cx="6858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Below are the Root Mean Square Errors (RMSE) computed for total solar and total lunar eclipses for each model.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685025" y="54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685025" y="1803500"/>
            <a:ext cx="76887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RMSE results seem to be around the same range of 4-5 years. This might imply that the data is not suitable for machine learning regression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different </a:t>
            </a:r>
            <a:r>
              <a:rPr lang="en"/>
              <a:t>models </a:t>
            </a:r>
            <a:r>
              <a:rPr lang="en"/>
              <a:t>in the future such as gaussian processes and deep learning models such as neural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Request the data </a:t>
            </a:r>
            <a:r>
              <a:rPr lang="en"/>
              <a:t>collectors</a:t>
            </a:r>
            <a:r>
              <a:rPr lang="en"/>
              <a:t> to collect data in a certain way so as to improve the prediction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Using standard astrophysics models may prove to be more accurate.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Study the frequency of occurrence of eclipses and determine which eclipses are more common.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Study the correlation between time of year and occurrence of eclipses.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Client Base and Motivation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Astronomers to statistically confirm their theories about the occurrences of eclipses.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Acquired from NASA public dataset domain.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Two separate CSV files with data pertaining to solar and lunar eclipses respectively.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09700"/>
            <a:ext cx="76887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Preliminary Solution Outline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exploration and cleansing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Study distributions of months when eclipses occur.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Analyze the data visually and statistically.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Explain findings and practical significance of results.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853850"/>
            <a:ext cx="76887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Imported CSV files as PANDAS dataframes and reindexed the rows with the column ‘Catalog number’.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Filtered the data frames to contain only relevant columns: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Solar Eclipses Data Frame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'Calendar Date', 'Eclipse Time', 'Delta T (s)', 'Eclipse Type','Eclipse Magnitude', 'Latitude', 'Longitude', 'Sun Altitude', 'Sun Azimuth',  'Path Width (km)', 'Central Duration'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Lunar Eclipses Data Frame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'Calendar Date', 'Eclipse Time', 'Delta T (s)','Eclipse Type', 'Latitude', 'Longitude',  'Penumbral Eclipse Duration (m)', 'Partial Eclipse Duration (m)','Total Eclipse Duration (m)'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409700"/>
            <a:ext cx="768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Reorganized data by calendar date in Chronological order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the dates into a list of [year, month, day] for easier analysis of trends.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years have negative values because the data is during the five millennium period -1999 to +3000 (2000 BCE to 3000 CE).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 appearing as ‘-’ were replaced with NAN values.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outlier data found.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7650" y="2006250"/>
            <a:ext cx="7688700" cy="22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Which type of eclipse is more common?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 seem to be 166 more lunar eclipses than solar eclipses over a 5000 year period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many solar/lunar eclipses per year on average?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Solar: ~2.3796/yr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Lunar: ~2.4128/yr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Approximately equal - the difference of 166 is only due to the large size of the data.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7650" y="1397000"/>
            <a:ext cx="76887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 there a trend in eclipses vs. month?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 and lunar eclipses seem to have relatively the same trend with every month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slight variation in frequency is due to lengths of the months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6092" r="7848" t="0"/>
          <a:stretch/>
        </p:blipFill>
        <p:spPr>
          <a:xfrm>
            <a:off x="157250" y="1952662"/>
            <a:ext cx="4414750" cy="204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5448" r="8336" t="0"/>
          <a:stretch/>
        </p:blipFill>
        <p:spPr>
          <a:xfrm>
            <a:off x="4572000" y="1952662"/>
            <a:ext cx="4414750" cy="2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346200"/>
            <a:ext cx="7688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Trends in Total Eclipses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6570" r="8655" t="0"/>
          <a:stretch/>
        </p:blipFill>
        <p:spPr>
          <a:xfrm>
            <a:off x="165100" y="1993900"/>
            <a:ext cx="43478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6090" r="8490" t="0"/>
          <a:stretch/>
        </p:blipFill>
        <p:spPr>
          <a:xfrm>
            <a:off x="4652625" y="1993900"/>
            <a:ext cx="4362701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29450" y="3844925"/>
            <a:ext cx="76887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Total solar eclipses seem to veer off this trend greatly. They seem to be more common during the second half of the year during the seasons Fall and Winter (September - January).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853850"/>
            <a:ext cx="82242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1: September - February (Fall - Winter according to US seasons)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2: March - August (Spring - Summer according to US season)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 TEST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test the hypothesis that total eclipse is not directly correlated to the months in the year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𝐻𝑜  : The probability of total eclipse occurring is the same for Group 1 and Group 2. (𝑝1=𝑝2)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𝐻𝑎  : The probability of total eclipse occurring is not the same for Group 1 and Group 2. (𝑝1≠𝑝2)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