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498" r:id="rId3"/>
    <p:sldId id="533" r:id="rId4"/>
    <p:sldId id="534" r:id="rId5"/>
    <p:sldId id="527" r:id="rId6"/>
    <p:sldId id="528" r:id="rId7"/>
    <p:sldId id="529" r:id="rId8"/>
    <p:sldId id="530" r:id="rId9"/>
    <p:sldId id="531" r:id="rId10"/>
    <p:sldId id="532" r:id="rId11"/>
    <p:sldId id="526" r:id="rId12"/>
    <p:sldId id="525" r:id="rId13"/>
    <p:sldId id="523" r:id="rId14"/>
    <p:sldId id="524" r:id="rId15"/>
    <p:sldId id="499" r:id="rId16"/>
    <p:sldId id="501" r:id="rId17"/>
    <p:sldId id="502" r:id="rId18"/>
    <p:sldId id="504" r:id="rId19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3741" autoAdjust="0"/>
  </p:normalViewPr>
  <p:slideViewPr>
    <p:cSldViewPr>
      <p:cViewPr varScale="1">
        <p:scale>
          <a:sx n="67" d="100"/>
          <a:sy n="67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3E6D-EAC2-4B54-B672-BEFA288C4E6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28080-CC7F-428F-A17F-4655B39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02AAD-BDE9-49AA-AC25-A275DA8E19EC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4049-C4BB-435D-A9FD-D574C1096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54049-C4BB-435D-A9FD-D574C10964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54049-C4BB-435D-A9FD-D574C10964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54049-C4BB-435D-A9FD-D574C10964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54049-C4BB-435D-A9FD-D574C10964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1"/>
            <a:ext cx="7772400" cy="1753345"/>
          </a:xfrm>
        </p:spPr>
        <p:txBody>
          <a:bodyPr>
            <a:no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6400800" cy="17526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35496" y="1124744"/>
            <a:ext cx="910850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Line 16"/>
          <p:cNvSpPr>
            <a:spLocks noChangeShapeType="1"/>
          </p:cNvSpPr>
          <p:nvPr userDrawn="1"/>
        </p:nvSpPr>
        <p:spPr bwMode="auto">
          <a:xfrm>
            <a:off x="108520" y="1196752"/>
            <a:ext cx="903548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35496" y="1124744"/>
            <a:ext cx="910850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Line 16"/>
          <p:cNvSpPr>
            <a:spLocks noChangeShapeType="1"/>
          </p:cNvSpPr>
          <p:nvPr userDrawn="1"/>
        </p:nvSpPr>
        <p:spPr bwMode="auto">
          <a:xfrm>
            <a:off x="108520" y="1196752"/>
            <a:ext cx="903548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7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821925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5496" y="1124744"/>
            <a:ext cx="910850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108520" y="1196752"/>
            <a:ext cx="903548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187624" y="72008"/>
            <a:ext cx="0" cy="1124744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1259632" y="188640"/>
            <a:ext cx="0" cy="93610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29614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latin typeface="Arial" pitchFamily="34" charset="0"/>
                <a:cs typeface="Arial" pitchFamily="34" charset="0"/>
              </a:rPr>
              <a:t>S. Maoz</a:t>
            </a:r>
            <a:br>
              <a:rPr lang="de-DE" sz="1000" b="1" dirty="0">
                <a:latin typeface="Arial" pitchFamily="34" charset="0"/>
                <a:cs typeface="Arial" pitchFamily="34" charset="0"/>
              </a:rPr>
            </a:br>
            <a:r>
              <a:rPr lang="de-DE" sz="1000" b="1" dirty="0">
                <a:latin typeface="Arial" pitchFamily="34" charset="0"/>
                <a:cs typeface="Arial" pitchFamily="34" charset="0"/>
              </a:rPr>
              <a:t>J.</a:t>
            </a:r>
            <a:r>
              <a:rPr lang="de-DE" sz="1000" b="1" baseline="0" dirty="0">
                <a:latin typeface="Arial" pitchFamily="34" charset="0"/>
                <a:cs typeface="Arial" pitchFamily="34" charset="0"/>
              </a:rPr>
              <a:t> O. </a:t>
            </a:r>
            <a:r>
              <a:rPr lang="de-DE" sz="1000" b="1" dirty="0">
                <a:latin typeface="Arial" pitchFamily="34" charset="0"/>
                <a:cs typeface="Arial" pitchFamily="34" charset="0"/>
              </a:rPr>
              <a:t>Ringert</a:t>
            </a:r>
            <a:endParaRPr lang="de-DE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de-DE" sz="1000" dirty="0">
                <a:latin typeface="Arial" pitchFamily="34" charset="0"/>
                <a:cs typeface="Arial" pitchFamily="34" charset="0"/>
              </a:rPr>
              <a:t>Computer</a:t>
            </a:r>
            <a:r>
              <a:rPr lang="de-DE" sz="1000" baseline="0" dirty="0">
                <a:latin typeface="Arial" pitchFamily="34" charset="0"/>
                <a:cs typeface="Arial" pitchFamily="34" charset="0"/>
              </a:rPr>
              <a:t> Science</a:t>
            </a:r>
            <a:br>
              <a:rPr lang="de-DE" sz="1000" baseline="0" dirty="0">
                <a:latin typeface="Arial" pitchFamily="34" charset="0"/>
                <a:cs typeface="Arial" pitchFamily="34" charset="0"/>
              </a:rPr>
            </a:br>
            <a:r>
              <a:rPr lang="de-DE" sz="1000" baseline="0" dirty="0">
                <a:latin typeface="Arial" pitchFamily="34" charset="0"/>
                <a:cs typeface="Arial" pitchFamily="34" charset="0"/>
              </a:rPr>
              <a:t>Tel Aviv University</a:t>
            </a:r>
            <a:endParaRPr lang="de-DE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de-DE" sz="800" dirty="0">
                <a:latin typeface="Arial" pitchFamily="34" charset="0"/>
                <a:cs typeface="Arial" pitchFamily="34" charset="0"/>
              </a:rPr>
              <a:t>Slide </a:t>
            </a:r>
            <a:fld id="{2CE07847-B605-4127-89DE-8BBE4C3EB877}" type="slidenum">
              <a:rPr lang="de-DE" sz="800">
                <a:latin typeface="Arial" pitchFamily="34" charset="0"/>
                <a:cs typeface="Arial" pitchFamily="34" charset="0"/>
              </a:rPr>
              <a:pPr>
                <a:spcBef>
                  <a:spcPct val="50000"/>
                </a:spcBef>
              </a:pPr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5E38A46-7A24-4F56-8CB2-FA6943381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89"/>
          <a:stretch/>
        </p:blipFill>
        <p:spPr>
          <a:xfrm>
            <a:off x="0" y="863475"/>
            <a:ext cx="9144000" cy="36456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4632" cy="1681336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</a:rPr>
              <a:t>Smart Parking Lot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name: 1920aGroup3 – ParkingLot1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Shahar</a:t>
            </a:r>
            <a:r>
              <a:rPr lang="en-US" dirty="0"/>
              <a:t> </a:t>
            </a:r>
            <a:r>
              <a:rPr lang="en-US" dirty="0" err="1"/>
              <a:t>Maoz</a:t>
            </a:r>
            <a:r>
              <a:rPr lang="en-US" dirty="0"/>
              <a:t> Workshop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 of Computer Science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Tel Aviv University, Israel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28918"/>
            <a:ext cx="7416824" cy="706090"/>
          </a:xfrm>
        </p:spPr>
        <p:txBody>
          <a:bodyPr>
            <a:noAutofit/>
          </a:bodyPr>
          <a:lstStyle/>
          <a:p>
            <a:r>
              <a:rPr lang="en-US" dirty="0"/>
              <a:t>Enjoy Playing</a:t>
            </a:r>
          </a:p>
        </p:txBody>
      </p:sp>
      <p:pic>
        <p:nvPicPr>
          <p:cNvPr id="8" name="Picture 7" descr="A picture containing light, lit, night, city&#10;&#10;Description automatically generated">
            <a:extLst>
              <a:ext uri="{FF2B5EF4-FFF2-40B4-BE49-F238E27FC236}">
                <a16:creationId xmlns:a16="http://schemas.microsoft.com/office/drawing/2014/main" id="{D26167CC-E2E9-4415-9D7F-CF6DE3D9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84784"/>
            <a:ext cx="5962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0E12B7-DEB4-4812-9526-1B7A64CD8562}"/>
              </a:ext>
            </a:extLst>
          </p:cNvPr>
          <p:cNvSpPr txBox="1"/>
          <p:nvPr/>
        </p:nvSpPr>
        <p:spPr>
          <a:xfrm>
            <a:off x="2123728" y="2708920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2626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16824" cy="706090"/>
          </a:xfrm>
        </p:spPr>
        <p:txBody>
          <a:bodyPr>
            <a:noAutofit/>
          </a:bodyPr>
          <a:lstStyle/>
          <a:p>
            <a:r>
              <a:rPr lang="en-US" dirty="0"/>
              <a:t>Slide title Arial 28 black, only first word caps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title single line</a:t>
            </a:r>
          </a:p>
          <a:p>
            <a:endParaRPr lang="en-US" dirty="0"/>
          </a:p>
          <a:p>
            <a:r>
              <a:rPr lang="en-US" dirty="0"/>
              <a:t>Main bullet uses Arial 24 black</a:t>
            </a:r>
          </a:p>
          <a:p>
            <a:pPr lvl="1"/>
            <a:r>
              <a:rPr lang="en-US" dirty="0"/>
              <a:t>Sub bullet uses Arial 20 or 22 black</a:t>
            </a:r>
          </a:p>
          <a:p>
            <a:pPr lvl="1"/>
            <a:r>
              <a:rPr lang="en-US" dirty="0"/>
              <a:t>Font size never smaller than 18</a:t>
            </a:r>
          </a:p>
          <a:p>
            <a:endParaRPr lang="en-US" dirty="0"/>
          </a:p>
          <a:p>
            <a:r>
              <a:rPr lang="en-US" dirty="0"/>
              <a:t>Emphasize by using colors, 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most 4-5 bullet points per slide</a:t>
            </a:r>
          </a:p>
          <a:p>
            <a:endParaRPr lang="en-US" dirty="0"/>
          </a:p>
          <a:p>
            <a:r>
              <a:rPr lang="en-US" dirty="0"/>
              <a:t>At most 7-10 words per bullet point, no longer than two lines of text</a:t>
            </a:r>
          </a:p>
        </p:txBody>
      </p:sp>
    </p:spTree>
    <p:extLst>
      <p:ext uri="{BB962C8B-B14F-4D97-AF65-F5344CB8AC3E}">
        <p14:creationId xmlns:p14="http://schemas.microsoft.com/office/powerpoint/2010/main" val="413609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with Spectra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definitions allow introduction of </a:t>
            </a:r>
            <a:r>
              <a:rPr lang="en-US" dirty="0">
                <a:solidFill>
                  <a:schemeClr val="accent2"/>
                </a:solidFill>
              </a:rPr>
              <a:t>type aliases </a:t>
            </a:r>
            <a:r>
              <a:rPr lang="en-US" dirty="0"/>
              <a:t>for reuse</a:t>
            </a:r>
          </a:p>
          <a:p>
            <a:endParaRPr lang="en-US" dirty="0"/>
          </a:p>
          <a:p>
            <a:r>
              <a:rPr lang="en-US" dirty="0"/>
              <a:t>A type definition consists of a </a:t>
            </a:r>
            <a:r>
              <a:rPr lang="en-US" dirty="0">
                <a:solidFill>
                  <a:schemeClr val="accent2"/>
                </a:solidFill>
              </a:rPr>
              <a:t>name and type</a:t>
            </a:r>
          </a:p>
          <a:p>
            <a:endParaRPr lang="en-US" dirty="0"/>
          </a:p>
          <a:p>
            <a:r>
              <a:rPr lang="en-US" dirty="0"/>
              <a:t>Example definition: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type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MotorCmd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b="1" i="1" dirty="0">
                <a:solidFill>
                  <a:srgbClr val="4C0099"/>
                </a:solidFill>
                <a:latin typeface="Consolas" panose="020B0609020204030204" pitchFamily="49" charset="0"/>
              </a:rPr>
              <a:t>LEFT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4C0099"/>
                </a:solidFill>
                <a:latin typeface="Consolas" panose="020B0609020204030204" pitchFamily="49" charset="0"/>
              </a:rPr>
              <a:t>OFF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4C0099"/>
                </a:solidFill>
                <a:latin typeface="Consolas" panose="020B0609020204030204" pitchFamily="49" charset="0"/>
              </a:rPr>
              <a:t>RIGHT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b="1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Example use: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9999"/>
                </a:solidFill>
                <a:latin typeface="Consolas" panose="020B0609020204030204" pitchFamily="49" charset="0"/>
              </a:rPr>
              <a:t>	sys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MotorCmd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telMot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550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Guarantees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9900"/>
                </a:solidFill>
                <a:latin typeface="Consolas" panose="020B0609020204030204" pitchFamily="49" charset="0"/>
              </a:rPr>
              <a:t>asm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telPos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pPr marL="0" indent="0">
              <a:buNone/>
            </a:pPr>
            <a:endParaRPr lang="en-US" sz="2000" b="1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9900"/>
                </a:solidFill>
                <a:latin typeface="Consolas" panose="020B0609020204030204" pitchFamily="49" charset="0"/>
              </a:rPr>
              <a:t>asm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moveLeft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telMot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4C0099"/>
                </a:solidFill>
                <a:latin typeface="Consolas" panose="020B0609020204030204" pitchFamily="49" charset="0"/>
              </a:rPr>
              <a:t>LEFT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&amp; !P1 -&gt; </a:t>
            </a:r>
            <a:r>
              <a:rPr lang="en-US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next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telPos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)=telPos-</a:t>
            </a:r>
            <a:r>
              <a:rPr lang="en-US" sz="2000" b="1" i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9999"/>
                </a:solidFill>
                <a:latin typeface="Consolas" panose="020B0609020204030204" pitchFamily="49" charset="0"/>
              </a:rPr>
              <a:t>gar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(P1 -&gt;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telMot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000" b="1" i="1" dirty="0">
                <a:solidFill>
                  <a:srgbClr val="4C0099"/>
                </a:solidFill>
                <a:latin typeface="Consolas" panose="020B0609020204030204" pitchFamily="49" charset="0"/>
              </a:rPr>
              <a:t>LEFT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 (P2 -&gt; 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telMot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000" b="1" i="1" dirty="0">
                <a:solidFill>
                  <a:srgbClr val="4C0099"/>
                </a:solidFill>
                <a:latin typeface="Consolas" panose="020B0609020204030204" pitchFamily="49" charset="0"/>
              </a:rPr>
              <a:t>RIGHT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9999"/>
                </a:solidFill>
                <a:latin typeface="Consolas" panose="020B0609020204030204" pitchFamily="49" charset="0"/>
              </a:rPr>
              <a:t>gar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surveilP1: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GF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P1;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365104"/>
            <a:ext cx="572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safety assumption/guarantee (temporal operator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G</a:t>
            </a:r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1666544"/>
            <a:ext cx="262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initial assumption</a:t>
            </a:r>
            <a:b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(no temporal operator)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5733256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liveness guarantee (temporal operator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GF</a:t>
            </a:r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623654"/>
            <a:ext cx="16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optional name</a:t>
            </a:r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483768" y="2808319"/>
            <a:ext cx="216024" cy="127907"/>
          </a:xfrm>
          <a:prstGeom prst="curvedConnector3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3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812360" cy="706090"/>
          </a:xfrm>
        </p:spPr>
        <p:txBody>
          <a:bodyPr>
            <a:normAutofit/>
          </a:bodyPr>
          <a:lstStyle/>
          <a:p>
            <a:r>
              <a:rPr lang="en-US" dirty="0"/>
              <a:t>An example slide with a large image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2" descr="File:E-shopF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370930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with image and text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to important parts on the image using a red / blue circle as in the example below</a:t>
            </a:r>
          </a:p>
          <a:p>
            <a:endParaRPr lang="en-US" dirty="0"/>
          </a:p>
          <a:p>
            <a:r>
              <a:rPr lang="en-US" dirty="0"/>
              <a:t>More text here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3" y="3068910"/>
            <a:ext cx="69056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211960" y="4293096"/>
            <a:ext cx="2160240" cy="122413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with a diagram and comments</a:t>
            </a:r>
          </a:p>
        </p:txBody>
      </p:sp>
      <p:sp>
        <p:nvSpPr>
          <p:cNvPr id="4" name="Eine Ecke des Rechtecks schneiden 14"/>
          <p:cNvSpPr/>
          <p:nvPr/>
        </p:nvSpPr>
        <p:spPr>
          <a:xfrm>
            <a:off x="4211960" y="2420888"/>
            <a:ext cx="1821492" cy="360039"/>
          </a:xfrm>
          <a:prstGeom prst="snip1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de-DE" sz="1600" dirty="0"/>
              <a:t>DiagramName</a:t>
            </a:r>
            <a:endParaRPr lang="en-US" sz="1600" dirty="0"/>
          </a:p>
        </p:txBody>
      </p:sp>
      <p:grpSp>
        <p:nvGrpSpPr>
          <p:cNvPr id="3" name="Gruppieren 4"/>
          <p:cNvGrpSpPr/>
          <p:nvPr/>
        </p:nvGrpSpPr>
        <p:grpSpPr>
          <a:xfrm>
            <a:off x="1691680" y="3066798"/>
            <a:ext cx="4383055" cy="1630494"/>
            <a:chOff x="3674559" y="2305452"/>
            <a:chExt cx="5286375" cy="2073563"/>
          </a:xfrm>
        </p:grpSpPr>
        <p:sp>
          <p:nvSpPr>
            <p:cNvPr id="6" name="Rechteck 36"/>
            <p:cNvSpPr/>
            <p:nvPr/>
          </p:nvSpPr>
          <p:spPr>
            <a:xfrm>
              <a:off x="5462084" y="2305452"/>
              <a:ext cx="1747837" cy="180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de-DE" sz="1400" dirty="0" err="1"/>
                <a:t>ModeArbiter</a:t>
              </a:r>
              <a:endParaRPr lang="de-DE" sz="1400" dirty="0"/>
            </a:p>
          </p:txBody>
        </p:sp>
        <p:sp>
          <p:nvSpPr>
            <p:cNvPr id="7" name="Rechteck 68"/>
            <p:cNvSpPr/>
            <p:nvPr/>
          </p:nvSpPr>
          <p:spPr>
            <a:xfrm>
              <a:off x="7122609" y="2996014"/>
              <a:ext cx="131762" cy="1238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8" name="Gewinkelte Verbindung 113"/>
            <p:cNvCxnSpPr/>
            <p:nvPr/>
          </p:nvCxnSpPr>
          <p:spPr>
            <a:xfrm rot="10800000" flipV="1">
              <a:off x="7286121" y="3057927"/>
              <a:ext cx="6492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12"/>
            <p:cNvSpPr txBox="1">
              <a:spLocks noChangeArrowheads="1"/>
            </p:cNvSpPr>
            <p:nvPr/>
          </p:nvSpPr>
          <p:spPr bwMode="auto">
            <a:xfrm>
              <a:off x="7389309" y="3096026"/>
              <a:ext cx="1533525" cy="5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/>
                <a:t>boolean userPumpState</a:t>
              </a:r>
            </a:p>
          </p:txBody>
        </p:sp>
        <p:sp>
          <p:nvSpPr>
            <p:cNvPr id="10" name="Rechteck 68"/>
            <p:cNvSpPr/>
            <p:nvPr/>
          </p:nvSpPr>
          <p:spPr>
            <a:xfrm>
              <a:off x="7138484" y="2381652"/>
              <a:ext cx="131762" cy="1238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11" name="Gewinkelte Verbindung 113"/>
            <p:cNvCxnSpPr/>
            <p:nvPr/>
          </p:nvCxnSpPr>
          <p:spPr>
            <a:xfrm rot="10800000" flipV="1">
              <a:off x="7301996" y="2443564"/>
              <a:ext cx="6492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2"/>
            <p:cNvSpPr txBox="1">
              <a:spLocks noChangeArrowheads="1"/>
            </p:cNvSpPr>
            <p:nvPr/>
          </p:nvSpPr>
          <p:spPr bwMode="auto">
            <a:xfrm>
              <a:off x="7414709" y="2438802"/>
              <a:ext cx="1533525" cy="5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/>
                <a:t>boolean emsPumpState</a:t>
              </a:r>
            </a:p>
          </p:txBody>
        </p:sp>
        <p:sp>
          <p:nvSpPr>
            <p:cNvPr id="13" name="Rechteck 68"/>
            <p:cNvSpPr/>
            <p:nvPr/>
          </p:nvSpPr>
          <p:spPr>
            <a:xfrm>
              <a:off x="7116259" y="3694514"/>
              <a:ext cx="131762" cy="1238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14" name="Gewinkelte Verbindung 113"/>
            <p:cNvCxnSpPr/>
            <p:nvPr/>
          </p:nvCxnSpPr>
          <p:spPr>
            <a:xfrm rot="10800000" flipV="1">
              <a:off x="7279771" y="3756427"/>
              <a:ext cx="650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2"/>
            <p:cNvSpPr txBox="1">
              <a:spLocks noChangeArrowheads="1"/>
            </p:cNvSpPr>
            <p:nvPr/>
          </p:nvSpPr>
          <p:spPr bwMode="auto">
            <a:xfrm>
              <a:off x="7373434" y="3804052"/>
              <a:ext cx="1587500" cy="5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ValvePosition</a:t>
              </a:r>
              <a:r>
                <a:rPr lang="en-US" sz="1100" dirty="0"/>
                <a:t> </a:t>
              </a:r>
              <a:r>
                <a:rPr lang="en-US" sz="1100" dirty="0" err="1"/>
                <a:t>emsValvePosition</a:t>
              </a:r>
              <a:endParaRPr lang="en-US" sz="1100" dirty="0"/>
            </a:p>
          </p:txBody>
        </p:sp>
        <p:sp>
          <p:nvSpPr>
            <p:cNvPr id="16" name="Rechteck 68"/>
            <p:cNvSpPr/>
            <p:nvPr/>
          </p:nvSpPr>
          <p:spPr>
            <a:xfrm>
              <a:off x="5393821" y="3064277"/>
              <a:ext cx="131763" cy="1238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17" name="Gewinkelte Verbindung 113"/>
            <p:cNvCxnSpPr/>
            <p:nvPr/>
          </p:nvCxnSpPr>
          <p:spPr>
            <a:xfrm rot="10800000" flipV="1">
              <a:off x="4747709" y="3105552"/>
              <a:ext cx="649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2"/>
            <p:cNvSpPr txBox="1">
              <a:spLocks noChangeArrowheads="1"/>
            </p:cNvSpPr>
            <p:nvPr/>
          </p:nvSpPr>
          <p:spPr bwMode="auto">
            <a:xfrm>
              <a:off x="3674559" y="3173813"/>
              <a:ext cx="1658937" cy="5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boolean</a:t>
              </a:r>
              <a:r>
                <a:rPr lang="en-US" sz="1100" dirty="0"/>
                <a:t> </a:t>
              </a:r>
              <a:r>
                <a:rPr lang="en-US" sz="1100" dirty="0" err="1"/>
                <a:t>desiredPumpState</a:t>
              </a:r>
              <a:endParaRPr lang="en-US" sz="1100" dirty="0"/>
            </a:p>
          </p:txBody>
        </p:sp>
        <p:sp>
          <p:nvSpPr>
            <p:cNvPr id="19" name="Rechteck 68"/>
            <p:cNvSpPr/>
            <p:nvPr/>
          </p:nvSpPr>
          <p:spPr>
            <a:xfrm>
              <a:off x="5387471" y="2354664"/>
              <a:ext cx="131763" cy="1238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20" name="Gewinkelte Verbindung 113"/>
            <p:cNvCxnSpPr/>
            <p:nvPr/>
          </p:nvCxnSpPr>
          <p:spPr>
            <a:xfrm>
              <a:off x="4693734" y="2432452"/>
              <a:ext cx="682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12"/>
            <p:cNvSpPr txBox="1">
              <a:spLocks noChangeArrowheads="1"/>
            </p:cNvSpPr>
            <p:nvPr/>
          </p:nvSpPr>
          <p:spPr bwMode="auto">
            <a:xfrm>
              <a:off x="3688846" y="2507063"/>
              <a:ext cx="1614488" cy="5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ValvePosition</a:t>
              </a:r>
              <a:endParaRPr lang="en-US" sz="1100" dirty="0"/>
            </a:p>
            <a:p>
              <a:pPr eaLnBrk="1" hangingPunct="1"/>
              <a:r>
                <a:rPr lang="en-US" sz="1100" dirty="0" err="1"/>
                <a:t>userValvePosition</a:t>
              </a:r>
              <a:endParaRPr lang="en-US" sz="1100" dirty="0"/>
            </a:p>
          </p:txBody>
        </p:sp>
        <p:sp>
          <p:nvSpPr>
            <p:cNvPr id="22" name="Rechteck 68"/>
            <p:cNvSpPr/>
            <p:nvPr/>
          </p:nvSpPr>
          <p:spPr>
            <a:xfrm>
              <a:off x="5387471" y="3721502"/>
              <a:ext cx="131763" cy="1238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23" name="Gewinkelte Verbindung 113"/>
            <p:cNvCxnSpPr/>
            <p:nvPr/>
          </p:nvCxnSpPr>
          <p:spPr>
            <a:xfrm rot="10800000" flipV="1">
              <a:off x="4784221" y="3783414"/>
              <a:ext cx="6492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12"/>
            <p:cNvSpPr txBox="1">
              <a:spLocks noChangeArrowheads="1"/>
            </p:cNvSpPr>
            <p:nvPr/>
          </p:nvSpPr>
          <p:spPr bwMode="auto">
            <a:xfrm>
              <a:off x="3736471" y="3831039"/>
              <a:ext cx="1844674" cy="54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 dirty="0" err="1"/>
                <a:t>ValvePosition</a:t>
              </a:r>
              <a:r>
                <a:rPr lang="en-US" sz="1100" dirty="0"/>
                <a:t> </a:t>
              </a:r>
              <a:r>
                <a:rPr lang="en-US" sz="1100" dirty="0" err="1"/>
                <a:t>desiredValvePosition</a:t>
              </a:r>
              <a:endParaRPr lang="en-US" sz="1100" dirty="0"/>
            </a:p>
          </p:txBody>
        </p:sp>
      </p:grpSp>
      <p:sp>
        <p:nvSpPr>
          <p:cNvPr id="25" name="AutoShape 1034"/>
          <p:cNvSpPr>
            <a:spLocks noChangeArrowheads="1"/>
          </p:cNvSpPr>
          <p:nvPr/>
        </p:nvSpPr>
        <p:spPr bwMode="auto">
          <a:xfrm rot="10800000" flipH="1">
            <a:off x="1691680" y="4869160"/>
            <a:ext cx="3410838" cy="432048"/>
          </a:xfrm>
          <a:prstGeom prst="foldedCorner">
            <a:avLst>
              <a:gd name="adj" fmla="val 22801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r>
              <a:rPr lang="en-US" sz="1600" dirty="0">
                <a:solidFill>
                  <a:schemeClr val="dk1"/>
                </a:solidFill>
              </a:rPr>
              <a:t>A note which is part of the diagram</a:t>
            </a:r>
            <a:endParaRPr lang="en-US" sz="16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8224" y="2276872"/>
            <a:ext cx="2087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Use this kind of textbox for comments about the diagram that are not part of it </a:t>
            </a:r>
          </a:p>
        </p:txBody>
      </p:sp>
      <p:cxnSp>
        <p:nvCxnSpPr>
          <p:cNvPr id="27" name="Gekrümmte Verbindung 26"/>
          <p:cNvCxnSpPr>
            <a:stCxn id="26" idx="1"/>
          </p:cNvCxnSpPr>
          <p:nvPr/>
        </p:nvCxnSpPr>
        <p:spPr>
          <a:xfrm rot="10800000" flipV="1">
            <a:off x="5436096" y="3015536"/>
            <a:ext cx="1152128" cy="845512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560" y="558924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Another external comment which points to a specific part of the diagram</a:t>
            </a:r>
          </a:p>
        </p:txBody>
      </p:sp>
      <p:cxnSp>
        <p:nvCxnSpPr>
          <p:cNvPr id="31" name="Gekrümmte Verbindung 30"/>
          <p:cNvCxnSpPr>
            <a:stCxn id="30" idx="0"/>
          </p:cNvCxnSpPr>
          <p:nvPr/>
        </p:nvCxnSpPr>
        <p:spPr>
          <a:xfrm rot="5400000" flipH="1" flipV="1">
            <a:off x="2177737" y="3915055"/>
            <a:ext cx="1728188" cy="1620182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3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with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controlled entities</a:t>
            </a:r>
          </a:p>
          <a:p>
            <a:pPr lvl="1"/>
            <a:r>
              <a:rPr lang="en-US" dirty="0"/>
              <a:t>panel</a:t>
            </a:r>
          </a:p>
          <a:p>
            <a:pPr lvl="2"/>
            <a:r>
              <a:rPr lang="en-US" dirty="0"/>
              <a:t>Boolean enabled</a:t>
            </a:r>
          </a:p>
          <a:p>
            <a:pPr lvl="1"/>
            <a:r>
              <a:rPr lang="en-US" dirty="0"/>
              <a:t>dispenser</a:t>
            </a:r>
          </a:p>
          <a:p>
            <a:pPr lvl="1"/>
            <a:r>
              <a:rPr lang="en-US" dirty="0"/>
              <a:t>cashier</a:t>
            </a:r>
          </a:p>
          <a:p>
            <a:pPr lvl="2"/>
            <a:r>
              <a:rPr lang="en-US" dirty="0"/>
              <a:t>Number coins</a:t>
            </a:r>
          </a:p>
          <a:p>
            <a:endParaRPr lang="en-US" dirty="0"/>
          </a:p>
          <a:p>
            <a:r>
              <a:rPr lang="en-US" dirty="0"/>
              <a:t>Environment controlled entities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Heater</a:t>
            </a:r>
          </a:p>
          <a:p>
            <a:endParaRPr lang="en-US" dirty="0"/>
          </a:p>
          <a:p>
            <a:r>
              <a:rPr lang="en-US" dirty="0"/>
              <a:t>6 scenarios</a:t>
            </a:r>
          </a:p>
        </p:txBody>
      </p:sp>
      <p:pic>
        <p:nvPicPr>
          <p:cNvPr id="4" name="Picture 2" descr="http://brianromero.com/blog/2007/02_february/machine_on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12775"/>
            <a:ext cx="3707904" cy="46415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16824" cy="706090"/>
          </a:xfrm>
        </p:spPr>
        <p:txBody>
          <a:bodyPr>
            <a:noAutofit/>
          </a:bodyPr>
          <a:lstStyle/>
          <a:p>
            <a:r>
              <a:rPr lang="en-US" dirty="0"/>
              <a:t>Introduction – Smart Parking Lot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2372" y="1340768"/>
            <a:ext cx="8219256" cy="3960440"/>
          </a:xfrm>
        </p:spPr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Allow vehicles enter and exit the parking lot while supporting all complex situations</a:t>
            </a:r>
          </a:p>
          <a:p>
            <a:pPr lvl="1"/>
            <a:r>
              <a:rPr lang="en-US" dirty="0"/>
              <a:t>Support pedestrian mechanism</a:t>
            </a:r>
          </a:p>
          <a:p>
            <a:pPr lvl="1"/>
            <a:endParaRPr lang="en-US" dirty="0"/>
          </a:p>
          <a:p>
            <a:r>
              <a:rPr lang="en-US" dirty="0"/>
              <a:t>Complex situations:</a:t>
            </a:r>
          </a:p>
          <a:p>
            <a:pPr lvl="1"/>
            <a:r>
              <a:rPr lang="en-US" dirty="0"/>
              <a:t>Spot maintenance</a:t>
            </a:r>
          </a:p>
          <a:p>
            <a:pPr lvl="1"/>
            <a:r>
              <a:rPr lang="en-US" dirty="0"/>
              <a:t>Parking lot maintenance</a:t>
            </a:r>
          </a:p>
          <a:p>
            <a:pPr lvl="1"/>
            <a:r>
              <a:rPr lang="en-US" dirty="0"/>
              <a:t>Prioritizing VIP cars over regular cars</a:t>
            </a:r>
          </a:p>
          <a:p>
            <a:pPr lvl="1"/>
            <a:r>
              <a:rPr lang="en-US" dirty="0"/>
              <a:t>Pedestrian crossing</a:t>
            </a:r>
          </a:p>
        </p:txBody>
      </p:sp>
      <p:pic>
        <p:nvPicPr>
          <p:cNvPr id="3" name="Picture 2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BA166491-035A-4F0E-BAE1-C45E99D03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1573" y="3560125"/>
            <a:ext cx="1383944" cy="255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3882C-6C9F-4F1B-BF87-D8120B109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92" y="3847365"/>
            <a:ext cx="579702" cy="2318808"/>
          </a:xfrm>
          <a:prstGeom prst="rect">
            <a:avLst/>
          </a:prstGeom>
        </p:spPr>
      </p:pic>
      <p:pic>
        <p:nvPicPr>
          <p:cNvPr id="9" name="Picture 8" descr="A small white dog&#10;&#10;Description automatically generated">
            <a:extLst>
              <a:ext uri="{FF2B5EF4-FFF2-40B4-BE49-F238E27FC236}">
                <a16:creationId xmlns:a16="http://schemas.microsoft.com/office/drawing/2014/main" id="{E4737906-948D-4C2B-9FDB-D5D892755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51" y="3072662"/>
            <a:ext cx="719733" cy="712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16824" cy="706090"/>
          </a:xfrm>
        </p:spPr>
        <p:txBody>
          <a:bodyPr>
            <a:noAutofit/>
          </a:bodyPr>
          <a:lstStyle/>
          <a:p>
            <a:r>
              <a:rPr lang="en-US" dirty="0" err="1"/>
              <a:t>Specrta</a:t>
            </a:r>
            <a:r>
              <a:rPr lang="en-US" dirty="0"/>
              <a:t> - Parameterization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macros: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latin typeface="Arial"/>
              </a:rPr>
              <a:t>define</a:t>
            </a:r>
          </a:p>
          <a:p>
            <a:pPr marL="457200" lvl="1" indent="0">
              <a:buNone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numOfSpots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:= 7;</a:t>
            </a:r>
          </a:p>
          <a:p>
            <a:pPr marL="457200" lvl="1" indent="0">
              <a:buNone/>
            </a:pPr>
            <a:r>
              <a:rPr lang="en-US" b="1" spc="-1" dirty="0">
                <a:solidFill>
                  <a:srgbClr val="3A9DB8"/>
                </a:solidFill>
                <a:latin typeface="Arial"/>
                <a:cs typeface="+mn-cs"/>
              </a:rPr>
              <a:t>	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numOfSpotsPlusOne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:=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numOfSpots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+ 1;</a:t>
            </a:r>
          </a:p>
          <a:p>
            <a:pPr marL="457200" lvl="1" indent="0">
              <a:buNone/>
            </a:pPr>
            <a:r>
              <a:rPr lang="en-US" b="1" spc="-1" dirty="0">
                <a:solidFill>
                  <a:srgbClr val="3A9DB8"/>
                </a:solidFill>
                <a:latin typeface="Arial"/>
                <a:cs typeface="+mn-cs"/>
              </a:rPr>
              <a:t>	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numOfSpotsPlusTwo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:=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numOfSpots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+ 2;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latin typeface="Arial"/>
              </a:rPr>
              <a:t>define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killAll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:= 4;</a:t>
            </a:r>
            <a:endParaRPr lang="en-US" spc="-1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60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16824" cy="706090"/>
          </a:xfrm>
        </p:spPr>
        <p:txBody>
          <a:bodyPr>
            <a:noAutofit/>
          </a:bodyPr>
          <a:lstStyle/>
          <a:p>
            <a:r>
              <a:rPr lang="en-US" dirty="0" err="1"/>
              <a:t>Specrta</a:t>
            </a:r>
            <a:r>
              <a:rPr lang="en-US" dirty="0"/>
              <a:t> - Statistics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29AF35-9194-4F66-A9C8-4910D2E2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41509"/>
              </p:ext>
            </p:extLst>
          </p:nvPr>
        </p:nvGraphicFramePr>
        <p:xfrm>
          <a:off x="359529" y="2204864"/>
          <a:ext cx="8424941" cy="3182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0925">
                  <a:extLst>
                    <a:ext uri="{9D8B030D-6E8A-4147-A177-3AD203B41FA5}">
                      <a16:colId xmlns:a16="http://schemas.microsoft.com/office/drawing/2014/main" val="4170944875"/>
                    </a:ext>
                  </a:extLst>
                </a:gridCol>
                <a:gridCol w="1281426">
                  <a:extLst>
                    <a:ext uri="{9D8B030D-6E8A-4147-A177-3AD203B41FA5}">
                      <a16:colId xmlns:a16="http://schemas.microsoft.com/office/drawing/2014/main" val="24175303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8771345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5522686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39371056"/>
                    </a:ext>
                  </a:extLst>
                </a:gridCol>
                <a:gridCol w="1188134">
                  <a:extLst>
                    <a:ext uri="{9D8B030D-6E8A-4147-A177-3AD203B41FA5}">
                      <a16:colId xmlns:a16="http://schemas.microsoft.com/office/drawing/2014/main" val="363706849"/>
                    </a:ext>
                  </a:extLst>
                </a:gridCol>
              </a:tblGrid>
              <a:tr h="7427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numOfSpots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0525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killAll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9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Sythesize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symbolic controller time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20643ms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46888ms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99594ms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170913ms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Over an hour…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2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6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16824" cy="706090"/>
          </a:xfrm>
        </p:spPr>
        <p:txBody>
          <a:bodyPr>
            <a:noAutofit/>
          </a:bodyPr>
          <a:lstStyle/>
          <a:p>
            <a:r>
              <a:rPr lang="en-US" dirty="0" err="1"/>
              <a:t>Specrta</a:t>
            </a:r>
            <a:r>
              <a:rPr lang="en-US" dirty="0"/>
              <a:t> - Environment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variables:</a:t>
            </a:r>
          </a:p>
          <a:p>
            <a:pPr marL="743040" lvl="1" indent="-285480">
              <a:spcBef>
                <a:spcPts val="400"/>
              </a:spcBef>
              <a:buClr>
                <a:srgbClr val="00B050"/>
              </a:buClr>
              <a:buFont typeface="Arial"/>
              <a:buChar char="–"/>
            </a:pPr>
            <a:r>
              <a:rPr lang="en-US" b="1" spc="-1" dirty="0">
                <a:solidFill>
                  <a:srgbClr val="00B050"/>
                </a:solidFill>
                <a:latin typeface="Arial"/>
              </a:rPr>
              <a:t>env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carEntrance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(also for VIP)</a:t>
            </a:r>
          </a:p>
          <a:p>
            <a:pPr marL="743040" lvl="1" indent="-285480">
              <a:spcBef>
                <a:spcPts val="400"/>
              </a:spcBef>
              <a:buClr>
                <a:srgbClr val="00B050"/>
              </a:buClr>
              <a:buFont typeface="Arial"/>
              <a:buChar char="–"/>
            </a:pPr>
            <a:r>
              <a:rPr lang="en-US" b="1" spc="-1" dirty="0">
                <a:solidFill>
                  <a:srgbClr val="00B050"/>
                </a:solidFill>
                <a:latin typeface="Arial"/>
              </a:rPr>
              <a:t>env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carExit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(also for VIP) </a:t>
            </a:r>
          </a:p>
          <a:p>
            <a:pPr marL="743040" lvl="1" indent="-285480">
              <a:spcBef>
                <a:spcPts val="400"/>
              </a:spcBef>
              <a:buClr>
                <a:srgbClr val="00B050"/>
              </a:buClr>
              <a:buFont typeface="Arial"/>
              <a:buChar char="–"/>
            </a:pPr>
            <a:r>
              <a:rPr lang="en-US" b="1" spc="-1" dirty="0">
                <a:solidFill>
                  <a:srgbClr val="00B050"/>
                </a:solidFill>
                <a:latin typeface="Arial"/>
              </a:rPr>
              <a:t>env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/>
              <a:t>pedestrianRight</a:t>
            </a:r>
            <a:r>
              <a:rPr lang="en-US" dirty="0"/>
              <a:t> (and Left)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spcBef>
                <a:spcPts val="400"/>
              </a:spcBef>
              <a:buClr>
                <a:srgbClr val="00B050"/>
              </a:buClr>
              <a:buFont typeface="Arial"/>
              <a:buChar char="–"/>
            </a:pPr>
            <a:r>
              <a:rPr lang="en-US" b="1" spc="-1" dirty="0">
                <a:solidFill>
                  <a:srgbClr val="00B050"/>
                </a:solidFill>
                <a:latin typeface="Arial"/>
              </a:rPr>
              <a:t>env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/>
              <a:t>carInSpot</a:t>
            </a:r>
            <a:r>
              <a:rPr lang="en-US" dirty="0"/>
              <a:t>[</a:t>
            </a:r>
            <a:r>
              <a:rPr lang="en-US" dirty="0" err="1"/>
              <a:t>numOfSpotsPlusOne</a:t>
            </a:r>
            <a:r>
              <a:rPr lang="en-US" dirty="0"/>
              <a:t>]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spcBef>
                <a:spcPts val="400"/>
              </a:spcBef>
              <a:buClr>
                <a:srgbClr val="00B050"/>
              </a:buClr>
              <a:buFont typeface="Arial"/>
              <a:buChar char="–"/>
            </a:pPr>
            <a:r>
              <a:rPr lang="en-US" b="1" spc="-1" dirty="0">
                <a:solidFill>
                  <a:srgbClr val="00B050"/>
                </a:solidFill>
                <a:latin typeface="Arial"/>
              </a:rPr>
              <a:t>env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enableMain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lvl="1"/>
            <a:endParaRPr lang="en-US" dirty="0"/>
          </a:p>
          <a:p>
            <a:r>
              <a:rPr lang="en-US" dirty="0"/>
              <a:t>Main assumptions:</a:t>
            </a:r>
          </a:p>
          <a:p>
            <a:pPr lvl="1"/>
            <a:r>
              <a:rPr lang="en-US" dirty="0"/>
              <a:t>At the beginning the parking lot is empty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	</a:t>
            </a:r>
          </a:p>
          <a:p>
            <a:pPr lvl="1"/>
            <a:r>
              <a:rPr lang="en-US" b="1" spc="-1" dirty="0" err="1">
                <a:solidFill>
                  <a:srgbClr val="00B050"/>
                </a:solidFill>
                <a:latin typeface="Arial"/>
              </a:rPr>
              <a:t>asm</a:t>
            </a:r>
            <a:r>
              <a:rPr lang="en-US" b="1" spc="-1" dirty="0">
                <a:solidFill>
                  <a:srgbClr val="9F216C"/>
                </a:solidFill>
                <a:latin typeface="Arial"/>
                <a:cs typeface="+mn-cs"/>
              </a:rPr>
              <a:t> G</a:t>
            </a:r>
            <a:r>
              <a:rPr lang="en-US" dirty="0"/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((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carVipEntrance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&amp;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freeSpot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!=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numOfSpotsPlusOne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&amp; !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pedetrianLeftLight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)-&gt; !(next(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carVipEntrance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21050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16824" cy="706090"/>
          </a:xfrm>
        </p:spPr>
        <p:txBody>
          <a:bodyPr>
            <a:noAutofit/>
          </a:bodyPr>
          <a:lstStyle/>
          <a:p>
            <a:r>
              <a:rPr lang="en-US" dirty="0" err="1"/>
              <a:t>Specrta</a:t>
            </a:r>
            <a:r>
              <a:rPr lang="en-US" dirty="0"/>
              <a:t> -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variables:</a:t>
            </a:r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  <a:cs typeface="+mn-cs"/>
              </a:rPr>
              <a:t>sys</a:t>
            </a:r>
            <a:r>
              <a:rPr lang="en-US" b="1" dirty="0"/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  <a:cs typeface="+mn-cs"/>
              </a:rPr>
              <a:t>boolean</a:t>
            </a:r>
            <a:r>
              <a:rPr lang="en-US" b="1" dirty="0"/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gateEntrance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(also for VIP)</a:t>
            </a:r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</a:rPr>
              <a:t>sys</a:t>
            </a:r>
            <a:r>
              <a:rPr lang="en-US" b="1" dirty="0"/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b="1" dirty="0"/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gateExit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(also for VIP)</a:t>
            </a:r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</a:rPr>
              <a:t>sys</a:t>
            </a:r>
            <a:r>
              <a:rPr lang="en-US" b="1" dirty="0"/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b="1" dirty="0"/>
              <a:t> </a:t>
            </a:r>
            <a:r>
              <a:rPr lang="en-US" dirty="0"/>
              <a:t>[</a:t>
            </a:r>
            <a:r>
              <a:rPr lang="en-US" dirty="0" err="1"/>
              <a:t>numOfSpotsPlusTwo</a:t>
            </a:r>
            <a:r>
              <a:rPr lang="en-US" dirty="0"/>
              <a:t>] </a:t>
            </a:r>
            <a:r>
              <a:rPr lang="en-US" dirty="0" err="1"/>
              <a:t>spotMaintenance</a:t>
            </a:r>
            <a:endParaRPr lang="en-US" dirty="0"/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</a:rPr>
              <a:t>sys</a:t>
            </a:r>
            <a:r>
              <a:rPr lang="en-US" b="1" dirty="0"/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b="1" dirty="0"/>
              <a:t> </a:t>
            </a:r>
            <a:r>
              <a:rPr lang="en-US" dirty="0" err="1"/>
              <a:t>parkingLotMaintenance</a:t>
            </a:r>
            <a:endParaRPr lang="en-US" dirty="0"/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</a:rPr>
              <a:t>sys</a:t>
            </a:r>
            <a:r>
              <a:rPr lang="en-US" b="1" dirty="0"/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b="1" dirty="0"/>
              <a:t> </a:t>
            </a:r>
            <a:r>
              <a:rPr lang="en-US" dirty="0"/>
              <a:t>[</a:t>
            </a:r>
            <a:r>
              <a:rPr lang="en-US" dirty="0" err="1"/>
              <a:t>numOfSpotsPlusTwo</a:t>
            </a:r>
            <a:r>
              <a:rPr lang="en-US" dirty="0"/>
              <a:t>]spotlight</a:t>
            </a:r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</a:rPr>
              <a:t>sys</a:t>
            </a:r>
            <a:r>
              <a:rPr lang="en-US" b="1" dirty="0"/>
              <a:t> </a:t>
            </a:r>
            <a:r>
              <a:rPr lang="en-US" b="1" spc="-1" dirty="0" err="1">
                <a:solidFill>
                  <a:srgbClr val="9F216C"/>
                </a:solidFill>
                <a:latin typeface="Arial"/>
              </a:rPr>
              <a:t>boolean</a:t>
            </a:r>
            <a:r>
              <a:rPr lang="en-US" b="1" dirty="0"/>
              <a:t> </a:t>
            </a:r>
            <a:r>
              <a:rPr lang="en-US" dirty="0" err="1"/>
              <a:t>freeSpot</a:t>
            </a:r>
            <a:endParaRPr lang="en-US" dirty="0"/>
          </a:p>
          <a:p>
            <a:pPr lvl="1"/>
            <a:endParaRPr lang="en-US" spc="-1" dirty="0">
              <a:solidFill>
                <a:srgbClr val="000000"/>
              </a:solidFill>
              <a:latin typeface="Arial"/>
              <a:cs typeface="+mn-cs"/>
            </a:endParaRPr>
          </a:p>
          <a:p>
            <a:r>
              <a:rPr lang="en-US" dirty="0"/>
              <a:t>Main guarantees:</a:t>
            </a:r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  <a:cs typeface="+mn-cs"/>
              </a:rPr>
              <a:t>gar </a:t>
            </a:r>
            <a:r>
              <a:rPr lang="en-US" b="1" spc="-1" dirty="0">
                <a:solidFill>
                  <a:srgbClr val="9F216C"/>
                </a:solidFill>
                <a:latin typeface="Arial"/>
                <a:cs typeface="+mn-cs"/>
              </a:rPr>
              <a:t>G</a:t>
            </a:r>
            <a:r>
              <a:rPr lang="en-US" b="1" spc="-1" dirty="0">
                <a:solidFill>
                  <a:srgbClr val="3A9DB8"/>
                </a:solidFill>
                <a:latin typeface="Arial"/>
                <a:cs typeface="+mn-c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exists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in Int(0..numOfSpotsPlusOne).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forall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 j in Int(0..numOfSpotsPlusOne).(j&lt;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-&gt;(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spotLight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[j]=true |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spotMaintenance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[j] = true)) &amp;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spotMaintenance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[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] = false &amp;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spotLight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[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]=false &amp;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freeSpot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=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; </a:t>
            </a:r>
          </a:p>
          <a:p>
            <a:pPr lvl="1"/>
            <a:r>
              <a:rPr lang="en-US" b="1" spc="-1" dirty="0">
                <a:solidFill>
                  <a:srgbClr val="3A9DB8"/>
                </a:solidFill>
                <a:latin typeface="Arial"/>
                <a:cs typeface="+mn-cs"/>
              </a:rPr>
              <a:t>gar</a:t>
            </a:r>
            <a:r>
              <a:rPr lang="en-US" b="1" dirty="0"/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pRespondsToS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pedestrianRight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spc="-1" dirty="0" err="1">
                <a:solidFill>
                  <a:srgbClr val="000000"/>
                </a:solidFill>
                <a:latin typeface="Arial"/>
                <a:cs typeface="+mn-cs"/>
              </a:rPr>
              <a:t>pedetrianRightLight</a:t>
            </a:r>
            <a:r>
              <a:rPr lang="en-US" spc="-1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28918"/>
            <a:ext cx="7416824" cy="706090"/>
          </a:xfrm>
        </p:spPr>
        <p:txBody>
          <a:bodyPr>
            <a:noAutofit/>
          </a:bodyPr>
          <a:lstStyle/>
          <a:p>
            <a:r>
              <a:rPr lang="en-US" dirty="0"/>
              <a:t>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F323C-12A5-40B0-997A-6E232583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97" y="1484784"/>
            <a:ext cx="8544605" cy="49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3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28918"/>
            <a:ext cx="7416824" cy="706090"/>
          </a:xfrm>
        </p:spPr>
        <p:txBody>
          <a:bodyPr>
            <a:noAutofit/>
          </a:bodyPr>
          <a:lstStyle/>
          <a:p>
            <a:r>
              <a:rPr lang="en-US" dirty="0"/>
              <a:t>Scenarios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0BBB4-3973-45A0-9DF0-900847E93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" r="1326"/>
          <a:stretch/>
        </p:blipFill>
        <p:spPr>
          <a:xfrm>
            <a:off x="755577" y="1793240"/>
            <a:ext cx="7880424" cy="3940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987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228918"/>
            <a:ext cx="7416824" cy="706090"/>
          </a:xfrm>
        </p:spPr>
        <p:txBody>
          <a:bodyPr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5328592"/>
          </a:xfrm>
        </p:spPr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Using triggers for maintenance</a:t>
            </a:r>
          </a:p>
          <a:p>
            <a:pPr lvl="1"/>
            <a:r>
              <a:rPr lang="en-US" dirty="0"/>
              <a:t>Counters has caused problems with realizability (Solved thanks to Ilia)</a:t>
            </a:r>
          </a:p>
          <a:p>
            <a:pPr lvl="1"/>
            <a:r>
              <a:rPr lang="en-US" dirty="0"/>
              <a:t>It was hard to think “spectra”</a:t>
            </a:r>
          </a:p>
          <a:p>
            <a:pPr lvl="1"/>
            <a:endParaRPr lang="en-US" dirty="0"/>
          </a:p>
          <a:p>
            <a:r>
              <a:rPr lang="en-US" dirty="0"/>
              <a:t>Useful features:</a:t>
            </a:r>
          </a:p>
          <a:p>
            <a:pPr lvl="1"/>
            <a:r>
              <a:rPr lang="en-US" dirty="0" err="1"/>
              <a:t>forall</a:t>
            </a:r>
            <a:r>
              <a:rPr lang="en-US" dirty="0"/>
              <a:t>/exists</a:t>
            </a:r>
          </a:p>
          <a:p>
            <a:pPr lvl="1"/>
            <a:r>
              <a:rPr lang="en-US" dirty="0" err="1"/>
              <a:t>pRespodsToS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Features to add:</a:t>
            </a:r>
          </a:p>
          <a:p>
            <a:pPr lvl="1"/>
            <a:r>
              <a:rPr lang="en-US" dirty="0"/>
              <a:t>Regular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86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AOZS@EAALOPNFUVWZY5H8" val="467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0000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12799</TotalTime>
  <Words>648</Words>
  <Application>Microsoft Office PowerPoint</Application>
  <PresentationFormat>On-screen Show (4:3)</PresentationFormat>
  <Paragraphs>154</Paragraphs>
  <Slides>18</Slides>
  <Notes>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Comic Sans MS</vt:lpstr>
      <vt:lpstr>Calibri</vt:lpstr>
      <vt:lpstr>Consolas</vt:lpstr>
      <vt:lpstr>Office Theme</vt:lpstr>
      <vt:lpstr>Smart Parking Lot</vt:lpstr>
      <vt:lpstr>Introduction – Smart Parking Lot</vt:lpstr>
      <vt:lpstr>Specrta - Parameterization</vt:lpstr>
      <vt:lpstr>Specrta - Statistics</vt:lpstr>
      <vt:lpstr>Specrta - Environment</vt:lpstr>
      <vt:lpstr>Specrta - System</vt:lpstr>
      <vt:lpstr>GUI</vt:lpstr>
      <vt:lpstr>Scenarios</vt:lpstr>
      <vt:lpstr>Conclusion</vt:lpstr>
      <vt:lpstr>Enjoy Playing</vt:lpstr>
      <vt:lpstr>PowerPoint Presentation</vt:lpstr>
      <vt:lpstr>Slide title Arial 28 black, only first word caps</vt:lpstr>
      <vt:lpstr>Example slide with Spectra statements</vt:lpstr>
      <vt:lpstr>Example: Guarantees and Assumptions</vt:lpstr>
      <vt:lpstr>An example slide with a large image</vt:lpstr>
      <vt:lpstr>Example slide with image and text</vt:lpstr>
      <vt:lpstr>Example slide with a diagram and comments</vt:lpstr>
      <vt:lpstr>Example slide with a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maozs</dc:creator>
  <cp:lastModifiedBy>Chen Mor-Yosef</cp:lastModifiedBy>
  <cp:revision>1322</cp:revision>
  <dcterms:created xsi:type="dcterms:W3CDTF">2012-09-13T05:45:44Z</dcterms:created>
  <dcterms:modified xsi:type="dcterms:W3CDTF">2020-01-23T08:07:31Z</dcterms:modified>
</cp:coreProperties>
</file>