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5" r:id="rId3"/>
    <p:sldId id="266" r:id="rId4"/>
    <p:sldId id="267" r:id="rId5"/>
    <p:sldId id="268" r:id="rId6"/>
    <p:sldId id="258" r:id="rId7"/>
    <p:sldId id="270" r:id="rId8"/>
    <p:sldId id="271" r:id="rId9"/>
    <p:sldId id="261" r:id="rId10"/>
    <p:sldId id="263" r:id="rId11"/>
    <p:sldId id="275" r:id="rId12"/>
    <p:sldId id="269"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chel" initials="R" lastIdx="1" clrIdx="0">
    <p:extLst>
      <p:ext uri="{19B8F6BF-5375-455C-9EA6-DF929625EA0E}">
        <p15:presenceInfo xmlns:p15="http://schemas.microsoft.com/office/powerpoint/2012/main" userId="Rach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282C34"/>
    <a:srgbClr val="CC0000"/>
    <a:srgbClr val="A8AFBC"/>
    <a:srgbClr val="7379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63" autoAdjust="0"/>
    <p:restoredTop sz="77379" autoAdjust="0"/>
  </p:normalViewPr>
  <p:slideViewPr>
    <p:cSldViewPr snapToGrid="0">
      <p:cViewPr varScale="1">
        <p:scale>
          <a:sx n="38" d="100"/>
          <a:sy n="38" d="100"/>
        </p:scale>
        <p:origin x="66"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FB0DA-1A27-4A8B-9F0A-DAF049977339}" type="datetimeFigureOut">
              <a:rPr lang="en-US" smtClean="0"/>
              <a:t>6/15/2017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BB50DA-A2B7-4C4B-874C-90DB3809A24E}" type="slidenum">
              <a:rPr lang="en-US" smtClean="0"/>
              <a:t>‹#›</a:t>
            </a:fld>
            <a:endParaRPr lang="en-US"/>
          </a:p>
        </p:txBody>
      </p:sp>
    </p:spTree>
    <p:extLst>
      <p:ext uri="{BB962C8B-B14F-4D97-AF65-F5344CB8AC3E}">
        <p14:creationId xmlns:p14="http://schemas.microsoft.com/office/powerpoint/2010/main" val="762865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tale that involves domains,</a:t>
            </a:r>
            <a:r>
              <a:rPr lang="en-US" baseline="0" dirty="0" smtClean="0"/>
              <a:t> web hosting, office pranks, and how not to do what I did</a:t>
            </a:r>
            <a:endParaRPr lang="en-US" dirty="0"/>
          </a:p>
        </p:txBody>
      </p:sp>
      <p:sp>
        <p:nvSpPr>
          <p:cNvPr id="4" name="Slide Number Placeholder 3"/>
          <p:cNvSpPr>
            <a:spLocks noGrp="1"/>
          </p:cNvSpPr>
          <p:nvPr>
            <p:ph type="sldNum" sz="quarter" idx="10"/>
          </p:nvPr>
        </p:nvSpPr>
        <p:spPr/>
        <p:txBody>
          <a:bodyPr/>
          <a:lstStyle/>
          <a:p>
            <a:fld id="{B5BB50DA-A2B7-4C4B-874C-90DB3809A24E}" type="slidenum">
              <a:rPr lang="en-US" smtClean="0"/>
              <a:t>1</a:t>
            </a:fld>
            <a:endParaRPr lang="en-US"/>
          </a:p>
        </p:txBody>
      </p:sp>
    </p:spTree>
    <p:extLst>
      <p:ext uri="{BB962C8B-B14F-4D97-AF65-F5344CB8AC3E}">
        <p14:creationId xmlns:p14="http://schemas.microsoft.com/office/powerpoint/2010/main" val="1654224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a-ES" dirty="0" smtClean="0"/>
              <a:t>So,</a:t>
            </a:r>
            <a:r>
              <a:rPr lang="ca-ES" baseline="0" dirty="0" smtClean="0"/>
              <a:t> first of all, I gotta say Nick is a really good sport. He’s been the subject of several bootcamp jokes already, like nick pics, so when he repeatedly said “nobody buy nickbouldien.com, that’s mine”, we knew what we had to do</a:t>
            </a:r>
            <a:endParaRPr lang="en-US" dirty="0"/>
          </a:p>
        </p:txBody>
      </p:sp>
      <p:sp>
        <p:nvSpPr>
          <p:cNvPr id="4" name="Slide Number Placeholder 3"/>
          <p:cNvSpPr>
            <a:spLocks noGrp="1"/>
          </p:cNvSpPr>
          <p:nvPr>
            <p:ph type="sldNum" sz="quarter" idx="10"/>
          </p:nvPr>
        </p:nvSpPr>
        <p:spPr/>
        <p:txBody>
          <a:bodyPr/>
          <a:lstStyle/>
          <a:p>
            <a:fld id="{B5BB50DA-A2B7-4C4B-874C-90DB3809A24E}" type="slidenum">
              <a:rPr lang="en-US" smtClean="0"/>
              <a:t>2</a:t>
            </a:fld>
            <a:endParaRPr lang="en-US"/>
          </a:p>
        </p:txBody>
      </p:sp>
    </p:spTree>
    <p:extLst>
      <p:ext uri="{BB962C8B-B14F-4D97-AF65-F5344CB8AC3E}">
        <p14:creationId xmlns:p14="http://schemas.microsoft.com/office/powerpoint/2010/main" val="789672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a-ES" dirty="0" smtClean="0"/>
              <a:t>So,</a:t>
            </a:r>
            <a:r>
              <a:rPr lang="ca-ES" baseline="0" dirty="0" smtClean="0"/>
              <a:t> first of all, I gotta say Nick is a really good sport. He’s been the subject of several bootcamp jokes already, like nick pics, so when he repeatedly said “nobody buy nickbouldien.com, that’s mine”, we knew what we had to do</a:t>
            </a:r>
            <a:endParaRPr lang="en-US" dirty="0"/>
          </a:p>
        </p:txBody>
      </p:sp>
      <p:sp>
        <p:nvSpPr>
          <p:cNvPr id="4" name="Slide Number Placeholder 3"/>
          <p:cNvSpPr>
            <a:spLocks noGrp="1"/>
          </p:cNvSpPr>
          <p:nvPr>
            <p:ph type="sldNum" sz="quarter" idx="10"/>
          </p:nvPr>
        </p:nvSpPr>
        <p:spPr/>
        <p:txBody>
          <a:bodyPr/>
          <a:lstStyle/>
          <a:p>
            <a:fld id="{B5BB50DA-A2B7-4C4B-874C-90DB3809A24E}" type="slidenum">
              <a:rPr lang="en-US" smtClean="0"/>
              <a:t>3</a:t>
            </a:fld>
            <a:endParaRPr lang="en-US"/>
          </a:p>
        </p:txBody>
      </p:sp>
    </p:spTree>
    <p:extLst>
      <p:ext uri="{BB962C8B-B14F-4D97-AF65-F5344CB8AC3E}">
        <p14:creationId xmlns:p14="http://schemas.microsoft.com/office/powerpoint/2010/main" val="466906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a-ES" dirty="0" smtClean="0"/>
              <a:t>So,</a:t>
            </a:r>
            <a:r>
              <a:rPr lang="ca-ES" baseline="0" dirty="0" smtClean="0"/>
              <a:t> first of all, I gotta say Nick is a really good sport. He’s been the subject of several bootcamp jokes already, like nick pics, so when he repeatedly said “nobody buy nickbouldien.com, that’s mine”, we knew what we had to do</a:t>
            </a:r>
            <a:endParaRPr lang="en-US" dirty="0"/>
          </a:p>
        </p:txBody>
      </p:sp>
      <p:sp>
        <p:nvSpPr>
          <p:cNvPr id="4" name="Slide Number Placeholder 3"/>
          <p:cNvSpPr>
            <a:spLocks noGrp="1"/>
          </p:cNvSpPr>
          <p:nvPr>
            <p:ph type="sldNum" sz="quarter" idx="10"/>
          </p:nvPr>
        </p:nvSpPr>
        <p:spPr/>
        <p:txBody>
          <a:bodyPr/>
          <a:lstStyle/>
          <a:p>
            <a:fld id="{B5BB50DA-A2B7-4C4B-874C-90DB3809A24E}" type="slidenum">
              <a:rPr lang="en-US" smtClean="0"/>
              <a:t>4</a:t>
            </a:fld>
            <a:endParaRPr lang="en-US"/>
          </a:p>
        </p:txBody>
      </p:sp>
    </p:spTree>
    <p:extLst>
      <p:ext uri="{BB962C8B-B14F-4D97-AF65-F5344CB8AC3E}">
        <p14:creationId xmlns:p14="http://schemas.microsoft.com/office/powerpoint/2010/main" val="2976986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a-ES" dirty="0" smtClean="0"/>
              <a:t>So,</a:t>
            </a:r>
            <a:r>
              <a:rPr lang="ca-ES" baseline="0" dirty="0" smtClean="0"/>
              <a:t> first of all, I gotta say Nick is a really good sport. He’s been the subject of several bootcamp jokes already, like nick pics, so when he repeatedly said “nobody buy nickbouldien.com, that’s mine”, we knew what we had to do</a:t>
            </a:r>
            <a:endParaRPr lang="en-US" dirty="0"/>
          </a:p>
        </p:txBody>
      </p:sp>
      <p:sp>
        <p:nvSpPr>
          <p:cNvPr id="4" name="Slide Number Placeholder 3"/>
          <p:cNvSpPr>
            <a:spLocks noGrp="1"/>
          </p:cNvSpPr>
          <p:nvPr>
            <p:ph type="sldNum" sz="quarter" idx="10"/>
          </p:nvPr>
        </p:nvSpPr>
        <p:spPr/>
        <p:txBody>
          <a:bodyPr/>
          <a:lstStyle/>
          <a:p>
            <a:fld id="{B5BB50DA-A2B7-4C4B-874C-90DB3809A24E}" type="slidenum">
              <a:rPr lang="en-US" smtClean="0"/>
              <a:t>5</a:t>
            </a:fld>
            <a:endParaRPr lang="en-US"/>
          </a:p>
        </p:txBody>
      </p:sp>
    </p:spTree>
    <p:extLst>
      <p:ext uri="{BB962C8B-B14F-4D97-AF65-F5344CB8AC3E}">
        <p14:creationId xmlns:p14="http://schemas.microsoft.com/office/powerpoint/2010/main" val="1640967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BB50DA-A2B7-4C4B-874C-90DB3809A24E}" type="slidenum">
              <a:rPr lang="en-US" smtClean="0"/>
              <a:t>6</a:t>
            </a:fld>
            <a:endParaRPr lang="en-US"/>
          </a:p>
        </p:txBody>
      </p:sp>
    </p:spTree>
    <p:extLst>
      <p:ext uri="{BB962C8B-B14F-4D97-AF65-F5344CB8AC3E}">
        <p14:creationId xmlns:p14="http://schemas.microsoft.com/office/powerpoint/2010/main" val="2346915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BB50DA-A2B7-4C4B-874C-90DB3809A24E}" type="slidenum">
              <a:rPr lang="en-US" smtClean="0"/>
              <a:t>7</a:t>
            </a:fld>
            <a:endParaRPr lang="en-US"/>
          </a:p>
        </p:txBody>
      </p:sp>
    </p:spTree>
    <p:extLst>
      <p:ext uri="{BB962C8B-B14F-4D97-AF65-F5344CB8AC3E}">
        <p14:creationId xmlns:p14="http://schemas.microsoft.com/office/powerpoint/2010/main" val="790921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BB50DA-A2B7-4C4B-874C-90DB3809A24E}" type="slidenum">
              <a:rPr lang="en-US" smtClean="0"/>
              <a:t>8</a:t>
            </a:fld>
            <a:endParaRPr lang="en-US"/>
          </a:p>
        </p:txBody>
      </p:sp>
    </p:spTree>
    <p:extLst>
      <p:ext uri="{BB962C8B-B14F-4D97-AF65-F5344CB8AC3E}">
        <p14:creationId xmlns:p14="http://schemas.microsoft.com/office/powerpoint/2010/main" val="4270787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ca-ES" sz="1200" b="1" dirty="0" smtClean="0">
                <a:latin typeface="Courier New" panose="02070309020205020404" pitchFamily="49" charset="0"/>
                <a:cs typeface="Courier New" panose="02070309020205020404" pitchFamily="49" charset="0"/>
              </a:rPr>
              <a:t>: (the mission was simple. It was a 3-part plan)</a:t>
            </a:r>
          </a:p>
          <a:p>
            <a:pPr marL="0" marR="0" indent="0" algn="l" defTabSz="914400" rtl="0" eaLnBrk="1" fontAlgn="auto" latinLnBrk="0" hangingPunct="1">
              <a:lnSpc>
                <a:spcPct val="100000"/>
              </a:lnSpc>
              <a:spcBef>
                <a:spcPts val="0"/>
              </a:spcBef>
              <a:spcAft>
                <a:spcPts val="0"/>
              </a:spcAft>
              <a:buClrTx/>
              <a:buSzTx/>
              <a:buFontTx/>
              <a:buNone/>
              <a:tabLst/>
              <a:defRPr/>
            </a:pPr>
            <a:r>
              <a:rPr lang="ca-ES" dirty="0" smtClean="0"/>
              <a:t>Audience participation: was nick a good choice? would you prank nick? How so¿</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smtClean="0">
              <a:latin typeface="Courier New" panose="02070309020205020404" pitchFamily="49" charset="0"/>
              <a:cs typeface="Courier New" panose="02070309020205020404" pitchFamily="49" charset="0"/>
            </a:endParaRPr>
          </a:p>
          <a:p>
            <a:endParaRPr lang="en-US" dirty="0"/>
          </a:p>
        </p:txBody>
      </p:sp>
      <p:sp>
        <p:nvSpPr>
          <p:cNvPr id="4" name="Slide Number Placeholder 3"/>
          <p:cNvSpPr>
            <a:spLocks noGrp="1"/>
          </p:cNvSpPr>
          <p:nvPr>
            <p:ph type="sldNum" sz="quarter" idx="10"/>
          </p:nvPr>
        </p:nvSpPr>
        <p:spPr/>
        <p:txBody>
          <a:bodyPr/>
          <a:lstStyle/>
          <a:p>
            <a:fld id="{B5BB50DA-A2B7-4C4B-874C-90DB3809A24E}" type="slidenum">
              <a:rPr lang="en-US" smtClean="0"/>
              <a:t>12</a:t>
            </a:fld>
            <a:endParaRPr lang="en-US"/>
          </a:p>
        </p:txBody>
      </p:sp>
    </p:spTree>
    <p:extLst>
      <p:ext uri="{BB962C8B-B14F-4D97-AF65-F5344CB8AC3E}">
        <p14:creationId xmlns:p14="http://schemas.microsoft.com/office/powerpoint/2010/main" val="306979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9F6782-A775-4707-B565-83218CBD26F0}" type="datetimeFigureOut">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24C92-0908-4F87-AA2A-A9B4017BBEC6}" type="slidenum">
              <a:rPr lang="en-US" smtClean="0"/>
              <a:t>‹#›</a:t>
            </a:fld>
            <a:endParaRPr lang="en-US"/>
          </a:p>
        </p:txBody>
      </p:sp>
    </p:spTree>
    <p:extLst>
      <p:ext uri="{BB962C8B-B14F-4D97-AF65-F5344CB8AC3E}">
        <p14:creationId xmlns:p14="http://schemas.microsoft.com/office/powerpoint/2010/main" val="418229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9F6782-A775-4707-B565-83218CBD26F0}" type="datetimeFigureOut">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24C92-0908-4F87-AA2A-A9B4017BBEC6}" type="slidenum">
              <a:rPr lang="en-US" smtClean="0"/>
              <a:t>‹#›</a:t>
            </a:fld>
            <a:endParaRPr lang="en-US"/>
          </a:p>
        </p:txBody>
      </p:sp>
    </p:spTree>
    <p:extLst>
      <p:ext uri="{BB962C8B-B14F-4D97-AF65-F5344CB8AC3E}">
        <p14:creationId xmlns:p14="http://schemas.microsoft.com/office/powerpoint/2010/main" val="2874234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9F6782-A775-4707-B565-83218CBD26F0}" type="datetimeFigureOut">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24C92-0908-4F87-AA2A-A9B4017BBEC6}" type="slidenum">
              <a:rPr lang="en-US" smtClean="0"/>
              <a:t>‹#›</a:t>
            </a:fld>
            <a:endParaRPr lang="en-US"/>
          </a:p>
        </p:txBody>
      </p:sp>
    </p:spTree>
    <p:extLst>
      <p:ext uri="{BB962C8B-B14F-4D97-AF65-F5344CB8AC3E}">
        <p14:creationId xmlns:p14="http://schemas.microsoft.com/office/powerpoint/2010/main" val="3412487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9F6782-A775-4707-B565-83218CBD26F0}" type="datetimeFigureOut">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24C92-0908-4F87-AA2A-A9B4017BBEC6}" type="slidenum">
              <a:rPr lang="en-US" smtClean="0"/>
              <a:t>‹#›</a:t>
            </a:fld>
            <a:endParaRPr lang="en-US"/>
          </a:p>
        </p:txBody>
      </p:sp>
    </p:spTree>
    <p:extLst>
      <p:ext uri="{BB962C8B-B14F-4D97-AF65-F5344CB8AC3E}">
        <p14:creationId xmlns:p14="http://schemas.microsoft.com/office/powerpoint/2010/main" val="3694893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9F6782-A775-4707-B565-83218CBD26F0}" type="datetimeFigureOut">
              <a:rPr lang="en-US" smtClean="0"/>
              <a:t>6/15/2017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24C92-0908-4F87-AA2A-A9B4017BBEC6}" type="slidenum">
              <a:rPr lang="en-US" smtClean="0"/>
              <a:t>‹#›</a:t>
            </a:fld>
            <a:endParaRPr lang="en-US"/>
          </a:p>
        </p:txBody>
      </p:sp>
    </p:spTree>
    <p:extLst>
      <p:ext uri="{BB962C8B-B14F-4D97-AF65-F5344CB8AC3E}">
        <p14:creationId xmlns:p14="http://schemas.microsoft.com/office/powerpoint/2010/main" val="9526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9F6782-A775-4707-B565-83218CBD26F0}" type="datetimeFigureOut">
              <a:rPr lang="en-US" smtClean="0"/>
              <a:t>6/15/2017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24C92-0908-4F87-AA2A-A9B4017BBEC6}" type="slidenum">
              <a:rPr lang="en-US" smtClean="0"/>
              <a:t>‹#›</a:t>
            </a:fld>
            <a:endParaRPr lang="en-US"/>
          </a:p>
        </p:txBody>
      </p:sp>
    </p:spTree>
    <p:extLst>
      <p:ext uri="{BB962C8B-B14F-4D97-AF65-F5344CB8AC3E}">
        <p14:creationId xmlns:p14="http://schemas.microsoft.com/office/powerpoint/2010/main" val="992803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9F6782-A775-4707-B565-83218CBD26F0}" type="datetimeFigureOut">
              <a:rPr lang="en-US" smtClean="0"/>
              <a:t>6/15/2017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F24C92-0908-4F87-AA2A-A9B4017BBEC6}" type="slidenum">
              <a:rPr lang="en-US" smtClean="0"/>
              <a:t>‹#›</a:t>
            </a:fld>
            <a:endParaRPr lang="en-US"/>
          </a:p>
        </p:txBody>
      </p:sp>
    </p:spTree>
    <p:extLst>
      <p:ext uri="{BB962C8B-B14F-4D97-AF65-F5344CB8AC3E}">
        <p14:creationId xmlns:p14="http://schemas.microsoft.com/office/powerpoint/2010/main" val="124041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9F6782-A775-4707-B565-83218CBD26F0}" type="datetimeFigureOut">
              <a:rPr lang="en-US" smtClean="0"/>
              <a:t>6/15/2017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F24C92-0908-4F87-AA2A-A9B4017BBEC6}" type="slidenum">
              <a:rPr lang="en-US" smtClean="0"/>
              <a:t>‹#›</a:t>
            </a:fld>
            <a:endParaRPr lang="en-US"/>
          </a:p>
        </p:txBody>
      </p:sp>
    </p:spTree>
    <p:extLst>
      <p:ext uri="{BB962C8B-B14F-4D97-AF65-F5344CB8AC3E}">
        <p14:creationId xmlns:p14="http://schemas.microsoft.com/office/powerpoint/2010/main" val="1040850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9F6782-A775-4707-B565-83218CBD26F0}" type="datetimeFigureOut">
              <a:rPr lang="en-US" smtClean="0"/>
              <a:t>6/15/2017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F24C92-0908-4F87-AA2A-A9B4017BBEC6}" type="slidenum">
              <a:rPr lang="en-US" smtClean="0"/>
              <a:t>‹#›</a:t>
            </a:fld>
            <a:endParaRPr lang="en-US"/>
          </a:p>
        </p:txBody>
      </p:sp>
    </p:spTree>
    <p:extLst>
      <p:ext uri="{BB962C8B-B14F-4D97-AF65-F5344CB8AC3E}">
        <p14:creationId xmlns:p14="http://schemas.microsoft.com/office/powerpoint/2010/main" val="3552665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9F6782-A775-4707-B565-83218CBD26F0}" type="datetimeFigureOut">
              <a:rPr lang="en-US" smtClean="0"/>
              <a:t>6/15/2017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24C92-0908-4F87-AA2A-A9B4017BBEC6}" type="slidenum">
              <a:rPr lang="en-US" smtClean="0"/>
              <a:t>‹#›</a:t>
            </a:fld>
            <a:endParaRPr lang="en-US"/>
          </a:p>
        </p:txBody>
      </p:sp>
    </p:spTree>
    <p:extLst>
      <p:ext uri="{BB962C8B-B14F-4D97-AF65-F5344CB8AC3E}">
        <p14:creationId xmlns:p14="http://schemas.microsoft.com/office/powerpoint/2010/main" val="345788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9F6782-A775-4707-B565-83218CBD26F0}" type="datetimeFigureOut">
              <a:rPr lang="en-US" smtClean="0"/>
              <a:t>6/15/2017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24C92-0908-4F87-AA2A-A9B4017BBEC6}" type="slidenum">
              <a:rPr lang="en-US" smtClean="0"/>
              <a:t>‹#›</a:t>
            </a:fld>
            <a:endParaRPr lang="en-US"/>
          </a:p>
        </p:txBody>
      </p:sp>
    </p:spTree>
    <p:extLst>
      <p:ext uri="{BB962C8B-B14F-4D97-AF65-F5344CB8AC3E}">
        <p14:creationId xmlns:p14="http://schemas.microsoft.com/office/powerpoint/2010/main" val="353269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9F6782-A775-4707-B565-83218CBD26F0}" type="datetimeFigureOut">
              <a:rPr lang="en-US" smtClean="0"/>
              <a:t>6/15/2017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24C92-0908-4F87-AA2A-A9B4017BBEC6}" type="slidenum">
              <a:rPr lang="en-US" smtClean="0"/>
              <a:t>‹#›</a:t>
            </a:fld>
            <a:endParaRPr lang="en-US"/>
          </a:p>
        </p:txBody>
      </p:sp>
    </p:spTree>
    <p:extLst>
      <p:ext uri="{BB962C8B-B14F-4D97-AF65-F5344CB8AC3E}">
        <p14:creationId xmlns:p14="http://schemas.microsoft.com/office/powerpoint/2010/main" val="3607233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d32ze2gidvkk54.cloudfront.net/Amazon_Route_53_Domain_Registration_Pricing_20140731.pdf" TargetMode="External"/><Relationship Id="rId7" Type="http://schemas.openxmlformats.org/officeDocument/2006/relationships/image" Target="../media/image23.png"/><Relationship Id="rId2" Type="http://schemas.openxmlformats.org/officeDocument/2006/relationships/hyperlink" Target="https://help.github.com/articles/quick-start-setting-up-a-custom-domain/" TargetMode="Externa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hyperlink" Target="https://www.webhostbd.com/questions-ask-buying-web-hosti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8AFBC"/>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0" y="-106090"/>
            <a:ext cx="12192000" cy="7070179"/>
          </a:xfrm>
          <a:prstGeom prst="rect">
            <a:avLst/>
          </a:prstGeom>
        </p:spPr>
      </p:pic>
      <p:pic>
        <p:nvPicPr>
          <p:cNvPr id="11" name="Picture 10"/>
          <p:cNvPicPr>
            <a:picLocks noChangeAspect="1"/>
          </p:cNvPicPr>
          <p:nvPr/>
        </p:nvPicPr>
        <p:blipFill>
          <a:blip r:embed="rId4"/>
          <a:stretch>
            <a:fillRect/>
          </a:stretch>
        </p:blipFill>
        <p:spPr>
          <a:xfrm>
            <a:off x="0" y="-106090"/>
            <a:ext cx="12478259" cy="7280251"/>
          </a:xfrm>
          <a:prstGeom prst="rect">
            <a:avLst/>
          </a:prstGeom>
        </p:spPr>
      </p:pic>
      <p:pic>
        <p:nvPicPr>
          <p:cNvPr id="12" name="Picture 11"/>
          <p:cNvPicPr>
            <a:picLocks noChangeAspect="1"/>
          </p:cNvPicPr>
          <p:nvPr/>
        </p:nvPicPr>
        <p:blipFill>
          <a:blip r:embed="rId5"/>
          <a:stretch>
            <a:fillRect/>
          </a:stretch>
        </p:blipFill>
        <p:spPr>
          <a:xfrm>
            <a:off x="0" y="-106090"/>
            <a:ext cx="12526315" cy="7280251"/>
          </a:xfrm>
          <a:prstGeom prst="rect">
            <a:avLst/>
          </a:prstGeom>
        </p:spPr>
      </p:pic>
      <p:pic>
        <p:nvPicPr>
          <p:cNvPr id="13" name="Picture 12"/>
          <p:cNvPicPr>
            <a:picLocks noChangeAspect="1"/>
          </p:cNvPicPr>
          <p:nvPr/>
        </p:nvPicPr>
        <p:blipFill>
          <a:blip r:embed="rId6"/>
          <a:stretch>
            <a:fillRect/>
          </a:stretch>
        </p:blipFill>
        <p:spPr>
          <a:xfrm>
            <a:off x="4699" y="-143126"/>
            <a:ext cx="12240055" cy="7116311"/>
          </a:xfrm>
          <a:prstGeom prst="rect">
            <a:avLst/>
          </a:prstGeom>
        </p:spPr>
      </p:pic>
    </p:spTree>
    <p:extLst>
      <p:ext uri="{BB962C8B-B14F-4D97-AF65-F5344CB8AC3E}">
        <p14:creationId xmlns:p14="http://schemas.microsoft.com/office/powerpoint/2010/main" val="11437412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82C34"/>
        </a:solidFill>
        <a:effectLst/>
      </p:bgPr>
    </p:bg>
    <p:spTree>
      <p:nvGrpSpPr>
        <p:cNvPr id="1" name=""/>
        <p:cNvGrpSpPr/>
        <p:nvPr/>
      </p:nvGrpSpPr>
      <p:grpSpPr>
        <a:xfrm>
          <a:off x="0" y="0"/>
          <a:ext cx="0" cy="0"/>
          <a:chOff x="0" y="0"/>
          <a:chExt cx="0" cy="0"/>
        </a:xfrm>
      </p:grpSpPr>
      <p:sp>
        <p:nvSpPr>
          <p:cNvPr id="4" name="Title 3"/>
          <p:cNvSpPr txBox="1">
            <a:spLocks noGrp="1"/>
          </p:cNvSpPr>
          <p:nvPr>
            <p:ph type="title"/>
          </p:nvPr>
        </p:nvSpPr>
        <p:spPr>
          <a:xfrm>
            <a:off x="2398517" y="469292"/>
            <a:ext cx="7394973" cy="1117229"/>
          </a:xfrm>
          <a:prstGeom prst="rect">
            <a:avLst/>
          </a:prstGeom>
          <a:noFill/>
        </p:spPr>
        <p:txBody>
          <a:bodyPr wrap="none" rtlCol="0">
            <a:spAutoFit/>
          </a:bodyPr>
          <a:lstStyle/>
          <a:p>
            <a:pPr algn="ctr"/>
            <a:r>
              <a:rPr lang="en-US" sz="7200" b="1" dirty="0" smtClean="0">
                <a:solidFill>
                  <a:schemeClr val="accent1">
                    <a:lumMod val="20000"/>
                    <a:lumOff val="80000"/>
                  </a:schemeClr>
                </a:solidFill>
                <a:latin typeface="Courier New" panose="02070309020205020404" pitchFamily="49" charset="0"/>
                <a:cs typeface="Courier New" panose="02070309020205020404" pitchFamily="49" charset="0"/>
              </a:rPr>
              <a:t>helpful links</a:t>
            </a:r>
            <a:endParaRPr lang="en-US" sz="7200" b="1" dirty="0">
              <a:solidFill>
                <a:schemeClr val="accent1">
                  <a:lumMod val="20000"/>
                  <a:lumOff val="80000"/>
                </a:schemeClr>
              </a:solidFill>
              <a:latin typeface="Courier New" panose="02070309020205020404" pitchFamily="49" charset="0"/>
              <a:cs typeface="Courier New" panose="02070309020205020404" pitchFamily="49" charset="0"/>
            </a:endParaRPr>
          </a:p>
        </p:txBody>
      </p:sp>
      <p:sp>
        <p:nvSpPr>
          <p:cNvPr id="6" name="Content Placeholder 2"/>
          <p:cNvSpPr txBox="1">
            <a:spLocks/>
          </p:cNvSpPr>
          <p:nvPr/>
        </p:nvSpPr>
        <p:spPr>
          <a:xfrm>
            <a:off x="0" y="2006600"/>
            <a:ext cx="12192000" cy="40132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softEdge rad="76200"/>
          </a:effectLst>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endParaRPr lang="en-US" dirty="0" smtClean="0">
              <a:solidFill>
                <a:schemeClr val="bg1"/>
              </a:solidFill>
              <a:hlinkClick r:id="rId2"/>
            </a:endParaRPr>
          </a:p>
          <a:p>
            <a:pPr algn="ctr" fontAlgn="base"/>
            <a:r>
              <a:rPr lang="en-US" dirty="0" smtClean="0">
                <a:solidFill>
                  <a:schemeClr val="bg1"/>
                </a:solidFill>
                <a:latin typeface="Consolas" panose="020B0609020204030204" pitchFamily="49" charset="0"/>
                <a:cs typeface="Consolas" panose="020B0609020204030204" pitchFamily="49" charset="0"/>
                <a:hlinkClick r:id="rId2"/>
              </a:rPr>
              <a:t>Getting Started with </a:t>
            </a:r>
            <a:r>
              <a:rPr lang="en-US" dirty="0" err="1" smtClean="0">
                <a:solidFill>
                  <a:schemeClr val="bg1"/>
                </a:solidFill>
                <a:latin typeface="Consolas" panose="020B0609020204030204" pitchFamily="49" charset="0"/>
                <a:cs typeface="Consolas" panose="020B0609020204030204" pitchFamily="49" charset="0"/>
                <a:hlinkClick r:id="rId2"/>
              </a:rPr>
              <a:t>Github</a:t>
            </a:r>
            <a:r>
              <a:rPr lang="en-US" dirty="0" smtClean="0">
                <a:solidFill>
                  <a:schemeClr val="bg1"/>
                </a:solidFill>
                <a:latin typeface="Consolas" panose="020B0609020204030204" pitchFamily="49" charset="0"/>
                <a:cs typeface="Consolas" panose="020B0609020204030204" pitchFamily="49" charset="0"/>
                <a:hlinkClick r:id="rId2"/>
              </a:rPr>
              <a:t> Pages</a:t>
            </a:r>
            <a:endParaRPr lang="en-US" dirty="0" smtClean="0">
              <a:solidFill>
                <a:schemeClr val="bg1"/>
              </a:solidFill>
              <a:latin typeface="Consolas" panose="020B0609020204030204" pitchFamily="49" charset="0"/>
              <a:cs typeface="Consolas" panose="020B0609020204030204" pitchFamily="49" charset="0"/>
              <a:hlinkClick r:id="rId2"/>
            </a:endParaRPr>
          </a:p>
          <a:p>
            <a:pPr algn="ctr" fontAlgn="base"/>
            <a:endParaRPr lang="en-US" dirty="0" smtClean="0">
              <a:solidFill>
                <a:schemeClr val="bg1"/>
              </a:solidFill>
              <a:latin typeface="Consolas" panose="020B0609020204030204" pitchFamily="49" charset="0"/>
              <a:cs typeface="Consolas" panose="020B0609020204030204" pitchFamily="49" charset="0"/>
              <a:hlinkClick r:id="rId2"/>
            </a:endParaRPr>
          </a:p>
          <a:p>
            <a:pPr algn="ctr" fontAlgn="base"/>
            <a:r>
              <a:rPr lang="en-US" dirty="0" smtClean="0">
                <a:solidFill>
                  <a:schemeClr val="bg1"/>
                </a:solidFill>
                <a:latin typeface="Consolas" panose="020B0609020204030204" pitchFamily="49" charset="0"/>
                <a:cs typeface="Consolas" panose="020B0609020204030204" pitchFamily="49" charset="0"/>
                <a:hlinkClick r:id="rId3"/>
              </a:rPr>
              <a:t>Amazon Domain Registration Pricing</a:t>
            </a:r>
            <a:endParaRPr lang="en-US" dirty="0" smtClean="0">
              <a:solidFill>
                <a:schemeClr val="bg1"/>
              </a:solidFill>
              <a:latin typeface="Consolas" panose="020B0609020204030204" pitchFamily="49" charset="0"/>
              <a:cs typeface="Consolas" panose="020B0609020204030204" pitchFamily="49" charset="0"/>
            </a:endParaRPr>
          </a:p>
          <a:p>
            <a:pPr algn="ctr" fontAlgn="base"/>
            <a:endParaRPr lang="en-US" dirty="0">
              <a:solidFill>
                <a:schemeClr val="bg1"/>
              </a:solidFill>
              <a:latin typeface="Consolas" panose="020B0609020204030204" pitchFamily="49" charset="0"/>
              <a:cs typeface="Consolas" panose="020B0609020204030204" pitchFamily="49" charset="0"/>
            </a:endParaRPr>
          </a:p>
          <a:p>
            <a:pPr algn="ctr" fontAlgn="base"/>
            <a:r>
              <a:rPr lang="en-US" dirty="0" err="1" smtClean="0">
                <a:solidFill>
                  <a:schemeClr val="bg1"/>
                </a:solidFill>
                <a:latin typeface="Consolas" panose="020B0609020204030204" pitchFamily="49" charset="0"/>
                <a:cs typeface="Consolas" panose="020B0609020204030204" pitchFamily="49" charset="0"/>
                <a:hlinkClick r:id="rId2"/>
              </a:rPr>
              <a:t>Github</a:t>
            </a:r>
            <a:r>
              <a:rPr lang="en-US" dirty="0" smtClean="0">
                <a:solidFill>
                  <a:schemeClr val="bg1"/>
                </a:solidFill>
                <a:latin typeface="Consolas" panose="020B0609020204030204" pitchFamily="49" charset="0"/>
                <a:cs typeface="Consolas" panose="020B0609020204030204" pitchFamily="49" charset="0"/>
                <a:hlinkClick r:id="rId2"/>
              </a:rPr>
              <a:t> </a:t>
            </a:r>
            <a:r>
              <a:rPr lang="en-US" dirty="0">
                <a:solidFill>
                  <a:schemeClr val="bg1"/>
                </a:solidFill>
                <a:latin typeface="Consolas" panose="020B0609020204030204" pitchFamily="49" charset="0"/>
                <a:cs typeface="Consolas" panose="020B0609020204030204" pitchFamily="49" charset="0"/>
                <a:hlinkClick r:id="rId2"/>
              </a:rPr>
              <a:t>Quick Start: Setting Up a Custom </a:t>
            </a:r>
            <a:r>
              <a:rPr lang="en-US" dirty="0" smtClean="0">
                <a:solidFill>
                  <a:schemeClr val="bg1"/>
                </a:solidFill>
                <a:latin typeface="Consolas" panose="020B0609020204030204" pitchFamily="49" charset="0"/>
                <a:cs typeface="Consolas" panose="020B0609020204030204" pitchFamily="49" charset="0"/>
                <a:hlinkClick r:id="rId2"/>
              </a:rPr>
              <a:t>Domain</a:t>
            </a:r>
            <a:endParaRPr lang="en-US" dirty="0" smtClean="0">
              <a:solidFill>
                <a:schemeClr val="bg1"/>
              </a:solidFill>
              <a:latin typeface="Consolas" panose="020B0609020204030204" pitchFamily="49" charset="0"/>
              <a:cs typeface="Consolas" panose="020B0609020204030204" pitchFamily="49" charset="0"/>
              <a:hlinkClick r:id="rId3"/>
            </a:endParaRPr>
          </a:p>
          <a:p>
            <a:pPr algn="ctr" fontAlgn="base"/>
            <a:endParaRPr lang="en-US" dirty="0">
              <a:solidFill>
                <a:schemeClr val="bg1"/>
              </a:solidFill>
              <a:latin typeface="Consolas" panose="020B0609020204030204" pitchFamily="49" charset="0"/>
              <a:cs typeface="Consolas" panose="020B0609020204030204" pitchFamily="49" charset="0"/>
            </a:endParaRPr>
          </a:p>
          <a:p>
            <a:pPr algn="ctr" fontAlgn="base"/>
            <a:r>
              <a:rPr lang="en-US" dirty="0" smtClean="0">
                <a:solidFill>
                  <a:schemeClr val="bg1"/>
                </a:solidFill>
                <a:latin typeface="Consolas" panose="020B0609020204030204" pitchFamily="49" charset="0"/>
                <a:cs typeface="Consolas" panose="020B0609020204030204" pitchFamily="49" charset="0"/>
                <a:hlinkClick r:id="rId4"/>
              </a:rPr>
              <a:t>Questions to Ask Before Buying Web Hosting</a:t>
            </a:r>
            <a:r>
              <a:rPr lang="en-US" dirty="0" smtClean="0">
                <a:solidFill>
                  <a:schemeClr val="bg1"/>
                </a:solidFill>
                <a:latin typeface="Consolas" panose="020B0609020204030204" pitchFamily="49" charset="0"/>
                <a:cs typeface="Consolas" panose="020B0609020204030204" pitchFamily="49" charset="0"/>
              </a:rPr>
              <a:t> </a:t>
            </a:r>
            <a:endParaRPr lang="en-US" dirty="0">
              <a:solidFill>
                <a:schemeClr val="bg1"/>
              </a:solidFill>
              <a:latin typeface="Consolas" panose="020B0609020204030204" pitchFamily="49" charset="0"/>
              <a:cs typeface="Consolas" panose="020B0609020204030204" pitchFamily="49" charset="0"/>
            </a:endParaRPr>
          </a:p>
        </p:txBody>
      </p:sp>
      <p:pic>
        <p:nvPicPr>
          <p:cNvPr id="2" name="Picture 1"/>
          <p:cNvPicPr>
            <a:picLocks noChangeAspect="1"/>
          </p:cNvPicPr>
          <p:nvPr/>
        </p:nvPicPr>
        <p:blipFill rotWithShape="1">
          <a:blip r:embed="rId5"/>
          <a:srcRect t="3063"/>
          <a:stretch/>
        </p:blipFill>
        <p:spPr>
          <a:xfrm>
            <a:off x="8357616" y="3840480"/>
            <a:ext cx="3516288" cy="463549"/>
          </a:xfrm>
          <a:prstGeom prst="rect">
            <a:avLst/>
          </a:prstGeom>
        </p:spPr>
      </p:pic>
      <p:pic>
        <p:nvPicPr>
          <p:cNvPr id="3" name="Picture 2"/>
          <p:cNvPicPr>
            <a:picLocks noChangeAspect="1"/>
          </p:cNvPicPr>
          <p:nvPr/>
        </p:nvPicPr>
        <p:blipFill>
          <a:blip r:embed="rId6"/>
          <a:stretch>
            <a:fillRect/>
          </a:stretch>
        </p:blipFill>
        <p:spPr>
          <a:xfrm>
            <a:off x="403259" y="3825837"/>
            <a:ext cx="3243672" cy="463382"/>
          </a:xfrm>
          <a:prstGeom prst="rect">
            <a:avLst/>
          </a:prstGeom>
        </p:spPr>
      </p:pic>
      <p:pic>
        <p:nvPicPr>
          <p:cNvPr id="5" name="Picture 4"/>
          <p:cNvPicPr>
            <a:picLocks noChangeAspect="1"/>
          </p:cNvPicPr>
          <p:nvPr/>
        </p:nvPicPr>
        <p:blipFill>
          <a:blip r:embed="rId7"/>
          <a:stretch>
            <a:fillRect/>
          </a:stretch>
        </p:blipFill>
        <p:spPr>
          <a:xfrm>
            <a:off x="4215118" y="3816624"/>
            <a:ext cx="3574311" cy="487406"/>
          </a:xfrm>
          <a:prstGeom prst="rect">
            <a:avLst/>
          </a:prstGeom>
        </p:spPr>
      </p:pic>
    </p:spTree>
    <p:extLst>
      <p:ext uri="{BB962C8B-B14F-4D97-AF65-F5344CB8AC3E}">
        <p14:creationId xmlns:p14="http://schemas.microsoft.com/office/powerpoint/2010/main" val="1909260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3"/>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82C34"/>
        </a:solidFill>
        <a:effectLst/>
      </p:bgPr>
    </p:bg>
    <p:spTree>
      <p:nvGrpSpPr>
        <p:cNvPr id="1" name=""/>
        <p:cNvGrpSpPr/>
        <p:nvPr/>
      </p:nvGrpSpPr>
      <p:grpSpPr>
        <a:xfrm>
          <a:off x="0" y="0"/>
          <a:ext cx="0" cy="0"/>
          <a:chOff x="0" y="0"/>
          <a:chExt cx="0" cy="0"/>
        </a:xfrm>
      </p:grpSpPr>
      <p:pic>
        <p:nvPicPr>
          <p:cNvPr id="2052" name="Picture 4" descr="Image result for twitt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333" y="1455953"/>
            <a:ext cx="1488389" cy="148838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828106" y="1919699"/>
            <a:ext cx="2092239" cy="477054"/>
          </a:xfrm>
          <a:prstGeom prst="rect">
            <a:avLst/>
          </a:prstGeom>
          <a:noFill/>
        </p:spPr>
        <p:txBody>
          <a:bodyPr wrap="none" rtlCol="0">
            <a:spAutoFit/>
          </a:bodyPr>
          <a:lstStyle/>
          <a:p>
            <a:r>
              <a:rPr lang="en-US" sz="2500" b="1" dirty="0" smtClean="0">
                <a:solidFill>
                  <a:schemeClr val="accent1">
                    <a:lumMod val="20000"/>
                    <a:lumOff val="80000"/>
                  </a:schemeClr>
                </a:solidFill>
                <a:latin typeface="Consolas" panose="020B0609020204030204" pitchFamily="49" charset="0"/>
                <a:cs typeface="Consolas" panose="020B0609020204030204" pitchFamily="49" charset="0"/>
              </a:rPr>
              <a:t>@</a:t>
            </a:r>
            <a:r>
              <a:rPr lang="en-US" sz="2500" b="1" dirty="0" err="1" smtClean="0">
                <a:solidFill>
                  <a:schemeClr val="accent1">
                    <a:lumMod val="20000"/>
                    <a:lumOff val="80000"/>
                  </a:schemeClr>
                </a:solidFill>
                <a:latin typeface="Courier New" panose="02070309020205020404" pitchFamily="49" charset="0"/>
                <a:cs typeface="Courier New" panose="02070309020205020404" pitchFamily="49" charset="0"/>
              </a:rPr>
              <a:t>rathelina</a:t>
            </a:r>
            <a:endParaRPr lang="en-US" sz="2500" b="1" dirty="0">
              <a:solidFill>
                <a:schemeClr val="accent1">
                  <a:lumMod val="20000"/>
                  <a:lumOff val="80000"/>
                </a:schemeClr>
              </a:solidFill>
              <a:latin typeface="Courier New" panose="02070309020205020404" pitchFamily="49" charset="0"/>
              <a:cs typeface="Courier New" panose="02070309020205020404" pitchFamily="49" charset="0"/>
            </a:endParaRPr>
          </a:p>
        </p:txBody>
      </p:sp>
      <p:pic>
        <p:nvPicPr>
          <p:cNvPr id="14" name="Picture 4" descr="https://lh3.googleusercontent.com/TRe8GFSFu0rLDSFQObSBbvwxD9tbU-L8DNEOkpwV33GZwv5GRxAwmFTxoeovwNdulntUFPJNAAQvfV2R0CZ9L2xT6qHYs6s9iJ3ChKCUjlevFwkm5ZMMDbgHG6OmfPK6wXTRiStztLiEs060g9zVZYDaZUNPyWM79y3mDTXcAIZ_QRLVQC1DP83Di1kMdGkB2Tq2uGtYxgSdAOiVhGrM2PvgeREYdYfiU8NkC_kKs-x6Nan_9_V9nn7akT2eVRmz5t7kJETwZyTPsbbDLwncUWTd-6dgXCkCYpL4Asymhzl5INOUGDmm02THxuzBaOpDdWaLrULKAMyRgGe16M-yvMOuVOzwYPHxL-jzelgJ3B4eplar2fk35InDoupgLOfzgMwf6kg_4RYYAbfcHyFbTUfk6qQpMUEpDZY8uPuuk-p3NEZVIzWAl4ULJHu_XUEGMCp4fSRtlhpeXLnsbf0-B-aC_Pa0XT1Bl_NeiRra7FC_rkoKzuL9iqLGW1mNTM1mjOS3YfNv0e0UDhS2Sxig9L9raITvzz1RXqC4G-E8dQdSrBcV6GqdAuKf4BBx7Cgr5NwVOGqbefMKe3OYXX0nihPOrnrLGydjxeofb2FEun3PWJCCHMWF=w345-h612-no"/>
          <p:cNvPicPr>
            <a:picLocks noChangeAspect="1" noChangeArrowheads="1"/>
          </p:cNvPicPr>
          <p:nvPr/>
        </p:nvPicPr>
        <p:blipFill rotWithShape="1">
          <a:blip r:embed="rId3">
            <a:extLst>
              <a:ext uri="{28A0092B-C50C-407E-A947-70E740481C1C}">
                <a14:useLocalDpi xmlns:a14="http://schemas.microsoft.com/office/drawing/2010/main" val="0"/>
              </a:ext>
            </a:extLst>
          </a:blip>
          <a:srcRect l="9710" t="10786" r="3220" b="7182"/>
          <a:stretch/>
        </p:blipFill>
        <p:spPr bwMode="auto">
          <a:xfrm>
            <a:off x="8237663" y="1354648"/>
            <a:ext cx="2896133" cy="4854315"/>
          </a:xfrm>
          <a:prstGeom prst="rect">
            <a:avLst/>
          </a:prstGeom>
          <a:noFill/>
          <a:effectLst>
            <a:glow rad="101600">
              <a:schemeClr val="accent1">
                <a:alpha val="40000"/>
              </a:schemeClr>
            </a:glow>
          </a:effectLst>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200400" y="128016"/>
            <a:ext cx="6340197" cy="1323439"/>
          </a:xfrm>
          <a:prstGeom prst="rect">
            <a:avLst/>
          </a:prstGeom>
          <a:noFill/>
        </p:spPr>
        <p:txBody>
          <a:bodyPr wrap="none" rtlCol="0">
            <a:spAutoFit/>
          </a:bodyPr>
          <a:lstStyle/>
          <a:p>
            <a:r>
              <a:rPr lang="en-US" sz="8000" b="1" dirty="0" smtClean="0">
                <a:solidFill>
                  <a:srgbClr val="FF66CC"/>
                </a:solidFill>
                <a:latin typeface="Courier New" panose="02070309020205020404" pitchFamily="49" charset="0"/>
                <a:cs typeface="Courier New" panose="02070309020205020404" pitchFamily="49" charset="0"/>
              </a:rPr>
              <a:t>Thank you!</a:t>
            </a:r>
            <a:endParaRPr lang="en-US" sz="8000" b="1" dirty="0">
              <a:solidFill>
                <a:srgbClr val="FF66CC"/>
              </a:solidFill>
              <a:latin typeface="Courier New" panose="02070309020205020404" pitchFamily="49" charset="0"/>
              <a:cs typeface="Courier New" panose="02070309020205020404" pitchFamily="49" charset="0"/>
            </a:endParaRPr>
          </a:p>
        </p:txBody>
      </p:sp>
      <p:pic>
        <p:nvPicPr>
          <p:cNvPr id="1026" name="Picture 2" descr="Image result for github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624" y="4616501"/>
            <a:ext cx="1252601" cy="1252601"/>
          </a:xfrm>
          <a:prstGeom prst="rect">
            <a:avLst/>
          </a:prstGeom>
          <a:noFill/>
          <a:effectLst>
            <a:glow rad="101600">
              <a:schemeClr val="accent1">
                <a:alpha val="40000"/>
              </a:schemeClr>
            </a:glow>
          </a:effectLst>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817946" y="5004275"/>
            <a:ext cx="4993675" cy="477054"/>
          </a:xfrm>
          <a:prstGeom prst="rect">
            <a:avLst/>
          </a:prstGeom>
          <a:noFill/>
        </p:spPr>
        <p:txBody>
          <a:bodyPr wrap="none" rtlCol="0">
            <a:spAutoFit/>
          </a:bodyPr>
          <a:lstStyle/>
          <a:p>
            <a:r>
              <a:rPr lang="en-US" sz="2500" b="1" dirty="0" smtClean="0">
                <a:solidFill>
                  <a:schemeClr val="accent1">
                    <a:lumMod val="20000"/>
                    <a:lumOff val="80000"/>
                  </a:schemeClr>
                </a:solidFill>
                <a:latin typeface="Courier New" panose="02070309020205020404" pitchFamily="49" charset="0"/>
                <a:cs typeface="Courier New" panose="02070309020205020404" pitchFamily="49" charset="0"/>
              </a:rPr>
              <a:t>github.com/</a:t>
            </a:r>
            <a:r>
              <a:rPr lang="en-US" sz="2500" b="1" dirty="0" err="1" smtClean="0">
                <a:solidFill>
                  <a:schemeClr val="accent1">
                    <a:lumMod val="20000"/>
                    <a:lumOff val="80000"/>
                  </a:schemeClr>
                </a:solidFill>
                <a:latin typeface="Courier New" panose="02070309020205020404" pitchFamily="49" charset="0"/>
                <a:cs typeface="Courier New" panose="02070309020205020404" pitchFamily="49" charset="0"/>
              </a:rPr>
              <a:t>rachelruderman</a:t>
            </a:r>
            <a:endParaRPr lang="en-US" sz="2500" b="1" dirty="0">
              <a:solidFill>
                <a:schemeClr val="accent1">
                  <a:lumMod val="20000"/>
                  <a:lumOff val="80000"/>
                </a:schemeClr>
              </a:solidFill>
              <a:latin typeface="Courier New" panose="02070309020205020404" pitchFamily="49" charset="0"/>
              <a:cs typeface="Courier New" panose="02070309020205020404" pitchFamily="49" charset="0"/>
            </a:endParaRPr>
          </a:p>
        </p:txBody>
      </p:sp>
      <p:pic>
        <p:nvPicPr>
          <p:cNvPr id="2050" name="Picture 2" descr="Image result for linkedin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2290" y="3127247"/>
            <a:ext cx="1205105" cy="120510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828106" y="3538187"/>
            <a:ext cx="5955476" cy="477054"/>
          </a:xfrm>
          <a:prstGeom prst="rect">
            <a:avLst/>
          </a:prstGeom>
          <a:noFill/>
        </p:spPr>
        <p:txBody>
          <a:bodyPr wrap="none" rtlCol="0">
            <a:spAutoFit/>
          </a:bodyPr>
          <a:lstStyle/>
          <a:p>
            <a:r>
              <a:rPr lang="en-US" sz="2500" b="1" dirty="0" smtClean="0">
                <a:solidFill>
                  <a:schemeClr val="accent1">
                    <a:lumMod val="20000"/>
                    <a:lumOff val="80000"/>
                  </a:schemeClr>
                </a:solidFill>
                <a:latin typeface="Courier New" panose="02070309020205020404" pitchFamily="49" charset="0"/>
                <a:cs typeface="Courier New" panose="02070309020205020404" pitchFamily="49" charset="0"/>
              </a:rPr>
              <a:t>linkedin.com/in/</a:t>
            </a:r>
            <a:r>
              <a:rPr lang="en-US" sz="2500" b="1" dirty="0" err="1" smtClean="0">
                <a:solidFill>
                  <a:schemeClr val="accent1">
                    <a:lumMod val="20000"/>
                    <a:lumOff val="80000"/>
                  </a:schemeClr>
                </a:solidFill>
                <a:latin typeface="Courier New" panose="02070309020205020404" pitchFamily="49" charset="0"/>
                <a:cs typeface="Courier New" panose="02070309020205020404" pitchFamily="49" charset="0"/>
              </a:rPr>
              <a:t>rachelruderman</a:t>
            </a:r>
            <a:endParaRPr lang="en-US" sz="2500" b="1" dirty="0">
              <a:solidFill>
                <a:schemeClr val="accent1">
                  <a:lumMod val="20000"/>
                  <a:lumOff val="80000"/>
                </a:schemeClr>
              </a:solidFill>
              <a:latin typeface="Courier New" panose="02070309020205020404" pitchFamily="49" charset="0"/>
              <a:cs typeface="Courier New" panose="02070309020205020404" pitchFamily="49" charset="0"/>
            </a:endParaRPr>
          </a:p>
        </p:txBody>
      </p:sp>
      <p:sp>
        <p:nvSpPr>
          <p:cNvPr id="4" name="Rectangle 3"/>
          <p:cNvSpPr/>
          <p:nvPr/>
        </p:nvSpPr>
        <p:spPr>
          <a:xfrm>
            <a:off x="644300" y="6279949"/>
            <a:ext cx="11033790" cy="553998"/>
          </a:xfrm>
          <a:prstGeom prst="rect">
            <a:avLst/>
          </a:prstGeom>
        </p:spPr>
        <p:txBody>
          <a:bodyPr wrap="none">
            <a:spAutoFit/>
          </a:bodyPr>
          <a:lstStyle/>
          <a:p>
            <a:r>
              <a:rPr lang="en-US" sz="3000" b="1" dirty="0" smtClean="0">
                <a:solidFill>
                  <a:schemeClr val="accent1">
                    <a:lumMod val="60000"/>
                    <a:lumOff val="40000"/>
                  </a:schemeClr>
                </a:solidFill>
                <a:latin typeface="Courier New" panose="02070309020205020404" pitchFamily="49" charset="0"/>
                <a:cs typeface="Courier New" panose="02070309020205020404" pitchFamily="49" charset="0"/>
              </a:rPr>
              <a:t>also check out nickbouldien.com, it’s now live!</a:t>
            </a:r>
          </a:p>
        </p:txBody>
      </p:sp>
      <p:pic>
        <p:nvPicPr>
          <p:cNvPr id="17" name="Picture 6" descr="https://img.clipartfest.com/721a92c5a0ab025d571d48a09ce7de48_cartoonspeech-bubble-clip-art-cartoon-speech-bubble-clipart_297-22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11416" y="128016"/>
            <a:ext cx="2733797" cy="193705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0010549" y="272473"/>
            <a:ext cx="2009845" cy="1107996"/>
          </a:xfrm>
          <a:prstGeom prst="rect">
            <a:avLst/>
          </a:prstGeom>
          <a:noFill/>
        </p:spPr>
        <p:txBody>
          <a:bodyPr wrap="square" rtlCol="0">
            <a:spAutoFit/>
          </a:bodyPr>
          <a:lstStyle/>
          <a:p>
            <a:pPr algn="ctr"/>
            <a:r>
              <a:rPr lang="en-US" sz="2200" b="1" dirty="0" smtClean="0">
                <a:latin typeface="Courier New" panose="02070309020205020404" pitchFamily="49" charset="0"/>
                <a:cs typeface="Courier New" panose="02070309020205020404" pitchFamily="49" charset="0"/>
              </a:rPr>
              <a:t>Thoughts? Questions? Concerns?</a:t>
            </a:r>
            <a:endParaRPr lang="en-US" sz="2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8430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41275" y="214679"/>
            <a:ext cx="3381375" cy="3333750"/>
          </a:xfrm>
          <a:prstGeom prst="rect">
            <a:avLst/>
          </a:prstGeom>
        </p:spPr>
      </p:pic>
      <p:pic>
        <p:nvPicPr>
          <p:cNvPr id="7" name="Picture 6"/>
          <p:cNvPicPr>
            <a:picLocks noChangeAspect="1"/>
          </p:cNvPicPr>
          <p:nvPr/>
        </p:nvPicPr>
        <p:blipFill>
          <a:blip r:embed="rId4"/>
          <a:stretch>
            <a:fillRect/>
          </a:stretch>
        </p:blipFill>
        <p:spPr>
          <a:xfrm>
            <a:off x="241275" y="3828904"/>
            <a:ext cx="3400425" cy="2266950"/>
          </a:xfrm>
          <a:prstGeom prst="rect">
            <a:avLst/>
          </a:prstGeom>
        </p:spPr>
      </p:pic>
    </p:spTree>
    <p:extLst>
      <p:ext uri="{BB962C8B-B14F-4D97-AF65-F5344CB8AC3E}">
        <p14:creationId xmlns:p14="http://schemas.microsoft.com/office/powerpoint/2010/main" val="39808830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fontAlgn="base">
              <a:buNone/>
            </a:pPr>
            <a:r>
              <a:rPr lang="en-US" dirty="0" smtClean="0"/>
              <a:t>.sucks ($282)</a:t>
            </a:r>
          </a:p>
          <a:p>
            <a:pPr marL="0" indent="0" fontAlgn="base">
              <a:buNone/>
            </a:pPr>
            <a:endParaRPr lang="en-US" dirty="0"/>
          </a:p>
          <a:p>
            <a:pPr marL="0" indent="0" fontAlgn="base">
              <a:buNone/>
            </a:pPr>
            <a:r>
              <a:rPr lang="en-US" dirty="0" smtClean="0"/>
              <a:t>.movie ($306)</a:t>
            </a:r>
          </a:p>
          <a:p>
            <a:pPr marL="0" indent="0" fontAlgn="base">
              <a:buNone/>
            </a:pPr>
            <a:endParaRPr lang="en-US" dirty="0"/>
          </a:p>
          <a:p>
            <a:pPr marL="0" indent="0" fontAlgn="base">
              <a:buNone/>
            </a:pPr>
            <a:r>
              <a:rPr lang="en-US" dirty="0" smtClean="0"/>
              <a:t>.gold ($101)</a:t>
            </a:r>
          </a:p>
        </p:txBody>
      </p:sp>
      <p:sp>
        <p:nvSpPr>
          <p:cNvPr id="4" name="Title 3"/>
          <p:cNvSpPr txBox="1">
            <a:spLocks noGrp="1"/>
          </p:cNvSpPr>
          <p:nvPr>
            <p:ph type="title"/>
          </p:nvPr>
        </p:nvSpPr>
        <p:spPr>
          <a:xfrm>
            <a:off x="2398517" y="469292"/>
            <a:ext cx="7394973" cy="1117229"/>
          </a:xfrm>
          <a:prstGeom prst="rect">
            <a:avLst/>
          </a:prstGeom>
          <a:noFill/>
        </p:spPr>
        <p:txBody>
          <a:bodyPr wrap="none" rtlCol="0">
            <a:spAutoFit/>
          </a:bodyPr>
          <a:lstStyle/>
          <a:p>
            <a:pPr algn="ctr"/>
            <a:r>
              <a:rPr lang="en-US" sz="7200" b="1" dirty="0" smtClean="0">
                <a:latin typeface="Courier New" panose="02070309020205020404" pitchFamily="49" charset="0"/>
                <a:cs typeface="Courier New" panose="02070309020205020404" pitchFamily="49" charset="0"/>
              </a:rPr>
              <a:t>helpful links</a:t>
            </a:r>
            <a:endParaRPr lang="en-US" sz="7200" b="1" dirty="0">
              <a:latin typeface="Courier New" panose="02070309020205020404" pitchFamily="49" charset="0"/>
              <a:cs typeface="Courier New" panose="02070309020205020404" pitchFamily="49" charset="0"/>
            </a:endParaRPr>
          </a:p>
        </p:txBody>
      </p:sp>
      <p:sp>
        <p:nvSpPr>
          <p:cNvPr id="5" name="TextBox 4"/>
          <p:cNvSpPr txBox="1"/>
          <p:nvPr/>
        </p:nvSpPr>
        <p:spPr>
          <a:xfrm>
            <a:off x="1354015" y="5486400"/>
            <a:ext cx="7690823" cy="369332"/>
          </a:xfrm>
          <a:prstGeom prst="rect">
            <a:avLst/>
          </a:prstGeom>
          <a:noFill/>
        </p:spPr>
        <p:txBody>
          <a:bodyPr wrap="none" rtlCol="0">
            <a:spAutoFit/>
          </a:bodyPr>
          <a:lstStyle/>
          <a:p>
            <a:r>
              <a:rPr lang="ca-ES" dirty="0" smtClean="0"/>
              <a:t>Audience participation: was nick a good choice? would you prank nick? How so¿</a:t>
            </a:r>
            <a:endParaRPr lang="en-US" dirty="0"/>
          </a:p>
        </p:txBody>
      </p:sp>
      <p:sp>
        <p:nvSpPr>
          <p:cNvPr id="6" name="Content Placeholder 2"/>
          <p:cNvSpPr txBox="1">
            <a:spLocks/>
          </p:cNvSpPr>
          <p:nvPr/>
        </p:nvSpPr>
        <p:spPr>
          <a:xfrm>
            <a:off x="1133519" y="4345756"/>
            <a:ext cx="10515600"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US" dirty="0" err="1" smtClean="0"/>
              <a:t>Succesfully</a:t>
            </a:r>
            <a:r>
              <a:rPr lang="en-US" dirty="0" smtClean="0"/>
              <a:t> </a:t>
            </a:r>
            <a:r>
              <a:rPr lang="en-US" dirty="0" smtClean="0"/>
              <a:t>used </a:t>
            </a:r>
            <a:r>
              <a:rPr lang="en-US" dirty="0" err="1" smtClean="0"/>
              <a:t>GitHub</a:t>
            </a:r>
            <a:r>
              <a:rPr lang="en-US" dirty="0" smtClean="0"/>
              <a:t> Pages to deploy your site to the Internet!</a:t>
            </a:r>
          </a:p>
          <a:p>
            <a:pPr fontAlgn="base"/>
            <a:r>
              <a:rPr lang="en-US" dirty="0" smtClean="0"/>
              <a:t>Purchase a custom domain name: Google domains (5 day return), amazon web </a:t>
            </a:r>
            <a:r>
              <a:rPr lang="en-US" dirty="0" err="1" smtClean="0"/>
              <a:t>servicesBefore</a:t>
            </a:r>
            <a:r>
              <a:rPr lang="en-US" dirty="0" smtClean="0"/>
              <a:t> you choose a custom domain name, it's important to first understand what domain names actually are.</a:t>
            </a:r>
          </a:p>
          <a:p>
            <a:pPr fontAlgn="base"/>
            <a:r>
              <a:rPr lang="en-US" dirty="0" smtClean="0"/>
              <a:t>Domain names are human-friendly names that identify servers on the Internet. A global system known as the Domain Name System (DNS) is used for storing which domain names correspond to which servers.</a:t>
            </a:r>
          </a:p>
          <a:p>
            <a:pPr fontAlgn="base"/>
            <a:r>
              <a:rPr lang="en-US" dirty="0" smtClean="0"/>
              <a:t>https://d32ze2gidvkk54.cloudfront.net/Amazon_Route_53_Domain_Registration_Pricing_20140731.pdf </a:t>
            </a:r>
          </a:p>
          <a:p>
            <a:pPr fontAlgn="base"/>
            <a:r>
              <a:rPr lang="en-US" dirty="0" smtClean="0"/>
              <a:t>$12 for .com</a:t>
            </a:r>
          </a:p>
          <a:p>
            <a:r>
              <a:rPr lang="en-US" dirty="0" smtClean="0"/>
              <a:t>The suffixes of domain names are known as top-level domains (</a:t>
            </a:r>
            <a:r>
              <a:rPr lang="en-US" dirty="0" err="1" smtClean="0"/>
              <a:t>TLDs</a:t>
            </a:r>
            <a:r>
              <a:rPr lang="en-US" dirty="0" smtClean="0"/>
              <a:t>). Different </a:t>
            </a:r>
            <a:r>
              <a:rPr lang="en-US" dirty="0" err="1" smtClean="0"/>
              <a:t>TLDs</a:t>
            </a:r>
            <a:r>
              <a:rPr lang="en-US" dirty="0" smtClean="0"/>
              <a:t> cost different annual prices.</a:t>
            </a:r>
          </a:p>
          <a:p>
            <a:r>
              <a:rPr lang="ca-ES" dirty="0" smtClean="0"/>
              <a:t>He said multiple times for nobody to buy it</a:t>
            </a:r>
            <a:endParaRPr lang="en-US" dirty="0"/>
          </a:p>
        </p:txBody>
      </p:sp>
      <p:sp>
        <p:nvSpPr>
          <p:cNvPr id="7" name="Rectangle 6"/>
          <p:cNvSpPr/>
          <p:nvPr/>
        </p:nvSpPr>
        <p:spPr>
          <a:xfrm>
            <a:off x="3496235" y="1417712"/>
            <a:ext cx="7771987" cy="369332"/>
          </a:xfrm>
          <a:prstGeom prst="rect">
            <a:avLst/>
          </a:prstGeom>
        </p:spPr>
        <p:txBody>
          <a:bodyPr wrap="square">
            <a:spAutoFit/>
          </a:bodyPr>
          <a:lstStyle/>
          <a:p>
            <a:r>
              <a:rPr lang="en-US" dirty="0"/>
              <a:t>https://help.github.com/articles/quick-start-setting-up-a-custom-domain/</a:t>
            </a:r>
          </a:p>
        </p:txBody>
      </p:sp>
    </p:spTree>
    <p:extLst>
      <p:ext uri="{BB962C8B-B14F-4D97-AF65-F5344CB8AC3E}">
        <p14:creationId xmlns:p14="http://schemas.microsoft.com/office/powerpoint/2010/main" val="1565346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82C34"/>
        </a:solidFill>
        <a:effectLst/>
      </p:bgPr>
    </p:bg>
    <p:spTree>
      <p:nvGrpSpPr>
        <p:cNvPr id="1" name=""/>
        <p:cNvGrpSpPr/>
        <p:nvPr/>
      </p:nvGrpSpPr>
      <p:grpSpPr>
        <a:xfrm>
          <a:off x="0" y="0"/>
          <a:ext cx="0" cy="0"/>
          <a:chOff x="0" y="0"/>
          <a:chExt cx="0" cy="0"/>
        </a:xfrm>
      </p:grpSpPr>
      <p:pic>
        <p:nvPicPr>
          <p:cNvPr id="14" name="Picture 2" descr="https://lh3.googleusercontent.com/LWeMVoyz4SmEFzfHG4Orm6ib-JgloOU95WnbP0eaflewewecdDfn5q_2Rm-ZF-BwuG8XRfgdvyjkfLHf34pZJwVbDqjpWc3H_3leVIRuNs6ZSZHZePIDhA_xhEYYpcFodHVKYfYy-7THvgeHMAO41GXymZNvMFHfB2OvCF2BQaa04uVHu8nZvets49FTNqK0dQpGaU8RsSJHta3ZkOMyt9PFRNPC_GxU7ZIYWp63w8TJIGKhg3uh9-gWlrYg2ZLiVhube78k6LtxwOIh_6xToaOMiemCJB8bCWue_hq2mFaHh_5S2Ajt141LFzTnUykqw3YQLSE-_oKDFDQuUPKpbfRM5KAW4ivaWoQoXCTnAAOwku5NvRnlj88DK_JrITCuwTqYBgrYMWesDwe2IiV16gt3O_EEbAOVDgGKT_75JJxNrk9tCW5aHkckWVysIuvLBdeYTztxEuvfas6mPqUJLUDrD3-_4ufKS6xYjqy3vl-fS95GLmzMIiQ7_D1WGfQx5Pot-ocRWHX4GW0za3qD5qcj-Mmi1Y16QkgK9r3XWieLj9q4GtV-JTDzqf5Fb2Emc4oQzZuIxuTUN5sIfdCoFdsbOGjK2Y6N62aoqDoQ6k67xjTMTV_E7999_4uvm7o6KpGcJmzSv5ISgm2MBlBiY5ySWMagP_K67cmYDurz_Q=w479-h638-no"/>
          <p:cNvPicPr>
            <a:picLocks noChangeAspect="1" noChangeArrowheads="1"/>
          </p:cNvPicPr>
          <p:nvPr/>
        </p:nvPicPr>
        <p:blipFill rotWithShape="1">
          <a:blip r:embed="rId3">
            <a:extLst>
              <a:ext uri="{28A0092B-C50C-407E-A947-70E740481C1C}">
                <a14:useLocalDpi xmlns:a14="http://schemas.microsoft.com/office/drawing/2010/main" val="0"/>
              </a:ext>
            </a:extLst>
          </a:blip>
          <a:srcRect l="41186" t="24503" b="9059"/>
          <a:stretch/>
        </p:blipFill>
        <p:spPr bwMode="auto">
          <a:xfrm>
            <a:off x="8033071" y="1006831"/>
            <a:ext cx="3606140" cy="5437167"/>
          </a:xfrm>
          <a:prstGeom prst="rect">
            <a:avLst/>
          </a:prstGeom>
          <a:noFill/>
          <a:effectLst>
            <a:glow rad="101600">
              <a:schemeClr val="accent1">
                <a:alpha val="40000"/>
              </a:schemeClr>
            </a:glow>
          </a:effectLst>
          <a:extLst>
            <a:ext uri="{909E8E84-426E-40DD-AFC4-6F175D3DCCD1}">
              <a14:hiddenFill xmlns:a14="http://schemas.microsoft.com/office/drawing/2010/main">
                <a:solidFill>
                  <a:srgbClr val="FFFFFF"/>
                </a:solidFill>
              </a14:hiddenFill>
            </a:ext>
          </a:extLst>
        </p:spPr>
      </p:pic>
      <p:pic>
        <p:nvPicPr>
          <p:cNvPr id="1028" name="Picture 4" descr="https://lh3.googleusercontent.com/kz4UEy6NBjv0epOYe54db1VAm-UZDRGh4gAPR88bGPdE28ZS8AhFONf2yL0i5kw3Jz5xlFgK_DaaBY7KqJTKeoswP1MLtV38PdzIlDFoemWJTmttvDl9FsIM2pAiphySLtoazNXcEFr3QDE7fbqCCONIyzSGJM5BbyeIuRpEcaJMyG-LlGBWsxEGrzYHNmu1kHAwdHMHQVlz94p0WSugG1oOm_DefF8jxQvXQnuPbruLDuojX2flqZKVhaCmYryvK4vyCP6-yPEybf4scw2tSBp-xq9_2rd8sJJoT0AaSVq45EmkbgKEtngG1XZiofUJ-L0MHACWWSjuXn-rijHLa0_x0C2zjRWE1RvSUFpd6mNWPhOboneDn9_RqA42uzmCOG7wpVvBRczubbx6MKzxG7kR7Fi-aRLl0T-ekl7AT8twVBw0Gj5jrqsHphdkEeyGpQaBW3Ns_uoJIf6iSX5Nf_-qlo9UeLcJ5PfVMPnd9bL7QrEoggf23I-5p07m1q-M_4cjZ6Urn2edLXdFURJfdHPFf8VQj7SkpMWRk-OmYE1sSIENFdwOJx-NEz8-Dhhtmo4fR98qz7RZAw5GPbs7BICiE2CDjuIOnCiJTQosTqwI1Lsv=w459-h611-n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522" y="1058191"/>
            <a:ext cx="4009293" cy="5348643"/>
          </a:xfrm>
          <a:prstGeom prst="rect">
            <a:avLst/>
          </a:prstGeom>
          <a:noFill/>
          <a:effectLst>
            <a:glow rad="101600">
              <a:schemeClr val="accent1">
                <a:alpha val="40000"/>
              </a:schemeClr>
            </a:glow>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790869" y="-74913"/>
            <a:ext cx="5176417" cy="1200329"/>
          </a:xfrm>
          <a:prstGeom prst="rect">
            <a:avLst/>
          </a:prstGeom>
          <a:noFill/>
        </p:spPr>
        <p:txBody>
          <a:bodyPr wrap="none" rtlCol="0">
            <a:spAutoFit/>
          </a:bodyPr>
          <a:lstStyle/>
          <a:p>
            <a:r>
              <a:rPr lang="en-US" sz="7200" b="1" dirty="0" smtClean="0">
                <a:solidFill>
                  <a:srgbClr val="A8AFBC"/>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Meet Nick</a:t>
            </a:r>
            <a:endParaRPr lang="en-US" sz="7200" b="1" dirty="0">
              <a:solidFill>
                <a:srgbClr val="A8AFBC"/>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pic>
        <p:nvPicPr>
          <p:cNvPr id="1034" name="Picture 10" descr="https://lh3.googleusercontent.com/bes69UWwbr6AipPdP3YWSuj_wLcrpr9MtElPTCEudviw5f2j8llJSzIE60yUMTyaRcQasLwgQWFJFpnPxyrQ0PnF8DyvSimaT8k-ggS-UL0lpOE3Fkz-7EpTaL9LNoJpgV7r6-aH7bynaXryNRMOtpkcXnrVTZsmy06hd29c8OfwbDAn4r-rDd1_zyxRKU8KB12LaIEzuGQ0NeD8DVinAYWLb6-zxgSIG_UujujW3k78Ucq72BmHkFfREUSKvcaqH5bfu-ZD-zcwmD_U6NRVOKRj0FySvsImqcYuc-R_ELWCNtRAhi9QC8P7AFL37fGi-huzuLk0UntJTIlI_E4OAcjz651kiF7OZ2CmMvFS8JFsQ3_dbutIo_vIlSju-fC-yO2E0khXUWB-UFS0Z4-YPG0SVcM3YD9CfPZLvPJNOx-Xt1SnDI6ke6CVamDJaV9dPRB5UmK_qMxN0yk3fWw2WJs7MTgVL9vyL69rkXOab0_J_CtPwIvlyzNA91nEvJ4AGY2EVBHbmXZ6UCXMSXtgpZxc2iSZpFP_EZLzrwdQIGCrPsowUkfPqEYbAJ_BCE6dtf01yWZCOnHJIujFhWArhCndCMtVs17FJSgfmTYCIMck_S0ulDySd35ONbTmZPWlOddGeIiLlpym9Noqx505R5NJgr8xu_jEJJ3UCW7EJA=w422-h562-n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098" y="1053783"/>
            <a:ext cx="4019550" cy="53530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lh3.googleusercontent.com/AV37Hvp8-EKQ9h7VlE0a7RF6SSRsfaYsQ1EcF3Th0aCQT3-PNO9azwqjsAPnbnUIp2JVFYvXxzYSvbGgJEqxZSNX926TNYQRwxiWf3E3DSRZaNw13lkLEKyhaZvRN-1Fpj0dVYiSchXpnubkem_fHpPy2LfbLX59UJ9NyJkUXovnhV8FM-CwH7yNuJoV9TTI7h3ui0MCjZMc24EoebMk8BYz1okxYgH2JU2LO539Iclrt2WsiltXks2nrO84_Fh3xMnglO8_zZOCDWbE5uRCGd4dtqqdgtQQRysjxqLqgxhRqDnSjhN1-ICaYAN_ci2OxyUpxAWK1Cc_vK-sNq7jpXRwoqxSGajZvFD6cYkHcz4NL7E3qrgsZA3WOHcppaOWCmLS58u9EwUGE0Uw86godaZ05VHFTj_blme1t5fhH8_dyExcejQvh17eZyrTzvu5X5GQ_iQpM0jOCk5rRe_q1N09e0qaNxSMB0h5OSQOe4huZC9DrdbagGUAYRBYl36GoZq08PC5gPyCSan_KopR5pE6XNymkrXiRTttU8b87kT2X8HQiBSWg76rjR2ujexsVA3TZxj2eCVkEx7_tUP7QvR9W4P-tmw086qQ_GrpfERB4beNlTXI0w2x5507Tw8CFpT3lguHrvM007puO6ClMEDPfTMjHc5vpDEiF63NnA=w816-h612-no"/>
          <p:cNvPicPr>
            <a:picLocks noChangeAspect="1" noChangeArrowheads="1"/>
          </p:cNvPicPr>
          <p:nvPr/>
        </p:nvPicPr>
        <p:blipFill rotWithShape="1">
          <a:blip r:embed="rId6">
            <a:extLst>
              <a:ext uri="{28A0092B-C50C-407E-A947-70E740481C1C}">
                <a14:useLocalDpi xmlns:a14="http://schemas.microsoft.com/office/drawing/2010/main" val="0"/>
              </a:ext>
            </a:extLst>
          </a:blip>
          <a:srcRect l="25549" r="38249" b="34600"/>
          <a:stretch/>
        </p:blipFill>
        <p:spPr bwMode="auto">
          <a:xfrm>
            <a:off x="4831537" y="2780768"/>
            <a:ext cx="2676202" cy="3626066"/>
          </a:xfrm>
          <a:prstGeom prst="rect">
            <a:avLst/>
          </a:prstGeom>
          <a:noFill/>
          <a:effectLst>
            <a:glow rad="101600">
              <a:schemeClr val="accent1">
                <a:alpha val="40000"/>
              </a:schemeClr>
            </a:glow>
          </a:effectLst>
          <a:extLst>
            <a:ext uri="{909E8E84-426E-40DD-AFC4-6F175D3DCCD1}">
              <a14:hiddenFill xmlns:a14="http://schemas.microsoft.com/office/drawing/2010/main">
                <a:solidFill>
                  <a:srgbClr val="FFFFFF"/>
                </a:solidFill>
              </a14:hiddenFill>
            </a:ext>
          </a:extLst>
        </p:spPr>
      </p:pic>
      <p:pic>
        <p:nvPicPr>
          <p:cNvPr id="8" name="Picture 6" descr="https://img.clipartfest.com/721a92c5a0ab025d571d48a09ce7de48_cartoonspeech-bubble-clip-art-cartoon-speech-bubble-clipart_297-22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4895" y="1058191"/>
            <a:ext cx="4018912" cy="284763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767860" y="1494691"/>
            <a:ext cx="4228151" cy="1200329"/>
          </a:xfrm>
          <a:prstGeom prst="rect">
            <a:avLst/>
          </a:prstGeom>
          <a:noFill/>
        </p:spPr>
        <p:txBody>
          <a:bodyPr wrap="square" rtlCol="0">
            <a:spAutoFit/>
          </a:bodyPr>
          <a:lstStyle/>
          <a:p>
            <a:pPr algn="ctr"/>
            <a:r>
              <a:rPr lang="ca-ES" sz="2400" b="1" dirty="0" smtClean="0">
                <a:latin typeface="Courier New" panose="02070309020205020404" pitchFamily="49" charset="0"/>
                <a:cs typeface="Courier New" panose="02070309020205020404" pitchFamily="49" charset="0"/>
              </a:rPr>
              <a:t>Nobody buy nickbouldien.com, that’s mine</a:t>
            </a:r>
          </a:p>
        </p:txBody>
      </p:sp>
      <p:pic>
        <p:nvPicPr>
          <p:cNvPr id="10" name="Picture 6" descr="https://img.clipartfest.com/721a92c5a0ab025d571d48a09ce7de48_cartoonspeech-bubble-clip-art-cartoon-speech-bubble-clipart_297-22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14679" y="2940149"/>
            <a:ext cx="2103057" cy="149013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6308120" y="3141898"/>
            <a:ext cx="1986623" cy="692497"/>
          </a:xfrm>
          <a:prstGeom prst="rect">
            <a:avLst/>
          </a:prstGeom>
          <a:noFill/>
        </p:spPr>
        <p:txBody>
          <a:bodyPr wrap="square" rtlCol="0">
            <a:spAutoFit/>
          </a:bodyPr>
          <a:lstStyle/>
          <a:p>
            <a:pPr algn="ctr"/>
            <a:r>
              <a:rPr lang="ca-ES" sz="1300" b="1" dirty="0" smtClean="0">
                <a:latin typeface="Courier New" panose="02070309020205020404" pitchFamily="49" charset="0"/>
                <a:cs typeface="Courier New" panose="02070309020205020404" pitchFamily="49" charset="0"/>
              </a:rPr>
              <a:t>Nobody buy nickbouldien.com, I’m serious</a:t>
            </a:r>
          </a:p>
        </p:txBody>
      </p:sp>
      <p:pic>
        <p:nvPicPr>
          <p:cNvPr id="12" name="Picture 6" descr="https://img.clipartfest.com/721a92c5a0ab025d571d48a09ce7de48_cartoonspeech-bubble-clip-art-cartoon-speech-bubble-clipart_297-22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8072662" y="802502"/>
            <a:ext cx="2380590" cy="152580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8175638" y="967118"/>
            <a:ext cx="2140631" cy="738664"/>
          </a:xfrm>
          <a:prstGeom prst="rect">
            <a:avLst/>
          </a:prstGeom>
          <a:noFill/>
        </p:spPr>
        <p:txBody>
          <a:bodyPr wrap="square" rtlCol="0">
            <a:spAutoFit/>
          </a:bodyPr>
          <a:lstStyle/>
          <a:p>
            <a:pPr algn="ctr"/>
            <a:r>
              <a:rPr lang="ca-ES" sz="1350" b="1" dirty="0" smtClean="0">
                <a:latin typeface="Courier New" panose="02070309020205020404" pitchFamily="49" charset="0"/>
                <a:cs typeface="Courier New" panose="02070309020205020404" pitchFamily="49" charset="0"/>
              </a:rPr>
              <a:t>Don’t even </a:t>
            </a:r>
          </a:p>
          <a:p>
            <a:pPr algn="ctr"/>
            <a:r>
              <a:rPr lang="ca-ES" sz="1350" b="1" dirty="0" smtClean="0">
                <a:latin typeface="Courier New" panose="02070309020205020404" pitchFamily="49" charset="0"/>
                <a:cs typeface="Courier New" panose="02070309020205020404" pitchFamily="49" charset="0"/>
              </a:rPr>
              <a:t>think about buying</a:t>
            </a:r>
          </a:p>
          <a:p>
            <a:pPr algn="ctr"/>
            <a:r>
              <a:rPr lang="ca-ES" sz="1350" b="1" dirty="0">
                <a:latin typeface="Courier New" panose="02070309020205020404" pitchFamily="49" charset="0"/>
                <a:cs typeface="Courier New" panose="02070309020205020404" pitchFamily="49" charset="0"/>
              </a:rPr>
              <a:t>n</a:t>
            </a:r>
            <a:r>
              <a:rPr lang="ca-ES" sz="1350" b="1" dirty="0" smtClean="0">
                <a:latin typeface="Courier New" panose="02070309020205020404" pitchFamily="49" charset="0"/>
                <a:cs typeface="Courier New" panose="02070309020205020404" pitchFamily="49" charset="0"/>
              </a:rPr>
              <a:t>ickbouldien.com</a:t>
            </a:r>
          </a:p>
        </p:txBody>
      </p:sp>
    </p:spTree>
    <p:extLst>
      <p:ext uri="{BB962C8B-B14F-4D97-AF65-F5344CB8AC3E}">
        <p14:creationId xmlns:p14="http://schemas.microsoft.com/office/powerpoint/2010/main" val="4094231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82C34"/>
        </a:solidFill>
        <a:effectLst/>
      </p:bgPr>
    </p:bg>
    <p:spTree>
      <p:nvGrpSpPr>
        <p:cNvPr id="1" name=""/>
        <p:cNvGrpSpPr/>
        <p:nvPr/>
      </p:nvGrpSpPr>
      <p:grpSpPr>
        <a:xfrm>
          <a:off x="0" y="0"/>
          <a:ext cx="0" cy="0"/>
          <a:chOff x="0" y="0"/>
          <a:chExt cx="0" cy="0"/>
        </a:xfrm>
      </p:grpSpPr>
      <p:pic>
        <p:nvPicPr>
          <p:cNvPr id="2056" name="Picture 8" descr="Image result for one new message icon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7044" y="903576"/>
            <a:ext cx="4876800" cy="487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9109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82C34"/>
        </a:solidFill>
        <a:effectLst/>
      </p:bgPr>
    </p:bg>
    <p:spTree>
      <p:nvGrpSpPr>
        <p:cNvPr id="1" name=""/>
        <p:cNvGrpSpPr/>
        <p:nvPr/>
      </p:nvGrpSpPr>
      <p:grpSpPr>
        <a:xfrm>
          <a:off x="0" y="0"/>
          <a:ext cx="0" cy="0"/>
          <a:chOff x="0" y="0"/>
          <a:chExt cx="0" cy="0"/>
        </a:xfrm>
      </p:grpSpPr>
      <p:pic>
        <p:nvPicPr>
          <p:cNvPr id="14" name="Picture 2" descr="https://lh3.googleusercontent.com/HWNZdb2g8RtxXvTwhtZrph2SQYO1Nj9j2It2Ui6xWOhNy_20Cyws03S8innds2_SvFkf201suoUeIjKTgc6Z9kR0jqmz2Fc3KUjXsOg5Vf_wK1Qtqv26wFCnMx3vu6dMabJa2bTcoT7dbblmBnZ3UCykRYOSLhXuGUMk3BkrjP5b24LQmg2ig_VB4RqY7HiGxsQJ0788yiHkDpKjfK6BhMOtGh3pOTXH4TsQ8-j-P0EwvENVJDS11MvGmpbPVI6hL_Ch6RDlyf76d9Gqisu9iXXwmxMvRt4sLvIpe17B57Zth9Ff-TxTeUhPRMODQcphgl8gYKjfFcVB8V14wdAHfdB1R3F2x0WPcS512X4_b1qxiSTNLBp4Jtl0HDBvbu4r4gnRRHGArhtKONSXEoexvczfEudQ9IcOvyOAKhn_T1YMxw6nYSNmnwlkGvN3ZMVv0WhLZcxNebd2WyReAkMOW6xpUH-Rar7HPDTOiPfDbG-aOjxWHS3xjVfiwPJ_JzL3RzwQ7Dl0yxfY4jfaY_5By_hECWlVtMMnC7Fe5YZkz8gX3JuwmRL346ki_b9Cr15SzhWvi_412owVM2hm1TWWuHMQyursfgm_L_RjckIlG1vg14PNUltt=w815-h611-no"/>
          <p:cNvPicPr>
            <a:picLocks noChangeAspect="1" noChangeArrowheads="1"/>
          </p:cNvPicPr>
          <p:nvPr/>
        </p:nvPicPr>
        <p:blipFill rotWithShape="1">
          <a:blip r:embed="rId3">
            <a:extLst>
              <a:ext uri="{28A0092B-C50C-407E-A947-70E740481C1C}">
                <a14:useLocalDpi xmlns:a14="http://schemas.microsoft.com/office/drawing/2010/main" val="0"/>
              </a:ext>
            </a:extLst>
          </a:blip>
          <a:srcRect t="24972" b="13241"/>
          <a:stretch/>
        </p:blipFill>
        <p:spPr bwMode="auto">
          <a:xfrm>
            <a:off x="890679" y="1363294"/>
            <a:ext cx="10381680" cy="4355869"/>
          </a:xfrm>
          <a:prstGeom prst="rect">
            <a:avLst/>
          </a:prstGeom>
          <a:noFill/>
          <a:effectLst>
            <a:glow rad="101600">
              <a:schemeClr val="accent1">
                <a:alpha val="40000"/>
              </a:schemeClr>
            </a:glow>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075973" y="-58288"/>
            <a:ext cx="5731056" cy="1200329"/>
          </a:xfrm>
          <a:prstGeom prst="rect">
            <a:avLst/>
          </a:prstGeom>
          <a:noFill/>
        </p:spPr>
        <p:txBody>
          <a:bodyPr wrap="none" rtlCol="0">
            <a:spAutoFit/>
          </a:bodyPr>
          <a:lstStyle/>
          <a:p>
            <a:r>
              <a:rPr lang="en-US" sz="7200" b="1" dirty="0" smtClean="0">
                <a:solidFill>
                  <a:srgbClr val="92D05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SUCCESS!!!</a:t>
            </a:r>
            <a:endParaRPr lang="en-US" sz="7200" b="1" dirty="0">
              <a:solidFill>
                <a:srgbClr val="92D05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pic>
        <p:nvPicPr>
          <p:cNvPr id="4100" name="Picture 4" descr="Image result for troll face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374787" y="4957669"/>
            <a:ext cx="1362884" cy="1243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82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82C34"/>
        </a:solidFill>
        <a:effectLst/>
      </p:bgPr>
    </p:bg>
    <p:spTree>
      <p:nvGrpSpPr>
        <p:cNvPr id="1" name=""/>
        <p:cNvGrpSpPr/>
        <p:nvPr/>
      </p:nvGrpSpPr>
      <p:grpSpPr>
        <a:xfrm>
          <a:off x="0" y="0"/>
          <a:ext cx="0" cy="0"/>
          <a:chOff x="0" y="0"/>
          <a:chExt cx="0" cy="0"/>
        </a:xfrm>
      </p:grpSpPr>
      <p:sp>
        <p:nvSpPr>
          <p:cNvPr id="4" name="TextBox 3"/>
          <p:cNvSpPr txBox="1"/>
          <p:nvPr/>
        </p:nvSpPr>
        <p:spPr>
          <a:xfrm>
            <a:off x="2788548" y="-25038"/>
            <a:ext cx="6840334" cy="1200329"/>
          </a:xfrm>
          <a:prstGeom prst="rect">
            <a:avLst/>
          </a:prstGeom>
          <a:noFill/>
        </p:spPr>
        <p:txBody>
          <a:bodyPr wrap="none" rtlCol="0">
            <a:spAutoFit/>
          </a:bodyPr>
          <a:lstStyle/>
          <a:p>
            <a:r>
              <a:rPr lang="en-US" sz="7200" b="1" dirty="0" smtClean="0">
                <a:solidFill>
                  <a:srgbClr val="92D05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wait… what??</a:t>
            </a:r>
            <a:endParaRPr lang="en-US" sz="7200" b="1" dirty="0">
              <a:solidFill>
                <a:srgbClr val="92D05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pic>
        <p:nvPicPr>
          <p:cNvPr id="2" name="Picture 1"/>
          <p:cNvPicPr>
            <a:picLocks noChangeAspect="1"/>
          </p:cNvPicPr>
          <p:nvPr/>
        </p:nvPicPr>
        <p:blipFill>
          <a:blip r:embed="rId3"/>
          <a:stretch>
            <a:fillRect/>
          </a:stretch>
        </p:blipFill>
        <p:spPr>
          <a:xfrm>
            <a:off x="894611" y="1491176"/>
            <a:ext cx="10414294" cy="4045100"/>
          </a:xfrm>
          <a:prstGeom prst="rect">
            <a:avLst/>
          </a:prstGeom>
          <a:effectLst>
            <a:glow rad="101600">
              <a:schemeClr val="accent1">
                <a:alpha val="40000"/>
              </a:schemeClr>
            </a:glow>
          </a:effectLst>
        </p:spPr>
      </p:pic>
      <p:sp>
        <p:nvSpPr>
          <p:cNvPr id="5" name="TextBox 4"/>
          <p:cNvSpPr txBox="1"/>
          <p:nvPr/>
        </p:nvSpPr>
        <p:spPr>
          <a:xfrm>
            <a:off x="3075973" y="-58288"/>
            <a:ext cx="5731056" cy="1200329"/>
          </a:xfrm>
          <a:prstGeom prst="rect">
            <a:avLst/>
          </a:prstGeom>
          <a:noFill/>
        </p:spPr>
        <p:txBody>
          <a:bodyPr wrap="none" rtlCol="0">
            <a:spAutoFit/>
          </a:bodyPr>
          <a:lstStyle/>
          <a:p>
            <a:r>
              <a:rPr lang="en-US" sz="7200" b="1" dirty="0" smtClean="0">
                <a:solidFill>
                  <a:srgbClr val="92D05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SUCCESS!!!</a:t>
            </a:r>
            <a:endParaRPr lang="en-US" sz="7200" b="1" dirty="0">
              <a:solidFill>
                <a:srgbClr val="92D05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pic>
        <p:nvPicPr>
          <p:cNvPr id="6" name="Picture 4" descr="Image result for troll face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374787" y="4957669"/>
            <a:ext cx="1362884" cy="124363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shocked face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171665" y="4866389"/>
            <a:ext cx="1466152" cy="1157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68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82C34"/>
        </a:solidFill>
        <a:effectLst/>
      </p:bgPr>
    </p:bg>
    <p:spTree>
      <p:nvGrpSpPr>
        <p:cNvPr id="1" name=""/>
        <p:cNvGrpSpPr/>
        <p:nvPr/>
      </p:nvGrpSpPr>
      <p:grpSpPr>
        <a:xfrm>
          <a:off x="0" y="0"/>
          <a:ext cx="0" cy="0"/>
          <a:chOff x="0" y="0"/>
          <a:chExt cx="0" cy="0"/>
        </a:xfrm>
      </p:grpSpPr>
      <p:sp>
        <p:nvSpPr>
          <p:cNvPr id="4" name="Title 3"/>
          <p:cNvSpPr txBox="1">
            <a:spLocks noGrp="1"/>
          </p:cNvSpPr>
          <p:nvPr>
            <p:ph type="title"/>
          </p:nvPr>
        </p:nvSpPr>
        <p:spPr>
          <a:xfrm>
            <a:off x="1289241" y="469292"/>
            <a:ext cx="9613530" cy="1117229"/>
          </a:xfrm>
          <a:prstGeom prst="rect">
            <a:avLst/>
          </a:prstGeom>
          <a:noFill/>
        </p:spPr>
        <p:txBody>
          <a:bodyPr wrap="none" rtlCol="0">
            <a:spAutoFit/>
          </a:bodyPr>
          <a:lstStyle/>
          <a:p>
            <a:pPr algn="ctr"/>
            <a:r>
              <a:rPr lang="en-US" sz="7200" b="1" dirty="0" smtClean="0">
                <a:solidFill>
                  <a:schemeClr val="bg1">
                    <a:lumMod val="95000"/>
                  </a:schemeClr>
                </a:solidFill>
                <a:latin typeface="Courier New" panose="02070309020205020404" pitchFamily="49" charset="0"/>
                <a:cs typeface="Courier New" panose="02070309020205020404" pitchFamily="49" charset="0"/>
              </a:rPr>
              <a:t>how websites work</a:t>
            </a:r>
            <a:endParaRPr lang="en-US" sz="7200" b="1" dirty="0">
              <a:solidFill>
                <a:schemeClr val="bg1">
                  <a:lumMod val="95000"/>
                </a:schemeClr>
              </a:solidFill>
              <a:latin typeface="Courier New" panose="02070309020205020404" pitchFamily="49" charset="0"/>
              <a:cs typeface="Courier New" panose="02070309020205020404" pitchFamily="49" charset="0"/>
            </a:endParaRPr>
          </a:p>
        </p:txBody>
      </p:sp>
      <p:pic>
        <p:nvPicPr>
          <p:cNvPr id="6158" name="Picture 14" descr="Image result for castle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2088" y="1586521"/>
            <a:ext cx="5835534" cy="4667288"/>
          </a:xfrm>
          <a:prstGeom prst="rect">
            <a:avLst/>
          </a:prstGeom>
          <a:noFill/>
          <a:effectLst>
            <a:glow>
              <a:schemeClr val="accent1">
                <a:alpha val="40000"/>
              </a:schemeClr>
            </a:glow>
          </a:effectLst>
          <a:extLst>
            <a:ext uri="{909E8E84-426E-40DD-AFC4-6F175D3DCCD1}">
              <a14:hiddenFill xmlns:a14="http://schemas.microsoft.com/office/drawing/2010/main">
                <a:solidFill>
                  <a:srgbClr val="FFFFFF"/>
                </a:solidFill>
              </a14:hiddenFill>
            </a:ext>
          </a:extLst>
        </p:spPr>
      </p:pic>
      <p:pic>
        <p:nvPicPr>
          <p:cNvPr id="6160" name="Picture 16" descr="Image result for medieval roa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1319" y="2106157"/>
            <a:ext cx="5173965" cy="3895632"/>
          </a:xfrm>
          <a:prstGeom prst="rect">
            <a:avLst/>
          </a:prstGeom>
          <a:noFill/>
          <a:effectLst>
            <a:softEdge rad="50800"/>
          </a:effectLst>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743134" y="6253809"/>
            <a:ext cx="2903359" cy="430887"/>
          </a:xfrm>
          <a:prstGeom prst="rect">
            <a:avLst/>
          </a:prstGeom>
          <a:noFill/>
        </p:spPr>
        <p:txBody>
          <a:bodyPr wrap="none" rtlCol="0">
            <a:spAutoFit/>
          </a:bodyPr>
          <a:lstStyle/>
          <a:p>
            <a:r>
              <a:rPr lang="en-US" sz="2200" b="1" dirty="0" smtClean="0">
                <a:solidFill>
                  <a:schemeClr val="bg1">
                    <a:lumMod val="95000"/>
                  </a:schemeClr>
                </a:solidFill>
                <a:latin typeface="Courier New" panose="02070309020205020404" pitchFamily="49" charset="0"/>
                <a:cs typeface="Courier New" panose="02070309020205020404" pitchFamily="49" charset="0"/>
              </a:rPr>
              <a:t>web host service</a:t>
            </a:r>
            <a:endParaRPr lang="en-US" sz="2200" b="1" dirty="0">
              <a:solidFill>
                <a:schemeClr val="bg1">
                  <a:lumMod val="95000"/>
                </a:schemeClr>
              </a:solidFill>
              <a:latin typeface="Courier New" panose="02070309020205020404" pitchFamily="49" charset="0"/>
              <a:cs typeface="Courier New" panose="02070309020205020404" pitchFamily="49" charset="0"/>
            </a:endParaRPr>
          </a:p>
        </p:txBody>
      </p:sp>
      <p:sp>
        <p:nvSpPr>
          <p:cNvPr id="15" name="TextBox 14"/>
          <p:cNvSpPr txBox="1"/>
          <p:nvPr/>
        </p:nvSpPr>
        <p:spPr>
          <a:xfrm>
            <a:off x="8397401" y="6240506"/>
            <a:ext cx="1204176" cy="430887"/>
          </a:xfrm>
          <a:prstGeom prst="rect">
            <a:avLst/>
          </a:prstGeom>
          <a:noFill/>
        </p:spPr>
        <p:txBody>
          <a:bodyPr wrap="none" rtlCol="0">
            <a:spAutoFit/>
          </a:bodyPr>
          <a:lstStyle/>
          <a:p>
            <a:r>
              <a:rPr lang="en-US" sz="2200" b="1" dirty="0" smtClean="0">
                <a:solidFill>
                  <a:schemeClr val="bg1">
                    <a:lumMod val="95000"/>
                  </a:schemeClr>
                </a:solidFill>
                <a:latin typeface="Courier New" panose="02070309020205020404" pitchFamily="49" charset="0"/>
                <a:cs typeface="Courier New" panose="02070309020205020404" pitchFamily="49" charset="0"/>
              </a:rPr>
              <a:t>domain</a:t>
            </a:r>
            <a:endParaRPr lang="en-US" sz="2200" b="1" dirty="0">
              <a:solidFill>
                <a:schemeClr val="bg1">
                  <a:lumMod val="9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5573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 0 L -0.25 0 E" pathEditMode="relative" ptsTypes="">
                                      <p:cBhvr>
                                        <p:cTn id="6" dur="500" fill="hold"/>
                                        <p:tgtEl>
                                          <p:spTgt spid="6158"/>
                                        </p:tgtEl>
                                        <p:attrNameLst>
                                          <p:attrName>ppt_x</p:attrName>
                                          <p:attrName>ppt_y</p:attrName>
                                        </p:attrNameLst>
                                      </p:cBhvr>
                                    </p:animMotion>
                                  </p:childTnLst>
                                </p:cTn>
                              </p:par>
                              <p:par>
                                <p:cTn id="7" presetID="35" presetClass="path" presetSubtype="0" accel="50000" decel="50000" fill="hold" grpId="0" nodeType="withEffect">
                                  <p:stCondLst>
                                    <p:cond delay="0"/>
                                  </p:stCondLst>
                                  <p:childTnLst>
                                    <p:animMotion origin="layout" path="M -2.91667E-6 2.96296E-6 L -0.25 2.96296E-6 " pathEditMode="relative" rAng="0" ptsTypes="AA">
                                      <p:cBhvr>
                                        <p:cTn id="8" dur="500" fill="hold"/>
                                        <p:tgtEl>
                                          <p:spTgt spid="9"/>
                                        </p:tgtEl>
                                        <p:attrNameLst>
                                          <p:attrName>ppt_x</p:attrName>
                                          <p:attrName>ppt_y</p:attrName>
                                        </p:attrNameLst>
                                      </p:cBhvr>
                                      <p:rCtr x="-12500" y="0"/>
                                    </p:animMotion>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616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82C34"/>
        </a:solidFill>
        <a:effectLst/>
      </p:bgPr>
    </p:bg>
    <p:spTree>
      <p:nvGrpSpPr>
        <p:cNvPr id="1" name=""/>
        <p:cNvGrpSpPr/>
        <p:nvPr/>
      </p:nvGrpSpPr>
      <p:grpSpPr>
        <a:xfrm>
          <a:off x="0" y="0"/>
          <a:ext cx="0" cy="0"/>
          <a:chOff x="0" y="0"/>
          <a:chExt cx="0" cy="0"/>
        </a:xfrm>
      </p:grpSpPr>
      <p:sp>
        <p:nvSpPr>
          <p:cNvPr id="4" name="Title 3"/>
          <p:cNvSpPr txBox="1">
            <a:spLocks noGrp="1"/>
          </p:cNvSpPr>
          <p:nvPr>
            <p:ph type="title"/>
          </p:nvPr>
        </p:nvSpPr>
        <p:spPr>
          <a:xfrm>
            <a:off x="1289241" y="469292"/>
            <a:ext cx="9613530" cy="1117229"/>
          </a:xfrm>
          <a:prstGeom prst="rect">
            <a:avLst/>
          </a:prstGeom>
          <a:noFill/>
        </p:spPr>
        <p:txBody>
          <a:bodyPr wrap="none" rtlCol="0">
            <a:spAutoFit/>
          </a:bodyPr>
          <a:lstStyle/>
          <a:p>
            <a:pPr algn="ctr"/>
            <a:r>
              <a:rPr lang="en-US" sz="7200" b="1" dirty="0" smtClean="0">
                <a:solidFill>
                  <a:schemeClr val="bg1">
                    <a:lumMod val="95000"/>
                  </a:schemeClr>
                </a:solidFill>
                <a:latin typeface="Courier New" panose="02070309020205020404" pitchFamily="49" charset="0"/>
                <a:cs typeface="Courier New" panose="02070309020205020404" pitchFamily="49" charset="0"/>
              </a:rPr>
              <a:t>how websites work</a:t>
            </a:r>
            <a:endParaRPr lang="en-US" sz="7200" b="1" dirty="0">
              <a:solidFill>
                <a:schemeClr val="bg1">
                  <a:lumMod val="95000"/>
                </a:schemeClr>
              </a:solidFill>
              <a:latin typeface="Courier New" panose="02070309020205020404" pitchFamily="49" charset="0"/>
              <a:cs typeface="Courier New" panose="02070309020205020404" pitchFamily="49" charset="0"/>
            </a:endParaRPr>
          </a:p>
        </p:txBody>
      </p:sp>
      <p:pic>
        <p:nvPicPr>
          <p:cNvPr id="6158" name="Picture 14" descr="Image result for castle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365" y="1586521"/>
            <a:ext cx="5835534" cy="4667288"/>
          </a:xfrm>
          <a:prstGeom prst="rect">
            <a:avLst/>
          </a:prstGeom>
          <a:noFill/>
          <a:effectLst>
            <a:glow>
              <a:schemeClr val="accent1">
                <a:alpha val="40000"/>
              </a:schemeClr>
            </a:glow>
          </a:effectLst>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688097" y="6264735"/>
            <a:ext cx="2903359" cy="430887"/>
          </a:xfrm>
          <a:prstGeom prst="rect">
            <a:avLst/>
          </a:prstGeom>
          <a:noFill/>
        </p:spPr>
        <p:txBody>
          <a:bodyPr wrap="none" rtlCol="0">
            <a:spAutoFit/>
          </a:bodyPr>
          <a:lstStyle/>
          <a:p>
            <a:r>
              <a:rPr lang="en-US" sz="2200" b="1" dirty="0" smtClean="0">
                <a:solidFill>
                  <a:schemeClr val="bg1">
                    <a:lumMod val="95000"/>
                  </a:schemeClr>
                </a:solidFill>
                <a:latin typeface="Courier New" panose="02070309020205020404" pitchFamily="49" charset="0"/>
                <a:cs typeface="Courier New" panose="02070309020205020404" pitchFamily="49" charset="0"/>
              </a:rPr>
              <a:t>web host service</a:t>
            </a:r>
            <a:endParaRPr lang="en-US" sz="2200" b="1" dirty="0">
              <a:solidFill>
                <a:schemeClr val="bg1">
                  <a:lumMod val="95000"/>
                </a:schemeClr>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4"/>
          <a:stretch>
            <a:fillRect/>
          </a:stretch>
        </p:blipFill>
        <p:spPr>
          <a:xfrm>
            <a:off x="6801853" y="2526489"/>
            <a:ext cx="4375182" cy="1358958"/>
          </a:xfrm>
          <a:prstGeom prst="rect">
            <a:avLst/>
          </a:prstGeom>
          <a:effectLst>
            <a:glow rad="101600">
              <a:schemeClr val="accent1">
                <a:alpha val="40000"/>
              </a:schemeClr>
            </a:glow>
          </a:effectLst>
        </p:spPr>
      </p:pic>
      <p:pic>
        <p:nvPicPr>
          <p:cNvPr id="10" name="Picture 9"/>
          <p:cNvPicPr>
            <a:picLocks noChangeAspect="1"/>
          </p:cNvPicPr>
          <p:nvPr/>
        </p:nvPicPr>
        <p:blipFill rotWithShape="1">
          <a:blip r:embed="rId5"/>
          <a:srcRect t="41401"/>
          <a:stretch/>
        </p:blipFill>
        <p:spPr>
          <a:xfrm>
            <a:off x="6336751" y="4267200"/>
            <a:ext cx="5305386" cy="1452947"/>
          </a:xfrm>
          <a:prstGeom prst="rect">
            <a:avLst/>
          </a:prstGeom>
          <a:effectLst>
            <a:glow rad="101600">
              <a:schemeClr val="accent1">
                <a:alpha val="40000"/>
              </a:schemeClr>
            </a:glow>
          </a:effectLst>
        </p:spPr>
      </p:pic>
    </p:spTree>
    <p:extLst>
      <p:ext uri="{BB962C8B-B14F-4D97-AF65-F5344CB8AC3E}">
        <p14:creationId xmlns:p14="http://schemas.microsoft.com/office/powerpoint/2010/main" val="1509620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82C34"/>
        </a:solidFill>
        <a:effectLst/>
      </p:bgPr>
    </p:bg>
    <p:spTree>
      <p:nvGrpSpPr>
        <p:cNvPr id="1" name=""/>
        <p:cNvGrpSpPr/>
        <p:nvPr/>
      </p:nvGrpSpPr>
      <p:grpSpPr>
        <a:xfrm>
          <a:off x="0" y="0"/>
          <a:ext cx="0" cy="0"/>
          <a:chOff x="0" y="0"/>
          <a:chExt cx="0" cy="0"/>
        </a:xfrm>
      </p:grpSpPr>
      <p:sp>
        <p:nvSpPr>
          <p:cNvPr id="4" name="Title 3"/>
          <p:cNvSpPr txBox="1">
            <a:spLocks noGrp="1"/>
          </p:cNvSpPr>
          <p:nvPr>
            <p:ph type="title"/>
          </p:nvPr>
        </p:nvSpPr>
        <p:spPr>
          <a:xfrm>
            <a:off x="1976797" y="2671564"/>
            <a:ext cx="8365067" cy="1089529"/>
          </a:xfrm>
          <a:prstGeom prst="rect">
            <a:avLst/>
          </a:prstGeom>
          <a:solidFill>
            <a:schemeClr val="bg1">
              <a:alpha val="70000"/>
            </a:schemeClr>
          </a:solidFill>
          <a:effectLst>
            <a:glow rad="101600">
              <a:schemeClr val="accent1">
                <a:alpha val="40000"/>
              </a:schemeClr>
            </a:glow>
          </a:effectLst>
        </p:spPr>
        <p:txBody>
          <a:bodyPr wrap="square" rtlCol="0">
            <a:spAutoFit/>
          </a:bodyPr>
          <a:lstStyle/>
          <a:p>
            <a:pPr algn="ctr"/>
            <a:r>
              <a:rPr lang="en-US" sz="7200" b="1" dirty="0" smtClean="0">
                <a:solidFill>
                  <a:srgbClr val="CC0000"/>
                </a:solidFill>
                <a:latin typeface="Courier New" panose="02070309020205020404" pitchFamily="49" charset="0"/>
                <a:cs typeface="Courier New" panose="02070309020205020404" pitchFamily="49" charset="0"/>
              </a:rPr>
              <a:t>Nick found </a:t>
            </a:r>
            <a:r>
              <a:rPr lang="en-US" sz="7200" b="1" dirty="0" smtClean="0">
                <a:solidFill>
                  <a:srgbClr val="CC0000"/>
                </a:solidFill>
                <a:latin typeface="Courier New" panose="02070309020205020404" pitchFamily="49" charset="0"/>
                <a:cs typeface="Courier New" panose="02070309020205020404" pitchFamily="49" charset="0"/>
              </a:rPr>
              <a:t>out</a:t>
            </a:r>
            <a:endParaRPr lang="en-US" sz="7200" b="1" dirty="0">
              <a:solidFill>
                <a:srgbClr val="CC0000"/>
              </a:solidFill>
              <a:latin typeface="Courier New" panose="02070309020205020404" pitchFamily="49" charset="0"/>
              <a:cs typeface="Courier New" panose="02070309020205020404" pitchFamily="49" charset="0"/>
            </a:endParaRPr>
          </a:p>
        </p:txBody>
      </p:sp>
      <p:pic>
        <p:nvPicPr>
          <p:cNvPr id="8" name="Picture 7"/>
          <p:cNvPicPr>
            <a:picLocks noChangeAspect="1"/>
          </p:cNvPicPr>
          <p:nvPr/>
        </p:nvPicPr>
        <p:blipFill rotWithShape="1">
          <a:blip r:embed="rId3"/>
          <a:srcRect t="41401"/>
          <a:stretch/>
        </p:blipFill>
        <p:spPr>
          <a:xfrm>
            <a:off x="610233" y="4546600"/>
            <a:ext cx="5305386" cy="1452947"/>
          </a:xfrm>
          <a:prstGeom prst="rect">
            <a:avLst/>
          </a:prstGeom>
          <a:effectLst>
            <a:glow rad="101600">
              <a:schemeClr val="accent1">
                <a:alpha val="40000"/>
              </a:schemeClr>
            </a:glow>
          </a:effectLst>
        </p:spPr>
      </p:pic>
      <p:pic>
        <p:nvPicPr>
          <p:cNvPr id="13" name="Picture 12"/>
          <p:cNvPicPr>
            <a:picLocks noChangeAspect="1"/>
          </p:cNvPicPr>
          <p:nvPr/>
        </p:nvPicPr>
        <p:blipFill>
          <a:blip r:embed="rId4"/>
          <a:stretch>
            <a:fillRect/>
          </a:stretch>
        </p:blipFill>
        <p:spPr>
          <a:xfrm>
            <a:off x="6479061" y="4366930"/>
            <a:ext cx="5316894" cy="1826663"/>
          </a:xfrm>
          <a:prstGeom prst="rect">
            <a:avLst/>
          </a:prstGeom>
          <a:effectLst>
            <a:glow rad="101600">
              <a:schemeClr val="accent1">
                <a:alpha val="40000"/>
              </a:schemeClr>
            </a:glow>
          </a:effectLst>
        </p:spPr>
      </p:pic>
      <p:sp>
        <p:nvSpPr>
          <p:cNvPr id="2" name="TextBox 1"/>
          <p:cNvSpPr txBox="1"/>
          <p:nvPr/>
        </p:nvSpPr>
        <p:spPr>
          <a:xfrm rot="20220833">
            <a:off x="4819239" y="4932625"/>
            <a:ext cx="1013419" cy="630942"/>
          </a:xfrm>
          <a:prstGeom prst="rect">
            <a:avLst/>
          </a:prstGeom>
          <a:solidFill>
            <a:srgbClr val="282C34"/>
          </a:solidFill>
          <a:ln>
            <a:solidFill>
              <a:schemeClr val="tx1"/>
            </a:solidFill>
          </a:ln>
        </p:spPr>
        <p:txBody>
          <a:bodyPr wrap="none" rtlCol="0">
            <a:spAutoFit/>
          </a:bodyPr>
          <a:lstStyle/>
          <a:p>
            <a:r>
              <a:rPr lang="en-US" sz="3500" b="1" dirty="0" smtClean="0">
                <a:solidFill>
                  <a:srgbClr val="FF0000"/>
                </a:solidFill>
                <a:latin typeface="Aharoni" panose="02010803020104030203" pitchFamily="2" charset="-79"/>
                <a:cs typeface="Aharoni" panose="02010803020104030203" pitchFamily="2" charset="-79"/>
              </a:rPr>
              <a:t>LIES</a:t>
            </a:r>
            <a:endParaRPr lang="en-US" sz="3500" b="1" dirty="0">
              <a:solidFill>
                <a:srgbClr val="FF000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534125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82C3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93409"/>
            <a:ext cx="10515600" cy="1325563"/>
          </a:xfrm>
        </p:spPr>
        <p:txBody>
          <a:bodyPr>
            <a:normAutofit/>
          </a:bodyPr>
          <a:lstStyle/>
          <a:p>
            <a:pPr algn="ctr"/>
            <a:r>
              <a:rPr lang="ca-ES" sz="7200" b="1" dirty="0" smtClean="0">
                <a:solidFill>
                  <a:srgbClr val="92D050"/>
                </a:solidFill>
                <a:latin typeface="Courier New" panose="02070309020205020404" pitchFamily="49" charset="0"/>
                <a:cs typeface="Courier New" panose="02070309020205020404" pitchFamily="49" charset="0"/>
              </a:rPr>
              <a:t>Lessons Learned</a:t>
            </a:r>
            <a:endParaRPr lang="en-US" sz="7200" b="1" dirty="0">
              <a:solidFill>
                <a:srgbClr val="92D05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0" y="1809000"/>
            <a:ext cx="12192000" cy="548695"/>
          </a:xfrm>
        </p:spPr>
        <p:txBody>
          <a:bodyPr>
            <a:normAutofit/>
          </a:bodyPr>
          <a:lstStyle/>
          <a:p>
            <a:pPr marL="0" indent="0" algn="ctr">
              <a:buNone/>
            </a:pPr>
            <a:r>
              <a:rPr lang="ca-ES" sz="3000" dirty="0" smtClean="0">
                <a:solidFill>
                  <a:schemeClr val="bg1">
                    <a:lumMod val="95000"/>
                  </a:schemeClr>
                </a:solidFill>
                <a:latin typeface="Consolas" panose="020B0609020204030204" pitchFamily="49" charset="0"/>
                <a:cs typeface="Consolas" panose="020B0609020204030204" pitchFamily="49" charset="0"/>
              </a:rPr>
              <a:t>To deploy a website with a custom domain, you need...</a:t>
            </a:r>
            <a:endParaRPr lang="ca-ES" sz="3000" dirty="0">
              <a:solidFill>
                <a:schemeClr val="bg1">
                  <a:lumMod val="95000"/>
                </a:schemeClr>
              </a:solidFill>
              <a:latin typeface="Consolas" panose="020B0609020204030204" pitchFamily="49" charset="0"/>
              <a:cs typeface="Consolas" panose="020B0609020204030204" pitchFamily="49" charset="0"/>
            </a:endParaRPr>
          </a:p>
          <a:p>
            <a:pPr marL="0" indent="0" algn="ctr">
              <a:buNone/>
            </a:pPr>
            <a:endParaRPr lang="ca-ES" sz="3000" dirty="0" smtClean="0">
              <a:solidFill>
                <a:schemeClr val="bg1">
                  <a:lumMod val="95000"/>
                </a:schemeClr>
              </a:solidFill>
            </a:endParaRPr>
          </a:p>
          <a:p>
            <a:pPr marL="0" indent="0" algn="ctr">
              <a:buNone/>
            </a:pPr>
            <a:endParaRPr lang="ca-ES" sz="3000" dirty="0" smtClean="0">
              <a:solidFill>
                <a:schemeClr val="bg1">
                  <a:lumMod val="95000"/>
                </a:schemeClr>
              </a:solidFill>
            </a:endParaRPr>
          </a:p>
          <a:p>
            <a:pPr algn="ctr"/>
            <a:endParaRPr lang="en-US" sz="3000" dirty="0">
              <a:solidFill>
                <a:schemeClr val="bg1">
                  <a:lumMod val="95000"/>
                </a:schemeClr>
              </a:solidFill>
            </a:endParaRPr>
          </a:p>
        </p:txBody>
      </p:sp>
      <p:sp>
        <p:nvSpPr>
          <p:cNvPr id="5" name="Content Placeholder 2"/>
          <p:cNvSpPr txBox="1">
            <a:spLocks/>
          </p:cNvSpPr>
          <p:nvPr/>
        </p:nvSpPr>
        <p:spPr>
          <a:xfrm>
            <a:off x="1" y="3536131"/>
            <a:ext cx="12192000" cy="83666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ca-ES" sz="3000" dirty="0" smtClean="0">
                <a:solidFill>
                  <a:schemeClr val="bg1">
                    <a:lumMod val="95000"/>
                  </a:schemeClr>
                </a:solidFill>
                <a:latin typeface="Consolas" panose="020B0609020204030204" pitchFamily="49" charset="0"/>
                <a:cs typeface="Consolas" panose="020B0609020204030204" pitchFamily="49" charset="0"/>
              </a:rPr>
              <a:t>Best to acquire domain and web hosting separately</a:t>
            </a:r>
          </a:p>
          <a:p>
            <a:pPr marL="0" indent="0" algn="ctr">
              <a:spcBef>
                <a:spcPts val="0"/>
              </a:spcBef>
              <a:buNone/>
            </a:pPr>
            <a:r>
              <a:rPr lang="ca-ES" sz="2500" dirty="0" smtClean="0">
                <a:solidFill>
                  <a:srgbClr val="FFC000"/>
                </a:solidFill>
                <a:latin typeface="Consolas" panose="020B0609020204030204" pitchFamily="49" charset="0"/>
                <a:cs typeface="Consolas" panose="020B0609020204030204" pitchFamily="49" charset="0"/>
              </a:rPr>
              <a:t>in </a:t>
            </a:r>
            <a:r>
              <a:rPr lang="ca-ES" sz="2500" dirty="0" smtClean="0">
                <a:solidFill>
                  <a:srgbClr val="FFC000"/>
                </a:solidFill>
                <a:latin typeface="Consolas" panose="020B0609020204030204" pitchFamily="49" charset="0"/>
                <a:cs typeface="Consolas" panose="020B0609020204030204" pitchFamily="49" charset="0"/>
              </a:rPr>
              <a:t>case one goes </a:t>
            </a:r>
            <a:r>
              <a:rPr lang="ca-ES" sz="2500" dirty="0" smtClean="0">
                <a:solidFill>
                  <a:srgbClr val="FFC000"/>
                </a:solidFill>
                <a:latin typeface="Consolas" panose="020B0609020204030204" pitchFamily="49" charset="0"/>
                <a:cs typeface="Consolas" panose="020B0609020204030204" pitchFamily="49" charset="0"/>
              </a:rPr>
              <a:t>down</a:t>
            </a:r>
            <a:endParaRPr lang="ca-ES" sz="2500" dirty="0" smtClean="0">
              <a:solidFill>
                <a:srgbClr val="FFC000"/>
              </a:solidFill>
              <a:latin typeface="Consolas" panose="020B0609020204030204" pitchFamily="49" charset="0"/>
              <a:cs typeface="Consolas" panose="020B0609020204030204" pitchFamily="49" charset="0"/>
            </a:endParaRPr>
          </a:p>
        </p:txBody>
      </p:sp>
      <p:sp>
        <p:nvSpPr>
          <p:cNvPr id="6" name="Rectangle 5"/>
          <p:cNvSpPr/>
          <p:nvPr/>
        </p:nvSpPr>
        <p:spPr>
          <a:xfrm>
            <a:off x="0" y="4656598"/>
            <a:ext cx="12192000" cy="938719"/>
          </a:xfrm>
          <a:prstGeom prst="rect">
            <a:avLst/>
          </a:prstGeom>
        </p:spPr>
        <p:txBody>
          <a:bodyPr wrap="square">
            <a:spAutoFit/>
          </a:bodyPr>
          <a:lstStyle/>
          <a:p>
            <a:pPr algn="ctr"/>
            <a:r>
              <a:rPr lang="ca-ES" sz="3000" dirty="0">
                <a:solidFill>
                  <a:schemeClr val="bg1">
                    <a:lumMod val="95000"/>
                  </a:schemeClr>
                </a:solidFill>
                <a:latin typeface="Consolas" panose="020B0609020204030204" pitchFamily="49" charset="0"/>
                <a:cs typeface="Consolas" panose="020B0609020204030204" pitchFamily="49" charset="0"/>
              </a:rPr>
              <a:t>Read the fine print... or at least check </a:t>
            </a:r>
            <a:r>
              <a:rPr lang="ca-ES" sz="3000" dirty="0" smtClean="0">
                <a:solidFill>
                  <a:schemeClr val="bg1">
                    <a:lumMod val="95000"/>
                  </a:schemeClr>
                </a:solidFill>
                <a:latin typeface="Consolas" panose="020B0609020204030204" pitchFamily="49" charset="0"/>
                <a:cs typeface="Consolas" panose="020B0609020204030204" pitchFamily="49" charset="0"/>
              </a:rPr>
              <a:t>Yelp</a:t>
            </a:r>
          </a:p>
          <a:p>
            <a:pPr algn="ctr"/>
            <a:r>
              <a:rPr lang="ca-ES" sz="2500" dirty="0" smtClean="0">
                <a:solidFill>
                  <a:srgbClr val="FFC000"/>
                </a:solidFill>
                <a:latin typeface="Consolas" panose="020B0609020204030204" pitchFamily="49" charset="0"/>
                <a:cs typeface="Consolas" panose="020B0609020204030204" pitchFamily="49" charset="0"/>
              </a:rPr>
              <a:t>so </a:t>
            </a:r>
            <a:r>
              <a:rPr lang="ca-ES" sz="2500" dirty="0" smtClean="0">
                <a:solidFill>
                  <a:srgbClr val="FFC000"/>
                </a:solidFill>
                <a:latin typeface="Consolas" panose="020B0609020204030204" pitchFamily="49" charset="0"/>
                <a:cs typeface="Consolas" panose="020B0609020204030204" pitchFamily="49" charset="0"/>
              </a:rPr>
              <a:t>you don’t </a:t>
            </a:r>
            <a:r>
              <a:rPr lang="ca-ES" sz="2500" dirty="0" smtClean="0">
                <a:solidFill>
                  <a:srgbClr val="FFC000"/>
                </a:solidFill>
                <a:latin typeface="Consolas" panose="020B0609020204030204" pitchFamily="49" charset="0"/>
                <a:cs typeface="Consolas" panose="020B0609020204030204" pitchFamily="49" charset="0"/>
              </a:rPr>
              <a:t>end up like me</a:t>
            </a:r>
            <a:endParaRPr lang="ca-ES" sz="2500" dirty="0">
              <a:solidFill>
                <a:srgbClr val="FFC000"/>
              </a:solidFill>
              <a:latin typeface="Consolas" panose="020B0609020204030204" pitchFamily="49" charset="0"/>
              <a:cs typeface="Consolas" panose="020B0609020204030204" pitchFamily="49" charset="0"/>
            </a:endParaRPr>
          </a:p>
        </p:txBody>
      </p:sp>
      <p:sp>
        <p:nvSpPr>
          <p:cNvPr id="7" name="Rectangle 6"/>
          <p:cNvSpPr/>
          <p:nvPr/>
        </p:nvSpPr>
        <p:spPr>
          <a:xfrm>
            <a:off x="0" y="5845865"/>
            <a:ext cx="12192000" cy="938719"/>
          </a:xfrm>
          <a:prstGeom prst="rect">
            <a:avLst/>
          </a:prstGeom>
        </p:spPr>
        <p:txBody>
          <a:bodyPr wrap="square">
            <a:spAutoFit/>
          </a:bodyPr>
          <a:lstStyle/>
          <a:p>
            <a:pPr algn="ctr"/>
            <a:r>
              <a:rPr lang="ca-ES" sz="3000" dirty="0">
                <a:solidFill>
                  <a:schemeClr val="bg1">
                    <a:lumMod val="95000"/>
                  </a:schemeClr>
                </a:solidFill>
                <a:latin typeface="Consolas" panose="020B0609020204030204" pitchFamily="49" charset="0"/>
                <a:cs typeface="Consolas" panose="020B0609020204030204" pitchFamily="49" charset="0"/>
              </a:rPr>
              <a:t>Github Pages offers free </a:t>
            </a:r>
            <a:r>
              <a:rPr lang="ca-ES" sz="3000" dirty="0" smtClean="0">
                <a:solidFill>
                  <a:schemeClr val="bg1">
                    <a:lumMod val="95000"/>
                  </a:schemeClr>
                </a:solidFill>
                <a:latin typeface="Consolas" panose="020B0609020204030204" pitchFamily="49" charset="0"/>
                <a:cs typeface="Consolas" panose="020B0609020204030204" pitchFamily="49" charset="0"/>
              </a:rPr>
              <a:t>hosting</a:t>
            </a:r>
          </a:p>
          <a:p>
            <a:pPr algn="ctr"/>
            <a:r>
              <a:rPr lang="ca-ES" sz="2500" dirty="0" smtClean="0">
                <a:solidFill>
                  <a:srgbClr val="FFC000"/>
                </a:solidFill>
                <a:latin typeface="Consolas" panose="020B0609020204030204" pitchFamily="49" charset="0"/>
                <a:cs typeface="Consolas" panose="020B0609020204030204" pitchFamily="49" charset="0"/>
              </a:rPr>
              <a:t>my </a:t>
            </a:r>
            <a:r>
              <a:rPr lang="ca-ES" sz="2500" dirty="0" smtClean="0">
                <a:solidFill>
                  <a:srgbClr val="FFC000"/>
                </a:solidFill>
                <a:latin typeface="Consolas" panose="020B0609020204030204" pitchFamily="49" charset="0"/>
                <a:cs typeface="Consolas" panose="020B0609020204030204" pitchFamily="49" charset="0"/>
              </a:rPr>
              <a:t>#1 </a:t>
            </a:r>
            <a:r>
              <a:rPr lang="ca-ES" sz="2500" dirty="0" smtClean="0">
                <a:solidFill>
                  <a:srgbClr val="FFC000"/>
                </a:solidFill>
                <a:latin typeface="Consolas" panose="020B0609020204030204" pitchFamily="49" charset="0"/>
                <a:cs typeface="Consolas" panose="020B0609020204030204" pitchFamily="49" charset="0"/>
              </a:rPr>
              <a:t>recommendation</a:t>
            </a:r>
            <a:endParaRPr lang="ca-ES" sz="2500" dirty="0">
              <a:solidFill>
                <a:srgbClr val="FFC000"/>
              </a:solidFill>
              <a:latin typeface="Consolas" panose="020B0609020204030204" pitchFamily="49" charset="0"/>
              <a:cs typeface="Consolas" panose="020B0609020204030204" pitchFamily="49" charset="0"/>
            </a:endParaRPr>
          </a:p>
        </p:txBody>
      </p:sp>
      <p:sp>
        <p:nvSpPr>
          <p:cNvPr id="8" name="TextBox 7"/>
          <p:cNvSpPr txBox="1"/>
          <p:nvPr/>
        </p:nvSpPr>
        <p:spPr>
          <a:xfrm>
            <a:off x="6452525" y="2417325"/>
            <a:ext cx="3733714" cy="523220"/>
          </a:xfrm>
          <a:prstGeom prst="rect">
            <a:avLst/>
          </a:prstGeom>
          <a:noFill/>
        </p:spPr>
        <p:txBody>
          <a:bodyPr wrap="none" rtlCol="0">
            <a:spAutoFit/>
          </a:bodyPr>
          <a:lstStyle/>
          <a:p>
            <a:r>
              <a:rPr lang="en-US" sz="2800" dirty="0" smtClean="0">
                <a:solidFill>
                  <a:srgbClr val="FFC000"/>
                </a:solidFill>
                <a:latin typeface="Consolas" panose="020B0609020204030204" pitchFamily="49" charset="0"/>
                <a:cs typeface="Consolas" panose="020B0609020204030204" pitchFamily="49" charset="0"/>
              </a:rPr>
              <a:t>Custom Domain Name</a:t>
            </a:r>
            <a:endParaRPr lang="en-US" sz="2800" dirty="0">
              <a:solidFill>
                <a:srgbClr val="FFC000"/>
              </a:solidFill>
              <a:latin typeface="Consolas" panose="020B0609020204030204" pitchFamily="49" charset="0"/>
              <a:cs typeface="Consolas" panose="020B0609020204030204" pitchFamily="49" charset="0"/>
            </a:endParaRPr>
          </a:p>
        </p:txBody>
      </p:sp>
      <p:sp>
        <p:nvSpPr>
          <p:cNvPr id="9" name="TextBox 8"/>
          <p:cNvSpPr txBox="1"/>
          <p:nvPr/>
        </p:nvSpPr>
        <p:spPr>
          <a:xfrm>
            <a:off x="2932695" y="2390529"/>
            <a:ext cx="1762021" cy="523220"/>
          </a:xfrm>
          <a:prstGeom prst="rect">
            <a:avLst/>
          </a:prstGeom>
          <a:noFill/>
        </p:spPr>
        <p:txBody>
          <a:bodyPr wrap="none" rtlCol="0">
            <a:spAutoFit/>
          </a:bodyPr>
          <a:lstStyle/>
          <a:p>
            <a:r>
              <a:rPr lang="en-US" sz="2800" dirty="0" smtClean="0">
                <a:solidFill>
                  <a:srgbClr val="FFC000"/>
                </a:solidFill>
                <a:latin typeface="Consolas" panose="020B0609020204030204" pitchFamily="49" charset="0"/>
                <a:cs typeface="Consolas" panose="020B0609020204030204" pitchFamily="49" charset="0"/>
              </a:rPr>
              <a:t>Web Host</a:t>
            </a:r>
            <a:endParaRPr lang="en-US" sz="2800" dirty="0">
              <a:solidFill>
                <a:srgbClr val="FFC000"/>
              </a:solidFill>
              <a:latin typeface="Consolas" panose="020B0609020204030204" pitchFamily="49" charset="0"/>
              <a:cs typeface="Consolas" panose="020B0609020204030204" pitchFamily="49" charset="0"/>
            </a:endParaRPr>
          </a:p>
        </p:txBody>
      </p:sp>
      <p:pic>
        <p:nvPicPr>
          <p:cNvPr id="12292" name="Picture 4" descr="Image result for link ic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3866828">
            <a:off x="5254096" y="2242843"/>
            <a:ext cx="639049" cy="852491"/>
          </a:xfrm>
          <a:prstGeom prst="rect">
            <a:avLst/>
          </a:prstGeom>
          <a:noFill/>
          <a:effectLst>
            <a:glow rad="50800">
              <a:schemeClr val="accent1">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61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673</TotalTime>
  <Words>570</Words>
  <Application>Microsoft Office PowerPoint</Application>
  <PresentationFormat>Widescreen</PresentationFormat>
  <Paragraphs>73</Paragraphs>
  <Slides>13</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Aharoni</vt:lpstr>
      <vt:lpstr>Arial</vt:lpstr>
      <vt:lpstr>Calibri</vt:lpstr>
      <vt:lpstr>Calibri Light</vt:lpstr>
      <vt:lpstr>Consolas</vt:lpstr>
      <vt:lpstr>Courier New</vt:lpstr>
      <vt:lpstr>Office Theme</vt:lpstr>
      <vt:lpstr>PowerPoint Presentation</vt:lpstr>
      <vt:lpstr>PowerPoint Presentation</vt:lpstr>
      <vt:lpstr>PowerPoint Presentation</vt:lpstr>
      <vt:lpstr>PowerPoint Presentation</vt:lpstr>
      <vt:lpstr>PowerPoint Presentation</vt:lpstr>
      <vt:lpstr>how websites work</vt:lpstr>
      <vt:lpstr>how websites work</vt:lpstr>
      <vt:lpstr>Nick found out</vt:lpstr>
      <vt:lpstr>Lessons Learned</vt:lpstr>
      <vt:lpstr>helpful links</vt:lpstr>
      <vt:lpstr>PowerPoint Presentation</vt:lpstr>
      <vt:lpstr>PowerPoint Presentation</vt:lpstr>
      <vt:lpstr>helpful links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Pranking Your Friends</dc:title>
  <dc:creator>Rachel</dc:creator>
  <cp:lastModifiedBy>Rachel</cp:lastModifiedBy>
  <cp:revision>66</cp:revision>
  <dcterms:created xsi:type="dcterms:W3CDTF">2017-05-12T18:00:46Z</dcterms:created>
  <dcterms:modified xsi:type="dcterms:W3CDTF">2017-06-16T00:02:15Z</dcterms:modified>
</cp:coreProperties>
</file>