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  <p:embeddedFont>
      <p:font typeface="Caveat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/RbPdQbVWw+VzDl5lqv53ybGf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ve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avea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aa2f0979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g1caa2f09792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e945aa28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0e945aa28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e945aa28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0e945aa28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e945aa28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0e945aa28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e945aa28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0e945aa28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e945aa28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0e945aa28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b0f473a2b8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b0f473a2b8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e945aa28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0e945aa2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aa2f097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caa2f097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e945aa28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0e945aa28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e945aa28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0e945aa28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e945aa28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0e945aa28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e945aa28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e945aa28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e945aa28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0e945aa28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caa2f09792_0_1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8287"/>
              </a:buClr>
              <a:buSzPts val="3300"/>
              <a:buFont typeface="Roboto"/>
              <a:buNone/>
              <a:defRPr b="1">
                <a:solidFill>
                  <a:srgbClr val="46828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g1caa2f09792_0_1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g1caa2f09792_0_119"/>
          <p:cNvSpPr txBox="1"/>
          <p:nvPr>
            <p:ph idx="10" type="dt"/>
          </p:nvPr>
        </p:nvSpPr>
        <p:spPr>
          <a:xfrm>
            <a:off x="624888" y="474277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1caa2f09792_0_1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1caa2f09792_0_1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A2A7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1caa2f09792_0_60"/>
          <p:cNvPicPr preferRelativeResize="0"/>
          <p:nvPr/>
        </p:nvPicPr>
        <p:blipFill rotWithShape="1">
          <a:blip r:embed="rId3">
            <a:alphaModFix/>
          </a:blip>
          <a:srcRect b="4798" l="44385" r="23207" t="0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1caa2f09792_0_60"/>
          <p:cNvSpPr txBox="1"/>
          <p:nvPr/>
        </p:nvSpPr>
        <p:spPr>
          <a:xfrm>
            <a:off x="2902325" y="406300"/>
            <a:ext cx="436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 b="1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g1caa2f09792_0_60"/>
          <p:cNvSpPr txBox="1"/>
          <p:nvPr/>
        </p:nvSpPr>
        <p:spPr>
          <a:xfrm>
            <a:off x="2971725" y="2997225"/>
            <a:ext cx="6005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 : </a:t>
            </a:r>
            <a:r>
              <a:rPr lang="id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Elsa Rachel Dementieva Siahaan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g1caa2f09792_0_60"/>
          <p:cNvSpPr txBox="1"/>
          <p:nvPr/>
        </p:nvSpPr>
        <p:spPr>
          <a:xfrm>
            <a:off x="2902325" y="1769000"/>
            <a:ext cx="60051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id" sz="6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Learning SQL</a:t>
            </a:r>
            <a:endParaRPr b="1" i="0" sz="6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" name="Google Shape;65;g1caa2f09792_0_60"/>
          <p:cNvCxnSpPr/>
          <p:nvPr/>
        </p:nvCxnSpPr>
        <p:spPr>
          <a:xfrm>
            <a:off x="2971725" y="4105447"/>
            <a:ext cx="1053300" cy="0"/>
          </a:xfrm>
          <a:prstGeom prst="straightConnector1">
            <a:avLst/>
          </a:prstGeom>
          <a:noFill/>
          <a:ln cap="rnd" cmpd="sng" w="476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g1caa2f09792_0_60"/>
          <p:cNvSpPr/>
          <p:nvPr/>
        </p:nvSpPr>
        <p:spPr>
          <a:xfrm>
            <a:off x="2971725" y="4345442"/>
            <a:ext cx="3808149" cy="586519"/>
          </a:xfrm>
          <a:custGeom>
            <a:rect b="b" l="l" r="r" t="t"/>
            <a:pathLst>
              <a:path extrusionOk="0" h="361491" w="2347087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caa2f09792_0_60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d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id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b="0" i="0" lang="id" sz="15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1caa2f09792_0_60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SHORT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caa2f09792_0_60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d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TASK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1caa2f09792_0_60"/>
          <p:cNvSpPr/>
          <p:nvPr/>
        </p:nvSpPr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g1caa2f09792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3425" y="186750"/>
            <a:ext cx="684150" cy="6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20e945aa283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14" y="0"/>
            <a:ext cx="90107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0e945aa283_0_131"/>
          <p:cNvSpPr txBox="1"/>
          <p:nvPr>
            <p:ph type="title"/>
          </p:nvPr>
        </p:nvSpPr>
        <p:spPr>
          <a:xfrm>
            <a:off x="311700" y="176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id" sz="3600">
                <a:solidFill>
                  <a:srgbClr val="36949B"/>
                </a:solidFill>
              </a:rPr>
              <a:t>Hasil Olah Data </a:t>
            </a:r>
            <a:endParaRPr/>
          </a:p>
        </p:txBody>
      </p:sp>
      <p:sp>
        <p:nvSpPr>
          <p:cNvPr id="223" name="Google Shape;223;g20e945aa283_0_131"/>
          <p:cNvSpPr txBox="1"/>
          <p:nvPr/>
        </p:nvSpPr>
        <p:spPr>
          <a:xfrm>
            <a:off x="415025" y="924725"/>
            <a:ext cx="797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Roboto"/>
              <a:buChar char="●"/>
            </a:pPr>
            <a:r>
              <a:rPr b="1"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Insert data ke dalam tabel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g20e945aa283_0_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487" y="1447925"/>
            <a:ext cx="8434174" cy="2918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20e945aa283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14" y="0"/>
            <a:ext cx="90107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0e945aa283_0_139"/>
          <p:cNvSpPr txBox="1"/>
          <p:nvPr>
            <p:ph type="title"/>
          </p:nvPr>
        </p:nvSpPr>
        <p:spPr>
          <a:xfrm>
            <a:off x="311700" y="176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id" sz="3600">
                <a:solidFill>
                  <a:srgbClr val="36949B"/>
                </a:solidFill>
              </a:rPr>
              <a:t>Hasil Olah Data </a:t>
            </a:r>
            <a:endParaRPr/>
          </a:p>
        </p:txBody>
      </p:sp>
      <p:sp>
        <p:nvSpPr>
          <p:cNvPr id="231" name="Google Shape;231;g20e945aa283_0_139"/>
          <p:cNvSpPr txBox="1"/>
          <p:nvPr/>
        </p:nvSpPr>
        <p:spPr>
          <a:xfrm>
            <a:off x="415025" y="924725"/>
            <a:ext cx="797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Roboto"/>
              <a:buChar char="●"/>
            </a:pPr>
            <a:r>
              <a:rPr b="1"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Memanggil data dalam tabel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g20e945aa283_0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600" y="1623500"/>
            <a:ext cx="5162550" cy="2686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20e945aa283_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14" y="0"/>
            <a:ext cx="90107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0e945aa283_0_158"/>
          <p:cNvSpPr txBox="1"/>
          <p:nvPr>
            <p:ph type="title"/>
          </p:nvPr>
        </p:nvSpPr>
        <p:spPr>
          <a:xfrm>
            <a:off x="311700" y="176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id" sz="3600">
                <a:solidFill>
                  <a:srgbClr val="36949B"/>
                </a:solidFill>
              </a:rPr>
              <a:t>Hasil Olah Data </a:t>
            </a:r>
            <a:endParaRPr/>
          </a:p>
        </p:txBody>
      </p:sp>
      <p:sp>
        <p:nvSpPr>
          <p:cNvPr id="239" name="Google Shape;239;g20e945aa283_0_158"/>
          <p:cNvSpPr txBox="1"/>
          <p:nvPr/>
        </p:nvSpPr>
        <p:spPr>
          <a:xfrm>
            <a:off x="415025" y="924725"/>
            <a:ext cx="797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Roboto"/>
              <a:buChar char="●"/>
            </a:pPr>
            <a:r>
              <a:rPr b="1"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Memanggil data dalam tabel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g20e945aa283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075" y="2224088"/>
            <a:ext cx="7181850" cy="695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1" name="Google Shape;241;g20e945aa283_0_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075" y="3244713"/>
            <a:ext cx="2762250" cy="466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20e945aa283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14" y="0"/>
            <a:ext cx="90107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0e945aa283_0_147"/>
          <p:cNvSpPr txBox="1"/>
          <p:nvPr>
            <p:ph type="title"/>
          </p:nvPr>
        </p:nvSpPr>
        <p:spPr>
          <a:xfrm>
            <a:off x="311700" y="176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id" sz="3600">
                <a:solidFill>
                  <a:srgbClr val="36949B"/>
                </a:solidFill>
              </a:rPr>
              <a:t>Hasil Olah Data </a:t>
            </a:r>
            <a:endParaRPr/>
          </a:p>
        </p:txBody>
      </p:sp>
      <p:sp>
        <p:nvSpPr>
          <p:cNvPr id="248" name="Google Shape;248;g20e945aa283_0_147"/>
          <p:cNvSpPr txBox="1"/>
          <p:nvPr/>
        </p:nvSpPr>
        <p:spPr>
          <a:xfrm>
            <a:off x="415025" y="924725"/>
            <a:ext cx="797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Roboto"/>
              <a:buChar char="●"/>
            </a:pPr>
            <a:r>
              <a:rPr b="1"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SQL Numeric Function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g20e945aa283_0_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375" y="1855700"/>
            <a:ext cx="2228850" cy="1123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0" name="Google Shape;250;g20e945aa283_0_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8763" y="1912850"/>
            <a:ext cx="2276475" cy="106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1" name="Google Shape;251;g20e945aa283_0_1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6400" y="3501725"/>
            <a:ext cx="2228850" cy="1019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2" name="Google Shape;252;g20e945aa283_0_1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1375" y="3440263"/>
            <a:ext cx="2286000" cy="126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20e945aa283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64" y="0"/>
            <a:ext cx="90107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0e945aa283_0_166"/>
          <p:cNvSpPr txBox="1"/>
          <p:nvPr>
            <p:ph type="title"/>
          </p:nvPr>
        </p:nvSpPr>
        <p:spPr>
          <a:xfrm>
            <a:off x="311700" y="176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id" sz="3600">
                <a:solidFill>
                  <a:srgbClr val="36949B"/>
                </a:solidFill>
              </a:rPr>
              <a:t>Hasil Olah Data </a:t>
            </a:r>
            <a:endParaRPr/>
          </a:p>
        </p:txBody>
      </p:sp>
      <p:sp>
        <p:nvSpPr>
          <p:cNvPr id="259" name="Google Shape;259;g20e945aa283_0_166"/>
          <p:cNvSpPr txBox="1"/>
          <p:nvPr/>
        </p:nvSpPr>
        <p:spPr>
          <a:xfrm>
            <a:off x="415025" y="924725"/>
            <a:ext cx="797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Roboto"/>
              <a:buChar char="●"/>
            </a:pPr>
            <a:r>
              <a:rPr b="1"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Update data dalam tabel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g20e945aa283_0_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539688"/>
            <a:ext cx="2209800" cy="695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1" name="Google Shape;261;g20e945aa283_0_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0588" y="2638713"/>
            <a:ext cx="3324225" cy="7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2" name="Google Shape;262;g20e945aa283_0_1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0600" y="1857200"/>
            <a:ext cx="3581400" cy="695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0f473a2b8_2_58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id" sz="52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b="0" i="0" sz="5200" u="none" cap="none" strike="noStrik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g1b0f473a2b8_2_58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d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 </a:t>
            </a:r>
            <a:r>
              <a:rPr lang="id" sz="1500">
                <a:solidFill>
                  <a:srgbClr val="595959"/>
                </a:solidFill>
              </a:rPr>
              <a:t>rachelsa.s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d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</a:t>
            </a:r>
            <a:r>
              <a:rPr lang="id" sz="2000">
                <a:solidFill>
                  <a:srgbClr val="595959"/>
                </a:solidFill>
              </a:rPr>
              <a:t> </a:t>
            </a:r>
            <a:r>
              <a:rPr b="0" i="0" lang="id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https://www.linkedin.com/in/elsarachel/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1b0f473a2b8_2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b0f473a2b8_2_58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d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 Class Data Analysis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d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20e945aa283_0_9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77" name="Google Shape;77;g20e945aa283_0_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20e945aa283_0_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20e945aa283_0_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g20e945aa283_0_9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81" name="Google Shape;81;g20e945aa283_0_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20e945aa283_0_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20e945aa283_0_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20e945aa283_0_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20e945aa283_0_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20e945aa283_0_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20e945aa283_0_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20e945aa283_0_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20e945aa283_0_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g20e945aa283_0_9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g20e945aa283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0e945aa283_0_9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id" sz="36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Defenisi SQL</a:t>
            </a:r>
            <a:endParaRPr b="1" i="0" sz="36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20e945aa283_0_9"/>
          <p:cNvSpPr txBox="1"/>
          <p:nvPr/>
        </p:nvSpPr>
        <p:spPr>
          <a:xfrm>
            <a:off x="436550" y="903175"/>
            <a:ext cx="79737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SQL adalah</a:t>
            </a:r>
            <a:r>
              <a:rPr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bahasa query yang digunakan untuk membuat, mengubah, memanipulasi informasi dari database.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caa2f09792_1_0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g1caa2f09792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caa2f09792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caa2f09792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g1caa2f09792_1_0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g1caa2f09792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caa2f09792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1caa2f09792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1caa2f09792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1caa2f09792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caa2f09792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1caa2f09792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1caa2f09792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1caa2f09792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g1caa2f09792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3" name="Google Shape;113;g1caa2f09792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caa2f09792_1_0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id" sz="36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b="1" i="0" sz="36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1caa2f09792_1_0"/>
          <p:cNvSpPr txBox="1"/>
          <p:nvPr/>
        </p:nvSpPr>
        <p:spPr>
          <a:xfrm>
            <a:off x="436550" y="903175"/>
            <a:ext cx="79737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Database adalah</a:t>
            </a:r>
            <a:r>
              <a:rPr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sekumpulan data yang terstruktur.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Manfaat database 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Roboto"/>
              <a:buChar char="●"/>
            </a:pPr>
            <a:r>
              <a:rPr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Dapat mengolah data dengan lebih mudah dan tepat, 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Roboto"/>
              <a:buChar char="●"/>
            </a:pPr>
            <a:r>
              <a:rPr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Integritas data yang lebih baik, 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Roboto"/>
              <a:buChar char="●"/>
            </a:pPr>
            <a:r>
              <a:rPr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yang lebih konsisten, dan 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Roboto"/>
              <a:buChar char="●"/>
            </a:pPr>
            <a:r>
              <a:rPr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Penyimpanan yang efisiensi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g20e945aa283_0_3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21" name="Google Shape;121;g20e945aa283_0_3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20e945aa283_0_3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20e945aa283_0_3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g20e945aa283_0_3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25" name="Google Shape;125;g20e945aa283_0_3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20e945aa283_0_3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20e945aa283_0_3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20e945aa283_0_3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20e945aa283_0_3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20e945aa283_0_3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20e945aa283_0_3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20e945aa283_0_3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20e945aa283_0_3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g20e945aa283_0_3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5" name="Google Shape;135;g20e945aa283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0e945aa283_0_30"/>
          <p:cNvSpPr txBox="1"/>
          <p:nvPr/>
        </p:nvSpPr>
        <p:spPr>
          <a:xfrm>
            <a:off x="436550" y="903175"/>
            <a:ext cx="79737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Database di manage oleh DBMS, sistem yang membuat pengguna dapat :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Roboto"/>
              <a:buChar char="●"/>
            </a:pPr>
            <a:r>
              <a:rPr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Membuat data di database,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Roboto"/>
              <a:buChar char="●"/>
            </a:pPr>
            <a:r>
              <a:rPr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Mengakses data di database,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Roboto"/>
              <a:buChar char="●"/>
            </a:pPr>
            <a:r>
              <a:rPr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Manipulasi data di database.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g20e945aa283_0_51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42" name="Google Shape;142;g20e945aa283_0_51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0e945aa283_0_51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0e945aa283_0_51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g20e945aa283_0_51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46" name="Google Shape;146;g20e945aa283_0_51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20e945aa283_0_51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20e945aa283_0_51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20e945aa283_0_51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20e945aa283_0_51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20e945aa283_0_51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20e945aa283_0_51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20e945aa283_0_51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20e945aa283_0_51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g20e945aa283_0_51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6" name="Google Shape;156;g20e945aa283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0e945aa283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288" y="1047250"/>
            <a:ext cx="6357785" cy="372283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0e945aa283_0_51"/>
          <p:cNvSpPr txBox="1"/>
          <p:nvPr/>
        </p:nvSpPr>
        <p:spPr>
          <a:xfrm>
            <a:off x="0" y="20022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id" sz="36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Operasi Utama di SQL</a:t>
            </a:r>
            <a:endParaRPr b="1" i="0" sz="36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g20e945aa283_0_75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64" name="Google Shape;164;g20e945aa283_0_7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20e945aa283_0_7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20e945aa283_0_7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g20e945aa283_0_75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68" name="Google Shape;168;g20e945aa283_0_7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20e945aa283_0_7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20e945aa283_0_7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20e945aa283_0_7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20e945aa283_0_7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20e945aa283_0_7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20e945aa283_0_7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20e945aa283_0_7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20e945aa283_0_7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g20e945aa283_0_7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78" name="Google Shape;178;g20e945aa283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0e945aa283_0_75"/>
          <p:cNvSpPr txBox="1"/>
          <p:nvPr/>
        </p:nvSpPr>
        <p:spPr>
          <a:xfrm>
            <a:off x="0" y="12402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id" sz="36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 Fungsi </a:t>
            </a:r>
            <a:r>
              <a:rPr b="1" lang="id" sz="36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b="1" i="0" sz="36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g20e945aa283_0_75"/>
          <p:cNvSpPr txBox="1"/>
          <p:nvPr/>
        </p:nvSpPr>
        <p:spPr>
          <a:xfrm>
            <a:off x="436550" y="1055575"/>
            <a:ext cx="79737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SQL berguna untuk :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Roboto"/>
              <a:buChar char="●"/>
            </a:pPr>
            <a:r>
              <a:rPr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Mengubah maupun mengakses database atau melakukan query yang dibutuhkan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Roboto"/>
              <a:buChar char="●"/>
            </a:pPr>
            <a:r>
              <a:rPr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Sebagai penghubung antara aplikasi dengan berbagai database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20e945aa283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000"/>
            <a:ext cx="829491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0e945aa283_0_97"/>
          <p:cNvSpPr txBox="1"/>
          <p:nvPr/>
        </p:nvSpPr>
        <p:spPr>
          <a:xfrm>
            <a:off x="0" y="5830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id" sz="36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Tipe Data di</a:t>
            </a:r>
            <a:r>
              <a:rPr b="1" lang="id" sz="36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 SQL</a:t>
            </a:r>
            <a:endParaRPr b="1" i="0" sz="36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g20e945aa283_0_104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92" name="Google Shape;192;g20e945aa283_0_10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20e945aa283_0_10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20e945aa283_0_10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g20e945aa283_0_104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96" name="Google Shape;196;g20e945aa283_0_10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20e945aa283_0_10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20e945aa283_0_10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20e945aa283_0_10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20e945aa283_0_10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20e945aa283_0_10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20e945aa283_0_10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20e945aa283_0_10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20e945aa283_0_10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g20e945aa283_0_104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6" name="Google Shape;206;g20e945aa283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0e945aa283_0_104"/>
          <p:cNvSpPr txBox="1"/>
          <p:nvPr/>
        </p:nvSpPr>
        <p:spPr>
          <a:xfrm>
            <a:off x="0" y="20022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id" sz="36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Peranan SQL</a:t>
            </a:r>
            <a:endParaRPr b="1" i="0" sz="36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g20e945aa283_0_104"/>
          <p:cNvSpPr txBox="1"/>
          <p:nvPr/>
        </p:nvSpPr>
        <p:spPr>
          <a:xfrm>
            <a:off x="436550" y="1131775"/>
            <a:ext cx="79737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Profesi yang membutuhkan SQL :</a:t>
            </a:r>
            <a:endParaRPr b="1"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900"/>
              <a:buFont typeface="Roboto"/>
              <a:buChar char="●"/>
            </a:pPr>
            <a:r>
              <a:rPr lang="id" sz="19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Database Administrator</a:t>
            </a:r>
            <a:endParaRPr sz="19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900"/>
              <a:buFont typeface="Roboto"/>
              <a:buChar char="●"/>
            </a:pPr>
            <a:r>
              <a:rPr lang="id" sz="19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Scientist</a:t>
            </a:r>
            <a:endParaRPr sz="19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900"/>
              <a:buFont typeface="Roboto"/>
              <a:buChar char="●"/>
            </a:pPr>
            <a:r>
              <a:rPr lang="id" sz="19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Engineer</a:t>
            </a:r>
            <a:endParaRPr sz="19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900"/>
              <a:buFont typeface="Roboto"/>
              <a:buChar char="●"/>
            </a:pPr>
            <a:r>
              <a:rPr lang="id" sz="19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19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900"/>
              <a:buFont typeface="Roboto"/>
              <a:buChar char="●"/>
            </a:pPr>
            <a:r>
              <a:rPr lang="id" sz="19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Business Analyst</a:t>
            </a:r>
            <a:endParaRPr sz="19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900"/>
              <a:buFont typeface="Roboto"/>
              <a:buChar char="●"/>
            </a:pPr>
            <a:r>
              <a:rPr lang="id" sz="19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Quality Assurance Tester</a:t>
            </a:r>
            <a:endParaRPr sz="19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14" y="0"/>
            <a:ext cx="90107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"/>
          <p:cNvSpPr txBox="1"/>
          <p:nvPr>
            <p:ph type="title"/>
          </p:nvPr>
        </p:nvSpPr>
        <p:spPr>
          <a:xfrm>
            <a:off x="311700" y="176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id" sz="3600">
                <a:solidFill>
                  <a:srgbClr val="36949B"/>
                </a:solidFill>
              </a:rPr>
              <a:t>Hasil Olah Data </a:t>
            </a:r>
            <a:endParaRPr/>
          </a:p>
        </p:txBody>
      </p:sp>
      <p:pic>
        <p:nvPicPr>
          <p:cNvPr id="215" name="Google Shape;21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425" y="1623500"/>
            <a:ext cx="2905125" cy="293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6" name="Google Shape;216;p3"/>
          <p:cNvSpPr txBox="1"/>
          <p:nvPr/>
        </p:nvSpPr>
        <p:spPr>
          <a:xfrm>
            <a:off x="415025" y="924725"/>
            <a:ext cx="797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Roboto"/>
              <a:buChar char="●"/>
            </a:pPr>
            <a:r>
              <a:rPr b="1" lang="id" sz="22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Membuat database dan tabel</a:t>
            </a:r>
            <a:endParaRPr sz="220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