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5" r:id="rId2"/>
    <p:sldId id="264" r:id="rId3"/>
    <p:sldId id="263" r:id="rId4"/>
    <p:sldId id="266" r:id="rId5"/>
    <p:sldId id="258" r:id="rId6"/>
    <p:sldId id="259" r:id="rId7"/>
    <p:sldId id="267"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129" autoAdjust="0"/>
    <p:restoredTop sz="94660"/>
  </p:normalViewPr>
  <p:slideViewPr>
    <p:cSldViewPr snapToGrid="0">
      <p:cViewPr varScale="1">
        <p:scale>
          <a:sx n="69" d="100"/>
          <a:sy n="69" d="100"/>
        </p:scale>
        <p:origin x="9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40D9135-6BEB-4159-BF01-43E30C6503C1}" type="datetimeFigureOut">
              <a:rPr lang="en-US" smtClean="0"/>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207A28-47CA-47BD-8E6D-4930DFAFAC55}" type="slidenum">
              <a:rPr lang="en-US" smtClean="0"/>
              <a:t>‹#›</a:t>
            </a:fld>
            <a:endParaRPr lang="en-US"/>
          </a:p>
        </p:txBody>
      </p:sp>
    </p:spTree>
    <p:extLst>
      <p:ext uri="{BB962C8B-B14F-4D97-AF65-F5344CB8AC3E}">
        <p14:creationId xmlns:p14="http://schemas.microsoft.com/office/powerpoint/2010/main" val="3910283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0D9135-6BEB-4159-BF01-43E30C6503C1}" type="datetimeFigureOut">
              <a:rPr lang="en-US" smtClean="0"/>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207A28-47CA-47BD-8E6D-4930DFAFAC55}" type="slidenum">
              <a:rPr lang="en-US" smtClean="0"/>
              <a:t>‹#›</a:t>
            </a:fld>
            <a:endParaRPr lang="en-US"/>
          </a:p>
        </p:txBody>
      </p:sp>
    </p:spTree>
    <p:extLst>
      <p:ext uri="{BB962C8B-B14F-4D97-AF65-F5344CB8AC3E}">
        <p14:creationId xmlns:p14="http://schemas.microsoft.com/office/powerpoint/2010/main" val="1873692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0D9135-6BEB-4159-BF01-43E30C6503C1}" type="datetimeFigureOut">
              <a:rPr lang="en-US" smtClean="0"/>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207A28-47CA-47BD-8E6D-4930DFAFAC55}" type="slidenum">
              <a:rPr lang="en-US" smtClean="0"/>
              <a:t>‹#›</a:t>
            </a:fld>
            <a:endParaRPr lang="en-US"/>
          </a:p>
        </p:txBody>
      </p:sp>
    </p:spTree>
    <p:extLst>
      <p:ext uri="{BB962C8B-B14F-4D97-AF65-F5344CB8AC3E}">
        <p14:creationId xmlns:p14="http://schemas.microsoft.com/office/powerpoint/2010/main" val="2630567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0D9135-6BEB-4159-BF01-43E30C6503C1}" type="datetimeFigureOut">
              <a:rPr lang="en-US" smtClean="0"/>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207A28-47CA-47BD-8E6D-4930DFAFAC55}" type="slidenum">
              <a:rPr lang="en-US" smtClean="0"/>
              <a:t>‹#›</a:t>
            </a:fld>
            <a:endParaRPr lang="en-US"/>
          </a:p>
        </p:txBody>
      </p:sp>
    </p:spTree>
    <p:extLst>
      <p:ext uri="{BB962C8B-B14F-4D97-AF65-F5344CB8AC3E}">
        <p14:creationId xmlns:p14="http://schemas.microsoft.com/office/powerpoint/2010/main" val="2639187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0D9135-6BEB-4159-BF01-43E30C6503C1}" type="datetimeFigureOut">
              <a:rPr lang="en-US" smtClean="0"/>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207A28-47CA-47BD-8E6D-4930DFAFAC55}" type="slidenum">
              <a:rPr lang="en-US" smtClean="0"/>
              <a:t>‹#›</a:t>
            </a:fld>
            <a:endParaRPr lang="en-US"/>
          </a:p>
        </p:txBody>
      </p:sp>
    </p:spTree>
    <p:extLst>
      <p:ext uri="{BB962C8B-B14F-4D97-AF65-F5344CB8AC3E}">
        <p14:creationId xmlns:p14="http://schemas.microsoft.com/office/powerpoint/2010/main" val="2160784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40D9135-6BEB-4159-BF01-43E30C6503C1}" type="datetimeFigureOut">
              <a:rPr lang="en-US" smtClean="0"/>
              <a:t>12/22/2019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207A28-47CA-47BD-8E6D-4930DFAFAC55}" type="slidenum">
              <a:rPr lang="en-US" smtClean="0"/>
              <a:t>‹#›</a:t>
            </a:fld>
            <a:endParaRPr lang="en-US"/>
          </a:p>
        </p:txBody>
      </p:sp>
    </p:spTree>
    <p:extLst>
      <p:ext uri="{BB962C8B-B14F-4D97-AF65-F5344CB8AC3E}">
        <p14:creationId xmlns:p14="http://schemas.microsoft.com/office/powerpoint/2010/main" val="76773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0D9135-6BEB-4159-BF01-43E30C6503C1}" type="datetimeFigureOut">
              <a:rPr lang="en-US" smtClean="0"/>
              <a:t>12/22/2019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207A28-47CA-47BD-8E6D-4930DFAFAC55}" type="slidenum">
              <a:rPr lang="en-US" smtClean="0"/>
              <a:t>‹#›</a:t>
            </a:fld>
            <a:endParaRPr lang="en-US"/>
          </a:p>
        </p:txBody>
      </p:sp>
    </p:spTree>
    <p:extLst>
      <p:ext uri="{BB962C8B-B14F-4D97-AF65-F5344CB8AC3E}">
        <p14:creationId xmlns:p14="http://schemas.microsoft.com/office/powerpoint/2010/main" val="2361435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40D9135-6BEB-4159-BF01-43E30C6503C1}" type="datetimeFigureOut">
              <a:rPr lang="en-US" smtClean="0"/>
              <a:t>12/22/2019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207A28-47CA-47BD-8E6D-4930DFAFAC55}" type="slidenum">
              <a:rPr lang="en-US" smtClean="0"/>
              <a:t>‹#›</a:t>
            </a:fld>
            <a:endParaRPr lang="en-US"/>
          </a:p>
        </p:txBody>
      </p:sp>
    </p:spTree>
    <p:extLst>
      <p:ext uri="{BB962C8B-B14F-4D97-AF65-F5344CB8AC3E}">
        <p14:creationId xmlns:p14="http://schemas.microsoft.com/office/powerpoint/2010/main" val="3425401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0D9135-6BEB-4159-BF01-43E30C6503C1}" type="datetimeFigureOut">
              <a:rPr lang="en-US" smtClean="0"/>
              <a:t>12/22/2019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207A28-47CA-47BD-8E6D-4930DFAFAC55}" type="slidenum">
              <a:rPr lang="en-US" smtClean="0"/>
              <a:t>‹#›</a:t>
            </a:fld>
            <a:endParaRPr lang="en-US"/>
          </a:p>
        </p:txBody>
      </p:sp>
    </p:spTree>
    <p:extLst>
      <p:ext uri="{BB962C8B-B14F-4D97-AF65-F5344CB8AC3E}">
        <p14:creationId xmlns:p14="http://schemas.microsoft.com/office/powerpoint/2010/main" val="4212731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40D9135-6BEB-4159-BF01-43E30C6503C1}" type="datetimeFigureOut">
              <a:rPr lang="en-US" smtClean="0"/>
              <a:t>12/22/2019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207A28-47CA-47BD-8E6D-4930DFAFAC55}" type="slidenum">
              <a:rPr lang="en-US" smtClean="0"/>
              <a:t>‹#›</a:t>
            </a:fld>
            <a:endParaRPr lang="en-US"/>
          </a:p>
        </p:txBody>
      </p:sp>
    </p:spTree>
    <p:extLst>
      <p:ext uri="{BB962C8B-B14F-4D97-AF65-F5344CB8AC3E}">
        <p14:creationId xmlns:p14="http://schemas.microsoft.com/office/powerpoint/2010/main" val="306295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40D9135-6BEB-4159-BF01-43E30C6503C1}" type="datetimeFigureOut">
              <a:rPr lang="en-US" smtClean="0"/>
              <a:t>12/22/2019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207A28-47CA-47BD-8E6D-4930DFAFAC55}" type="slidenum">
              <a:rPr lang="en-US" smtClean="0"/>
              <a:t>‹#›</a:t>
            </a:fld>
            <a:endParaRPr lang="en-US"/>
          </a:p>
        </p:txBody>
      </p:sp>
    </p:spTree>
    <p:extLst>
      <p:ext uri="{BB962C8B-B14F-4D97-AF65-F5344CB8AC3E}">
        <p14:creationId xmlns:p14="http://schemas.microsoft.com/office/powerpoint/2010/main" val="658908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0D9135-6BEB-4159-BF01-43E30C6503C1}" type="datetimeFigureOut">
              <a:rPr lang="en-US" smtClean="0"/>
              <a:t>12/22/2019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207A28-47CA-47BD-8E6D-4930DFAFAC55}" type="slidenum">
              <a:rPr lang="en-US" smtClean="0"/>
              <a:t>‹#›</a:t>
            </a:fld>
            <a:endParaRPr lang="en-US"/>
          </a:p>
        </p:txBody>
      </p:sp>
    </p:spTree>
    <p:extLst>
      <p:ext uri="{BB962C8B-B14F-4D97-AF65-F5344CB8AC3E}">
        <p14:creationId xmlns:p14="http://schemas.microsoft.com/office/powerpoint/2010/main" val="4429108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homepages.inf.ed.ac.uk/rbf/HIPR2/strctel.htm" TargetMode="External"/><Relationship Id="rId7" Type="http://schemas.openxmlformats.org/officeDocument/2006/relationships/image" Target="../media/image10.png"/><Relationship Id="rId2" Type="http://schemas.openxmlformats.org/officeDocument/2006/relationships/hyperlink" Target="https://homepages.inf.ed.ac.uk/rbf/HIPR2/binimage.htm"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5071" y="3021018"/>
            <a:ext cx="12566795" cy="3624546"/>
          </a:xfrm>
          <a:prstGeom prst="rect">
            <a:avLst/>
          </a:prstGeom>
        </p:spPr>
      </p:pic>
      <p:sp>
        <p:nvSpPr>
          <p:cNvPr id="3" name="Curved Down Arrow 2"/>
          <p:cNvSpPr/>
          <p:nvPr/>
        </p:nvSpPr>
        <p:spPr>
          <a:xfrm>
            <a:off x="4544290" y="2364509"/>
            <a:ext cx="3168072" cy="656509"/>
          </a:xfrm>
          <a:prstGeom prst="curvedDownArrow">
            <a:avLst>
              <a:gd name="adj1" fmla="val 25000"/>
              <a:gd name="adj2" fmla="val 81199"/>
              <a:gd name="adj3" fmla="val 25000"/>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Box 3"/>
          <p:cNvSpPr txBox="1"/>
          <p:nvPr/>
        </p:nvSpPr>
        <p:spPr>
          <a:xfrm>
            <a:off x="5670765" y="2508096"/>
            <a:ext cx="915122" cy="369332"/>
          </a:xfrm>
          <a:prstGeom prst="rect">
            <a:avLst/>
          </a:prstGeom>
          <a:noFill/>
        </p:spPr>
        <p:txBody>
          <a:bodyPr wrap="none" rtlCol="0">
            <a:spAutoFit/>
          </a:bodyPr>
          <a:lstStyle/>
          <a:p>
            <a:r>
              <a:rPr lang="en-US" dirty="0" smtClean="0"/>
              <a:t>Dilation</a:t>
            </a:r>
            <a:endParaRPr lang="en-US" dirty="0"/>
          </a:p>
        </p:txBody>
      </p:sp>
      <p:sp>
        <p:nvSpPr>
          <p:cNvPr id="5" name="TextBox 4"/>
          <p:cNvSpPr txBox="1"/>
          <p:nvPr/>
        </p:nvSpPr>
        <p:spPr>
          <a:xfrm>
            <a:off x="-33334" y="1478121"/>
            <a:ext cx="12225334" cy="923330"/>
          </a:xfrm>
          <a:prstGeom prst="rect">
            <a:avLst/>
          </a:prstGeom>
          <a:noFill/>
        </p:spPr>
        <p:txBody>
          <a:bodyPr wrap="none" rtlCol="0">
            <a:spAutoFit/>
          </a:bodyPr>
          <a:lstStyle/>
          <a:p>
            <a:pPr marL="342900" indent="-342900">
              <a:buFont typeface="Arial" panose="020B0604020202020204" pitchFamily="34" charset="0"/>
              <a:buChar char="•"/>
            </a:pPr>
            <a:r>
              <a:rPr lang="en-US" b="1" u="sng" dirty="0"/>
              <a:t>Remember what is dilation</a:t>
            </a:r>
            <a:r>
              <a:rPr lang="en-US" dirty="0"/>
              <a:t>?  </a:t>
            </a:r>
          </a:p>
          <a:p>
            <a:r>
              <a:rPr lang="en-US" dirty="0"/>
              <a:t>      Operate a maximizing operation causes bright regions within an image to “grow” (therefore the name </a:t>
            </a:r>
            <a:r>
              <a:rPr lang="en-US" i="1" dirty="0"/>
              <a:t>dilation</a:t>
            </a:r>
            <a:r>
              <a:rPr lang="en-US" dirty="0"/>
              <a:t>).  For example:</a:t>
            </a:r>
          </a:p>
          <a:p>
            <a:endParaRPr lang="en-US" dirty="0"/>
          </a:p>
        </p:txBody>
      </p:sp>
      <p:sp>
        <p:nvSpPr>
          <p:cNvPr id="6" name="Rectangle 5"/>
          <p:cNvSpPr/>
          <p:nvPr/>
        </p:nvSpPr>
        <p:spPr>
          <a:xfrm>
            <a:off x="212436" y="267338"/>
            <a:ext cx="6640945" cy="984885"/>
          </a:xfrm>
          <a:prstGeom prst="rect">
            <a:avLst/>
          </a:prstGeom>
        </p:spPr>
        <p:txBody>
          <a:bodyPr wrap="square">
            <a:spAutoFit/>
          </a:bodyPr>
          <a:lstStyle/>
          <a:p>
            <a:r>
              <a:rPr lang="en-US" sz="4000" b="1" dirty="0">
                <a:ln w="10160">
                  <a:solidFill>
                    <a:schemeClr val="tx1"/>
                  </a:solidFill>
                  <a:prstDash val="solid"/>
                </a:ln>
                <a:solidFill>
                  <a:srgbClr val="FFFFFF"/>
                </a:solidFill>
                <a:effectLst>
                  <a:outerShdw blurRad="38100" dist="22860" dir="5400000" algn="tl" rotWithShape="0">
                    <a:srgbClr val="000000">
                      <a:alpha val="30000"/>
                    </a:srgbClr>
                  </a:outerShdw>
                </a:effectLst>
              </a:rPr>
              <a:t>Morphological gradient</a:t>
            </a:r>
          </a:p>
          <a:p>
            <a:pPr algn="ctr"/>
            <a:r>
              <a:rPr lang="en-US" dirty="0"/>
              <a:t>It is the difference between the </a:t>
            </a:r>
            <a:r>
              <a:rPr lang="en-US" b="1" dirty="0"/>
              <a:t>dilation</a:t>
            </a:r>
            <a:r>
              <a:rPr lang="en-US" dirty="0"/>
              <a:t> and the </a:t>
            </a:r>
            <a:r>
              <a:rPr lang="en-US" b="1" dirty="0"/>
              <a:t>erosion</a:t>
            </a:r>
            <a:r>
              <a:rPr lang="en-US" dirty="0"/>
              <a:t> of an image.</a:t>
            </a:r>
          </a:p>
        </p:txBody>
      </p:sp>
    </p:spTree>
    <p:extLst>
      <p:ext uri="{BB962C8B-B14F-4D97-AF65-F5344CB8AC3E}">
        <p14:creationId xmlns:p14="http://schemas.microsoft.com/office/powerpoint/2010/main" val="37365594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25582" y="2996185"/>
            <a:ext cx="13044055" cy="3769451"/>
          </a:xfrm>
          <a:prstGeom prst="rect">
            <a:avLst/>
          </a:prstGeom>
        </p:spPr>
      </p:pic>
      <p:sp>
        <p:nvSpPr>
          <p:cNvPr id="6" name="TextBox 5"/>
          <p:cNvSpPr txBox="1"/>
          <p:nvPr/>
        </p:nvSpPr>
        <p:spPr>
          <a:xfrm>
            <a:off x="5755715" y="2495681"/>
            <a:ext cx="881460" cy="369332"/>
          </a:xfrm>
          <a:prstGeom prst="rect">
            <a:avLst/>
          </a:prstGeom>
          <a:noFill/>
        </p:spPr>
        <p:txBody>
          <a:bodyPr wrap="none" rtlCol="0">
            <a:spAutoFit/>
          </a:bodyPr>
          <a:lstStyle/>
          <a:p>
            <a:r>
              <a:rPr lang="en-US" dirty="0" smtClean="0"/>
              <a:t>Erosion</a:t>
            </a:r>
            <a:endParaRPr lang="en-US" dirty="0"/>
          </a:p>
        </p:txBody>
      </p:sp>
      <p:sp>
        <p:nvSpPr>
          <p:cNvPr id="7" name="TextBox 6"/>
          <p:cNvSpPr txBox="1"/>
          <p:nvPr/>
        </p:nvSpPr>
        <p:spPr>
          <a:xfrm>
            <a:off x="69126" y="178584"/>
            <a:ext cx="11040074" cy="1754326"/>
          </a:xfrm>
          <a:prstGeom prst="rect">
            <a:avLst/>
          </a:prstGeom>
          <a:noFill/>
        </p:spPr>
        <p:txBody>
          <a:bodyPr wrap="none" rtlCol="0">
            <a:spAutoFit/>
          </a:bodyPr>
          <a:lstStyle/>
          <a:p>
            <a:endParaRPr lang="en-US" b="1" u="sng" dirty="0" smtClean="0"/>
          </a:p>
          <a:p>
            <a:endParaRPr lang="en-US" b="1" u="sng" dirty="0"/>
          </a:p>
          <a:p>
            <a:r>
              <a:rPr lang="en-US" b="1" u="sng" dirty="0" smtClean="0"/>
              <a:t>Remember </a:t>
            </a:r>
            <a:r>
              <a:rPr lang="en-US" b="1" u="sng" dirty="0"/>
              <a:t>what is erosion</a:t>
            </a:r>
            <a:r>
              <a:rPr lang="en-US" dirty="0"/>
              <a:t>?  </a:t>
            </a:r>
          </a:p>
          <a:p>
            <a:r>
              <a:rPr lang="en-US" dirty="0"/>
              <a:t> Operate a minimizing operation causes bright regions within an image to </a:t>
            </a:r>
            <a:r>
              <a:rPr lang="en-US" u="sng" dirty="0"/>
              <a:t>be reduced</a:t>
            </a:r>
            <a:r>
              <a:rPr lang="en-US" dirty="0"/>
              <a:t> (therefore the name </a:t>
            </a:r>
            <a:r>
              <a:rPr lang="en-US" i="1" dirty="0"/>
              <a:t>erosion</a:t>
            </a:r>
            <a:r>
              <a:rPr lang="en-US" dirty="0"/>
              <a:t>). </a:t>
            </a:r>
            <a:endParaRPr lang="en-US" dirty="0" smtClean="0"/>
          </a:p>
          <a:p>
            <a:r>
              <a:rPr lang="en-US" dirty="0" smtClean="0"/>
              <a:t>Analogously </a:t>
            </a:r>
            <a:r>
              <a:rPr lang="en-US" dirty="0"/>
              <a:t>to the example for dilation, now we get the opposite</a:t>
            </a:r>
          </a:p>
          <a:p>
            <a:endParaRPr lang="en-US" dirty="0"/>
          </a:p>
        </p:txBody>
      </p:sp>
      <p:sp>
        <p:nvSpPr>
          <p:cNvPr id="8" name="Curved Down Arrow 7"/>
          <p:cNvSpPr/>
          <p:nvPr/>
        </p:nvSpPr>
        <p:spPr>
          <a:xfrm>
            <a:off x="4612409" y="2387721"/>
            <a:ext cx="3168072" cy="656509"/>
          </a:xfrm>
          <a:prstGeom prst="curvedDownArrow">
            <a:avLst>
              <a:gd name="adj1" fmla="val 25000"/>
              <a:gd name="adj2" fmla="val 81199"/>
              <a:gd name="adj3" fmla="val 25000"/>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848873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8" y="3532909"/>
            <a:ext cx="5818909" cy="3325091"/>
          </a:xfrm>
          <a:prstGeom prst="rect">
            <a:avLst/>
          </a:prstGeom>
        </p:spPr>
      </p:pic>
      <p:pic>
        <p:nvPicPr>
          <p:cNvPr id="6" name="Picture 5"/>
          <p:cNvPicPr>
            <a:picLocks noChangeAspect="1"/>
          </p:cNvPicPr>
          <p:nvPr/>
        </p:nvPicPr>
        <p:blipFill>
          <a:blip r:embed="rId3"/>
          <a:stretch>
            <a:fillRect/>
          </a:stretch>
        </p:blipFill>
        <p:spPr>
          <a:xfrm>
            <a:off x="5162550" y="2088861"/>
            <a:ext cx="7029450" cy="4067175"/>
          </a:xfrm>
          <a:prstGeom prst="rect">
            <a:avLst/>
          </a:prstGeom>
        </p:spPr>
      </p:pic>
      <p:sp>
        <p:nvSpPr>
          <p:cNvPr id="7" name="TextBox 6"/>
          <p:cNvSpPr txBox="1"/>
          <p:nvPr/>
        </p:nvSpPr>
        <p:spPr>
          <a:xfrm>
            <a:off x="396590" y="1183556"/>
            <a:ext cx="3205019" cy="1477328"/>
          </a:xfrm>
          <a:prstGeom prst="rect">
            <a:avLst/>
          </a:prstGeom>
          <a:noFill/>
        </p:spPr>
        <p:txBody>
          <a:bodyPr wrap="square" rtlCol="0">
            <a:spAutoFit/>
          </a:bodyPr>
          <a:lstStyle/>
          <a:p>
            <a:r>
              <a:rPr lang="en-US" dirty="0"/>
              <a:t>So now we can understand what is Morphological gradient </a:t>
            </a:r>
            <a:r>
              <a:rPr lang="en-US" dirty="0" smtClean="0"/>
              <a:t>:</a:t>
            </a:r>
          </a:p>
          <a:p>
            <a:r>
              <a:rPr lang="en-US" dirty="0" smtClean="0"/>
              <a:t>Difference  </a:t>
            </a:r>
            <a:r>
              <a:rPr lang="en-US" dirty="0"/>
              <a:t>between dilatation and </a:t>
            </a:r>
            <a:r>
              <a:rPr lang="en-US" dirty="0" smtClean="0"/>
              <a:t>erosion, so we get </a:t>
            </a:r>
            <a:r>
              <a:rPr lang="en-US" dirty="0"/>
              <a:t>:</a:t>
            </a:r>
          </a:p>
          <a:p>
            <a:endParaRPr lang="en-US" dirty="0"/>
          </a:p>
        </p:txBody>
      </p:sp>
      <p:pic>
        <p:nvPicPr>
          <p:cNvPr id="8" name="Picture 7"/>
          <p:cNvPicPr>
            <a:picLocks noChangeAspect="1"/>
          </p:cNvPicPr>
          <p:nvPr/>
        </p:nvPicPr>
        <p:blipFill>
          <a:blip r:embed="rId4"/>
          <a:stretch>
            <a:fillRect/>
          </a:stretch>
        </p:blipFill>
        <p:spPr>
          <a:xfrm>
            <a:off x="3473193" y="2432470"/>
            <a:ext cx="991260" cy="1045950"/>
          </a:xfrm>
          <a:prstGeom prst="rect">
            <a:avLst/>
          </a:prstGeom>
        </p:spPr>
      </p:pic>
      <p:sp>
        <p:nvSpPr>
          <p:cNvPr id="9" name="Cloud Callout 8"/>
          <p:cNvSpPr/>
          <p:nvPr/>
        </p:nvSpPr>
        <p:spPr>
          <a:xfrm>
            <a:off x="3730025" y="487832"/>
            <a:ext cx="3384993" cy="2024577"/>
          </a:xfrm>
          <a:prstGeom prst="cloudCallout">
            <a:avLst/>
          </a:prstGeom>
          <a:solidFill>
            <a:schemeClr val="accent6">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t>It is useful </a:t>
            </a:r>
            <a:r>
              <a:rPr lang="en-US" b="1" dirty="0" smtClean="0"/>
              <a:t>for finding the outline of an object</a:t>
            </a:r>
            <a:endParaRPr lang="en-US" b="1" dirty="0"/>
          </a:p>
        </p:txBody>
      </p:sp>
    </p:spTree>
    <p:extLst>
      <p:ext uri="{BB962C8B-B14F-4D97-AF65-F5344CB8AC3E}">
        <p14:creationId xmlns:p14="http://schemas.microsoft.com/office/powerpoint/2010/main" val="30750165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681451"/>
            <a:ext cx="12192000" cy="4229822"/>
          </a:xfrm>
          <a:prstGeom prst="rect">
            <a:avLst/>
          </a:prstGeom>
        </p:spPr>
      </p:pic>
    </p:spTree>
    <p:extLst>
      <p:ext uri="{BB962C8B-B14F-4D97-AF65-F5344CB8AC3E}">
        <p14:creationId xmlns:p14="http://schemas.microsoft.com/office/powerpoint/2010/main" val="22868863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8365"/>
            <a:ext cx="11353800" cy="709683"/>
          </a:xfrm>
        </p:spPr>
        <p:txBody>
          <a:bodyPr>
            <a:normAutofit fontScale="90000"/>
          </a:bodyPr>
          <a:lstStyle/>
          <a:p>
            <a:r>
              <a:rPr lang="en-US" b="1" dirty="0"/>
              <a:t>Hit-and-Miss </a:t>
            </a:r>
            <a:r>
              <a:rPr lang="en-US" b="1" dirty="0" smtClean="0"/>
              <a:t>Transform</a:t>
            </a:r>
            <a:r>
              <a:rPr lang="en-US" dirty="0" smtClean="0"/>
              <a:t/>
            </a:r>
            <a:br>
              <a:rPr lang="en-US" dirty="0" smtClean="0"/>
            </a:br>
            <a:endParaRPr lang="en-US" dirty="0"/>
          </a:p>
        </p:txBody>
      </p:sp>
      <p:sp>
        <p:nvSpPr>
          <p:cNvPr id="3" name="Content Placeholder 2"/>
          <p:cNvSpPr>
            <a:spLocks noGrp="1"/>
          </p:cNvSpPr>
          <p:nvPr>
            <p:ph idx="1"/>
          </p:nvPr>
        </p:nvSpPr>
        <p:spPr>
          <a:xfrm>
            <a:off x="0" y="600500"/>
            <a:ext cx="11353800" cy="6155141"/>
          </a:xfrm>
        </p:spPr>
        <p:txBody>
          <a:bodyPr>
            <a:normAutofit/>
          </a:bodyPr>
          <a:lstStyle/>
          <a:p>
            <a:r>
              <a:rPr lang="en-US" sz="2000" dirty="0" smtClean="0"/>
              <a:t>Takes </a:t>
            </a:r>
            <a:r>
              <a:rPr lang="en-US" sz="2000" dirty="0"/>
              <a:t>as input a </a:t>
            </a:r>
            <a:r>
              <a:rPr lang="en-US" sz="2000" dirty="0">
                <a:hlinkClick r:id="rId2"/>
              </a:rPr>
              <a:t>binary image</a:t>
            </a:r>
            <a:r>
              <a:rPr lang="en-US" sz="2000" dirty="0"/>
              <a:t> and a </a:t>
            </a:r>
            <a:r>
              <a:rPr lang="en-US" sz="2000" dirty="0">
                <a:hlinkClick r:id="rId3"/>
              </a:rPr>
              <a:t>structuring element</a:t>
            </a:r>
            <a:r>
              <a:rPr lang="en-US" sz="2000" dirty="0"/>
              <a:t>, and produces another binary image as output</a:t>
            </a:r>
            <a:r>
              <a:rPr lang="en-US" sz="2000" dirty="0" smtClean="0"/>
              <a:t>.</a:t>
            </a:r>
          </a:p>
          <a:p>
            <a:r>
              <a:rPr lang="en-US" sz="2000" dirty="0"/>
              <a:t>The hit-and-miss operation is performed </a:t>
            </a:r>
            <a:r>
              <a:rPr lang="en-US" sz="2000" dirty="0" smtClean="0"/>
              <a:t>by </a:t>
            </a:r>
            <a:r>
              <a:rPr lang="en-US" sz="2000" dirty="0"/>
              <a:t>translating the origin of the structuring element to all points in the image, and then comparing the structuring element with the underlying image pixels. If </a:t>
            </a:r>
            <a:r>
              <a:rPr lang="en-US" sz="2000" i="1" dirty="0" smtClean="0"/>
              <a:t>exactly </a:t>
            </a:r>
            <a:r>
              <a:rPr lang="en-US" sz="2000" i="1" dirty="0"/>
              <a:t>match</a:t>
            </a:r>
            <a:r>
              <a:rPr lang="en-US" sz="2000" dirty="0"/>
              <a:t> foreground and background pixels in the image, then the pixel underneath the origin of the structuring element is set to the foreground color. If it doesn't match, then that pixel is set to the background color.</a:t>
            </a:r>
          </a:p>
        </p:txBody>
      </p:sp>
      <p:sp>
        <p:nvSpPr>
          <p:cNvPr id="5" name="Rectangle 4"/>
          <p:cNvSpPr/>
          <p:nvPr/>
        </p:nvSpPr>
        <p:spPr>
          <a:xfrm>
            <a:off x="750092" y="4845975"/>
            <a:ext cx="2200275" cy="1754326"/>
          </a:xfrm>
          <a:prstGeom prst="rect">
            <a:avLst/>
          </a:prstGeom>
        </p:spPr>
        <p:txBody>
          <a:bodyPr wrap="square">
            <a:spAutoFit/>
          </a:bodyPr>
          <a:lstStyle/>
          <a:p>
            <a:r>
              <a:rPr lang="en-US" b="0" i="0" dirty="0" smtClean="0">
                <a:solidFill>
                  <a:srgbClr val="000000"/>
                </a:solidFill>
                <a:effectLst/>
                <a:latin typeface="Times New Roman" panose="02020603050405020304" pitchFamily="18" charset="0"/>
              </a:rPr>
              <a:t>Example of structuring element used in hit-and-miss operations that can be used to find corner points</a:t>
            </a:r>
            <a:endParaRPr lang="en-US" dirty="0"/>
          </a:p>
        </p:txBody>
      </p:sp>
      <p:sp>
        <p:nvSpPr>
          <p:cNvPr id="8" name="TextBox 7"/>
          <p:cNvSpPr txBox="1"/>
          <p:nvPr/>
        </p:nvSpPr>
        <p:spPr>
          <a:xfrm>
            <a:off x="3435478" y="3493404"/>
            <a:ext cx="8675324" cy="369332"/>
          </a:xfrm>
          <a:prstGeom prst="rect">
            <a:avLst/>
          </a:prstGeom>
          <a:noFill/>
        </p:spPr>
        <p:txBody>
          <a:bodyPr wrap="none" rtlCol="0">
            <a:spAutoFit/>
          </a:bodyPr>
          <a:lstStyle/>
          <a:p>
            <a:r>
              <a:rPr lang="en-US" dirty="0" smtClean="0"/>
              <a:t>So if you want to find all the corner, you can rotate this structuring element end get finally:</a:t>
            </a:r>
            <a:endParaRPr lang="en-US" dirty="0"/>
          </a:p>
        </p:txBody>
      </p:sp>
      <p:pic>
        <p:nvPicPr>
          <p:cNvPr id="9" name="Picture 8"/>
          <p:cNvPicPr>
            <a:picLocks noChangeAspect="1"/>
          </p:cNvPicPr>
          <p:nvPr/>
        </p:nvPicPr>
        <p:blipFill>
          <a:blip r:embed="rId4"/>
          <a:stretch>
            <a:fillRect/>
          </a:stretch>
        </p:blipFill>
        <p:spPr>
          <a:xfrm>
            <a:off x="3990253" y="4244871"/>
            <a:ext cx="6971830" cy="1656351"/>
          </a:xfrm>
          <a:prstGeom prst="rect">
            <a:avLst/>
          </a:prstGeom>
        </p:spPr>
      </p:pic>
      <p:pic>
        <p:nvPicPr>
          <p:cNvPr id="4" name="Picture 3"/>
          <p:cNvPicPr>
            <a:picLocks noChangeAspect="1"/>
          </p:cNvPicPr>
          <p:nvPr/>
        </p:nvPicPr>
        <p:blipFill>
          <a:blip r:embed="rId5"/>
          <a:stretch>
            <a:fillRect/>
          </a:stretch>
        </p:blipFill>
        <p:spPr>
          <a:xfrm>
            <a:off x="715260" y="2636175"/>
            <a:ext cx="2200275" cy="2209800"/>
          </a:xfrm>
          <a:prstGeom prst="rect">
            <a:avLst/>
          </a:prstGeom>
        </p:spPr>
      </p:pic>
      <p:sp>
        <p:nvSpPr>
          <p:cNvPr id="6" name="Rectangle 5"/>
          <p:cNvSpPr/>
          <p:nvPr/>
        </p:nvSpPr>
        <p:spPr>
          <a:xfrm>
            <a:off x="1487506" y="2737544"/>
            <a:ext cx="655782" cy="674255"/>
          </a:xfrm>
          <a:prstGeom prst="rect">
            <a:avLst/>
          </a:prstGeom>
          <a:gradFill>
            <a:gsLst>
              <a:gs pos="0">
                <a:schemeClr val="accent6">
                  <a:lumMod val="40000"/>
                  <a:lumOff val="60000"/>
                </a:schemeClr>
              </a:gs>
              <a:gs pos="100000">
                <a:schemeClr val="accent6">
                  <a:lumMod val="20000"/>
                  <a:lumOff val="80000"/>
                  <a:alpha val="0"/>
                </a:schemeClr>
              </a:gs>
              <a:gs pos="100000">
                <a:schemeClr val="accent2">
                  <a:lumMod val="105000"/>
                  <a:satMod val="109000"/>
                  <a:tint val="81000"/>
                </a:schemeClr>
              </a:gs>
            </a:gsLst>
            <a:lin ang="5400000" scaled="0"/>
          </a:gradFill>
          <a:ln>
            <a:solidFill>
              <a:schemeClr val="accent2">
                <a:alpha val="36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 name="Rectangle 9"/>
          <p:cNvSpPr/>
          <p:nvPr/>
        </p:nvSpPr>
        <p:spPr>
          <a:xfrm>
            <a:off x="1487506" y="3403947"/>
            <a:ext cx="655782" cy="674255"/>
          </a:xfrm>
          <a:prstGeom prst="rect">
            <a:avLst/>
          </a:prstGeom>
          <a:gradFill>
            <a:gsLst>
              <a:gs pos="0">
                <a:schemeClr val="accent6">
                  <a:lumMod val="40000"/>
                  <a:lumOff val="60000"/>
                </a:schemeClr>
              </a:gs>
              <a:gs pos="100000">
                <a:schemeClr val="accent6">
                  <a:lumMod val="20000"/>
                  <a:lumOff val="80000"/>
                  <a:alpha val="0"/>
                </a:schemeClr>
              </a:gs>
              <a:gs pos="100000">
                <a:schemeClr val="accent2">
                  <a:lumMod val="105000"/>
                  <a:satMod val="109000"/>
                  <a:tint val="81000"/>
                </a:schemeClr>
              </a:gs>
            </a:gsLst>
            <a:lin ang="5400000" scaled="0"/>
          </a:gradFill>
          <a:ln>
            <a:solidFill>
              <a:schemeClr val="accent2">
                <a:alpha val="36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 name="Rectangle 10"/>
          <p:cNvSpPr/>
          <p:nvPr/>
        </p:nvSpPr>
        <p:spPr>
          <a:xfrm>
            <a:off x="2143288" y="3400220"/>
            <a:ext cx="655782" cy="674255"/>
          </a:xfrm>
          <a:prstGeom prst="rect">
            <a:avLst/>
          </a:prstGeom>
          <a:gradFill>
            <a:gsLst>
              <a:gs pos="0">
                <a:schemeClr val="accent6">
                  <a:lumMod val="40000"/>
                  <a:lumOff val="60000"/>
                </a:schemeClr>
              </a:gs>
              <a:gs pos="100000">
                <a:schemeClr val="accent6">
                  <a:lumMod val="20000"/>
                  <a:lumOff val="80000"/>
                  <a:alpha val="0"/>
                </a:schemeClr>
              </a:gs>
              <a:gs pos="100000">
                <a:schemeClr val="accent2">
                  <a:lumMod val="105000"/>
                  <a:satMod val="109000"/>
                  <a:tint val="81000"/>
                </a:schemeClr>
              </a:gs>
            </a:gsLst>
            <a:lin ang="5400000" scaled="0"/>
          </a:gradFill>
          <a:ln>
            <a:solidFill>
              <a:schemeClr val="accent2">
                <a:alpha val="36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1" name="Rectangle 20"/>
          <p:cNvSpPr/>
          <p:nvPr/>
        </p:nvSpPr>
        <p:spPr>
          <a:xfrm>
            <a:off x="4589606" y="4361354"/>
            <a:ext cx="423972" cy="484621"/>
          </a:xfrm>
          <a:prstGeom prst="rect">
            <a:avLst/>
          </a:prstGeom>
          <a:gradFill>
            <a:gsLst>
              <a:gs pos="0">
                <a:schemeClr val="accent6">
                  <a:lumMod val="40000"/>
                  <a:lumOff val="60000"/>
                </a:schemeClr>
              </a:gs>
              <a:gs pos="100000">
                <a:schemeClr val="accent6">
                  <a:lumMod val="20000"/>
                  <a:lumOff val="80000"/>
                  <a:alpha val="0"/>
                </a:schemeClr>
              </a:gs>
              <a:gs pos="100000">
                <a:schemeClr val="accent2">
                  <a:lumMod val="105000"/>
                  <a:satMod val="109000"/>
                  <a:tint val="81000"/>
                </a:schemeClr>
              </a:gs>
            </a:gsLst>
            <a:lin ang="5400000" scaled="0"/>
          </a:gradFill>
          <a:ln>
            <a:solidFill>
              <a:schemeClr val="accent2">
                <a:alpha val="36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3" name="Rectangle 22"/>
          <p:cNvSpPr/>
          <p:nvPr/>
        </p:nvSpPr>
        <p:spPr>
          <a:xfrm>
            <a:off x="4580882" y="4824567"/>
            <a:ext cx="423972" cy="484621"/>
          </a:xfrm>
          <a:prstGeom prst="rect">
            <a:avLst/>
          </a:prstGeom>
          <a:gradFill>
            <a:gsLst>
              <a:gs pos="0">
                <a:schemeClr val="accent6">
                  <a:lumMod val="40000"/>
                  <a:lumOff val="60000"/>
                </a:schemeClr>
              </a:gs>
              <a:gs pos="100000">
                <a:schemeClr val="accent6">
                  <a:lumMod val="20000"/>
                  <a:lumOff val="80000"/>
                  <a:alpha val="0"/>
                </a:schemeClr>
              </a:gs>
              <a:gs pos="100000">
                <a:schemeClr val="accent2">
                  <a:lumMod val="105000"/>
                  <a:satMod val="109000"/>
                  <a:tint val="81000"/>
                </a:schemeClr>
              </a:gs>
            </a:gsLst>
            <a:lin ang="5400000" scaled="0"/>
          </a:gradFill>
          <a:ln>
            <a:solidFill>
              <a:schemeClr val="accent2">
                <a:alpha val="36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4" name="Rectangle 23"/>
          <p:cNvSpPr/>
          <p:nvPr/>
        </p:nvSpPr>
        <p:spPr>
          <a:xfrm>
            <a:off x="5070955" y="4845975"/>
            <a:ext cx="423972" cy="484621"/>
          </a:xfrm>
          <a:prstGeom prst="rect">
            <a:avLst/>
          </a:prstGeom>
          <a:gradFill>
            <a:gsLst>
              <a:gs pos="0">
                <a:schemeClr val="accent6">
                  <a:lumMod val="40000"/>
                  <a:lumOff val="60000"/>
                </a:schemeClr>
              </a:gs>
              <a:gs pos="100000">
                <a:schemeClr val="accent6">
                  <a:lumMod val="20000"/>
                  <a:lumOff val="80000"/>
                  <a:alpha val="0"/>
                </a:schemeClr>
              </a:gs>
              <a:gs pos="100000">
                <a:schemeClr val="accent2">
                  <a:lumMod val="105000"/>
                  <a:satMod val="109000"/>
                  <a:tint val="81000"/>
                </a:schemeClr>
              </a:gs>
            </a:gsLst>
            <a:lin ang="5400000" scaled="0"/>
          </a:gradFill>
          <a:ln>
            <a:solidFill>
              <a:schemeClr val="accent2">
                <a:alpha val="36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5" name="Rectangle 24"/>
          <p:cNvSpPr/>
          <p:nvPr/>
        </p:nvSpPr>
        <p:spPr>
          <a:xfrm>
            <a:off x="10399773" y="4830735"/>
            <a:ext cx="423972" cy="484621"/>
          </a:xfrm>
          <a:prstGeom prst="rect">
            <a:avLst/>
          </a:prstGeom>
          <a:gradFill>
            <a:gsLst>
              <a:gs pos="0">
                <a:schemeClr val="accent6">
                  <a:lumMod val="40000"/>
                  <a:lumOff val="60000"/>
                </a:schemeClr>
              </a:gs>
              <a:gs pos="100000">
                <a:schemeClr val="accent6">
                  <a:lumMod val="20000"/>
                  <a:lumOff val="80000"/>
                  <a:alpha val="0"/>
                </a:schemeClr>
              </a:gs>
              <a:gs pos="100000">
                <a:schemeClr val="accent2">
                  <a:lumMod val="105000"/>
                  <a:satMod val="109000"/>
                  <a:tint val="81000"/>
                </a:schemeClr>
              </a:gs>
            </a:gsLst>
            <a:lin ang="5400000" scaled="0"/>
          </a:gradFill>
          <a:ln>
            <a:solidFill>
              <a:schemeClr val="accent2">
                <a:alpha val="36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Rectangle 25"/>
          <p:cNvSpPr/>
          <p:nvPr/>
        </p:nvSpPr>
        <p:spPr>
          <a:xfrm>
            <a:off x="9918610" y="5318883"/>
            <a:ext cx="423972" cy="484621"/>
          </a:xfrm>
          <a:prstGeom prst="rect">
            <a:avLst/>
          </a:prstGeom>
          <a:gradFill>
            <a:gsLst>
              <a:gs pos="0">
                <a:schemeClr val="accent6">
                  <a:lumMod val="40000"/>
                  <a:lumOff val="60000"/>
                </a:schemeClr>
              </a:gs>
              <a:gs pos="100000">
                <a:schemeClr val="accent6">
                  <a:lumMod val="20000"/>
                  <a:lumOff val="80000"/>
                  <a:alpha val="0"/>
                </a:schemeClr>
              </a:gs>
              <a:gs pos="100000">
                <a:schemeClr val="accent2">
                  <a:lumMod val="105000"/>
                  <a:satMod val="109000"/>
                  <a:tint val="81000"/>
                </a:schemeClr>
              </a:gs>
            </a:gsLst>
            <a:lin ang="5400000" scaled="0"/>
          </a:gradFill>
          <a:ln>
            <a:solidFill>
              <a:schemeClr val="accent2">
                <a:alpha val="36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7" name="Rectangle 26"/>
          <p:cNvSpPr/>
          <p:nvPr/>
        </p:nvSpPr>
        <p:spPr>
          <a:xfrm>
            <a:off x="6352779" y="4367474"/>
            <a:ext cx="423972" cy="484621"/>
          </a:xfrm>
          <a:prstGeom prst="rect">
            <a:avLst/>
          </a:prstGeom>
          <a:gradFill>
            <a:gsLst>
              <a:gs pos="0">
                <a:schemeClr val="accent6">
                  <a:lumMod val="40000"/>
                  <a:lumOff val="60000"/>
                </a:schemeClr>
              </a:gs>
              <a:gs pos="100000">
                <a:schemeClr val="accent6">
                  <a:lumMod val="20000"/>
                  <a:lumOff val="80000"/>
                  <a:alpha val="0"/>
                </a:schemeClr>
              </a:gs>
              <a:gs pos="100000">
                <a:schemeClr val="accent2">
                  <a:lumMod val="105000"/>
                  <a:satMod val="109000"/>
                  <a:tint val="81000"/>
                </a:schemeClr>
              </a:gs>
            </a:gsLst>
            <a:lin ang="5400000" scaled="0"/>
          </a:gradFill>
          <a:ln>
            <a:solidFill>
              <a:schemeClr val="accent2">
                <a:alpha val="36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8" name="Rectangle 27"/>
          <p:cNvSpPr/>
          <p:nvPr/>
        </p:nvSpPr>
        <p:spPr>
          <a:xfrm>
            <a:off x="8111999" y="5310310"/>
            <a:ext cx="423972" cy="484621"/>
          </a:xfrm>
          <a:prstGeom prst="rect">
            <a:avLst/>
          </a:prstGeom>
          <a:gradFill>
            <a:gsLst>
              <a:gs pos="0">
                <a:schemeClr val="accent6">
                  <a:lumMod val="40000"/>
                  <a:lumOff val="60000"/>
                </a:schemeClr>
              </a:gs>
              <a:gs pos="100000">
                <a:schemeClr val="accent6">
                  <a:lumMod val="20000"/>
                  <a:lumOff val="80000"/>
                  <a:alpha val="0"/>
                </a:schemeClr>
              </a:gs>
              <a:gs pos="100000">
                <a:schemeClr val="accent2">
                  <a:lumMod val="105000"/>
                  <a:satMod val="109000"/>
                  <a:tint val="81000"/>
                </a:schemeClr>
              </a:gs>
            </a:gsLst>
            <a:lin ang="5400000" scaled="0"/>
          </a:gradFill>
          <a:ln>
            <a:solidFill>
              <a:schemeClr val="accent2">
                <a:alpha val="36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9" name="Rectangle 28"/>
          <p:cNvSpPr/>
          <p:nvPr/>
        </p:nvSpPr>
        <p:spPr>
          <a:xfrm>
            <a:off x="9899099" y="4830735"/>
            <a:ext cx="423972" cy="484621"/>
          </a:xfrm>
          <a:prstGeom prst="rect">
            <a:avLst/>
          </a:prstGeom>
          <a:gradFill>
            <a:gsLst>
              <a:gs pos="0">
                <a:schemeClr val="accent6">
                  <a:lumMod val="40000"/>
                  <a:lumOff val="60000"/>
                </a:schemeClr>
              </a:gs>
              <a:gs pos="100000">
                <a:schemeClr val="accent6">
                  <a:lumMod val="20000"/>
                  <a:lumOff val="80000"/>
                  <a:alpha val="0"/>
                </a:schemeClr>
              </a:gs>
              <a:gs pos="100000">
                <a:schemeClr val="accent2">
                  <a:lumMod val="105000"/>
                  <a:satMod val="109000"/>
                  <a:tint val="81000"/>
                </a:schemeClr>
              </a:gs>
            </a:gsLst>
            <a:lin ang="5400000" scaled="0"/>
          </a:gradFill>
          <a:ln>
            <a:solidFill>
              <a:schemeClr val="accent2">
                <a:alpha val="36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0" name="Rectangle 29"/>
          <p:cNvSpPr/>
          <p:nvPr/>
        </p:nvSpPr>
        <p:spPr>
          <a:xfrm>
            <a:off x="5886440" y="4830735"/>
            <a:ext cx="423972" cy="484621"/>
          </a:xfrm>
          <a:prstGeom prst="rect">
            <a:avLst/>
          </a:prstGeom>
          <a:gradFill>
            <a:gsLst>
              <a:gs pos="0">
                <a:schemeClr val="accent6">
                  <a:lumMod val="40000"/>
                  <a:lumOff val="60000"/>
                </a:schemeClr>
              </a:gs>
              <a:gs pos="100000">
                <a:schemeClr val="accent6">
                  <a:lumMod val="20000"/>
                  <a:lumOff val="80000"/>
                  <a:alpha val="0"/>
                </a:schemeClr>
              </a:gs>
              <a:gs pos="100000">
                <a:schemeClr val="accent2">
                  <a:lumMod val="105000"/>
                  <a:satMod val="109000"/>
                  <a:tint val="81000"/>
                </a:schemeClr>
              </a:gs>
            </a:gsLst>
            <a:lin ang="5400000" scaled="0"/>
          </a:gradFill>
          <a:ln>
            <a:solidFill>
              <a:schemeClr val="accent2">
                <a:alpha val="36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1" name="Rectangle 30"/>
          <p:cNvSpPr/>
          <p:nvPr/>
        </p:nvSpPr>
        <p:spPr>
          <a:xfrm>
            <a:off x="6352779" y="4830845"/>
            <a:ext cx="423972" cy="484621"/>
          </a:xfrm>
          <a:prstGeom prst="rect">
            <a:avLst/>
          </a:prstGeom>
          <a:gradFill>
            <a:gsLst>
              <a:gs pos="0">
                <a:schemeClr val="accent6">
                  <a:lumMod val="40000"/>
                  <a:lumOff val="60000"/>
                </a:schemeClr>
              </a:gs>
              <a:gs pos="100000">
                <a:schemeClr val="accent6">
                  <a:lumMod val="20000"/>
                  <a:lumOff val="80000"/>
                  <a:alpha val="0"/>
                </a:schemeClr>
              </a:gs>
              <a:gs pos="100000">
                <a:schemeClr val="accent2">
                  <a:lumMod val="105000"/>
                  <a:satMod val="109000"/>
                  <a:tint val="81000"/>
                </a:schemeClr>
              </a:gs>
            </a:gsLst>
            <a:lin ang="5400000" scaled="0"/>
          </a:gradFill>
          <a:ln>
            <a:solidFill>
              <a:schemeClr val="accent2">
                <a:alpha val="36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2" name="Rectangle 31"/>
          <p:cNvSpPr/>
          <p:nvPr/>
        </p:nvSpPr>
        <p:spPr>
          <a:xfrm>
            <a:off x="8080644" y="4845975"/>
            <a:ext cx="499938" cy="484621"/>
          </a:xfrm>
          <a:prstGeom prst="rect">
            <a:avLst/>
          </a:prstGeom>
          <a:gradFill>
            <a:gsLst>
              <a:gs pos="0">
                <a:schemeClr val="accent6">
                  <a:lumMod val="40000"/>
                  <a:lumOff val="60000"/>
                </a:schemeClr>
              </a:gs>
              <a:gs pos="100000">
                <a:schemeClr val="accent6">
                  <a:lumMod val="20000"/>
                  <a:lumOff val="80000"/>
                  <a:alpha val="0"/>
                </a:schemeClr>
              </a:gs>
              <a:gs pos="100000">
                <a:schemeClr val="accent2">
                  <a:lumMod val="105000"/>
                  <a:satMod val="109000"/>
                  <a:tint val="81000"/>
                </a:schemeClr>
              </a:gs>
            </a:gsLst>
            <a:lin ang="5400000" scaled="0"/>
          </a:gradFill>
          <a:ln>
            <a:solidFill>
              <a:schemeClr val="accent2">
                <a:alpha val="36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3" name="Rectangle 32"/>
          <p:cNvSpPr/>
          <p:nvPr/>
        </p:nvSpPr>
        <p:spPr>
          <a:xfrm>
            <a:off x="7614305" y="4830735"/>
            <a:ext cx="499938" cy="484621"/>
          </a:xfrm>
          <a:prstGeom prst="rect">
            <a:avLst/>
          </a:prstGeom>
          <a:gradFill>
            <a:gsLst>
              <a:gs pos="0">
                <a:schemeClr val="accent6">
                  <a:lumMod val="40000"/>
                  <a:lumOff val="60000"/>
                </a:schemeClr>
              </a:gs>
              <a:gs pos="100000">
                <a:schemeClr val="accent6">
                  <a:lumMod val="20000"/>
                  <a:lumOff val="80000"/>
                  <a:alpha val="0"/>
                </a:schemeClr>
              </a:gs>
              <a:gs pos="100000">
                <a:schemeClr val="accent2">
                  <a:lumMod val="105000"/>
                  <a:satMod val="109000"/>
                  <a:tint val="81000"/>
                </a:schemeClr>
              </a:gs>
            </a:gsLst>
            <a:lin ang="5400000" scaled="0"/>
          </a:gradFill>
          <a:ln>
            <a:solidFill>
              <a:schemeClr val="accent2">
                <a:alpha val="36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4" name="Rectangle 33"/>
          <p:cNvSpPr/>
          <p:nvPr/>
        </p:nvSpPr>
        <p:spPr>
          <a:xfrm>
            <a:off x="3740284" y="6250994"/>
            <a:ext cx="499207" cy="484621"/>
          </a:xfrm>
          <a:prstGeom prst="rect">
            <a:avLst/>
          </a:prstGeom>
          <a:gradFill>
            <a:gsLst>
              <a:gs pos="0">
                <a:schemeClr val="accent6">
                  <a:lumMod val="40000"/>
                  <a:lumOff val="60000"/>
                </a:schemeClr>
              </a:gs>
              <a:gs pos="100000">
                <a:schemeClr val="accent6">
                  <a:lumMod val="20000"/>
                  <a:lumOff val="80000"/>
                  <a:alpha val="0"/>
                </a:schemeClr>
              </a:gs>
              <a:gs pos="100000">
                <a:schemeClr val="accent2">
                  <a:lumMod val="105000"/>
                  <a:satMod val="109000"/>
                  <a:tint val="81000"/>
                </a:schemeClr>
              </a:gs>
            </a:gsLst>
            <a:lin ang="5400000" scaled="0"/>
          </a:gradFill>
          <a:ln>
            <a:solidFill>
              <a:schemeClr val="accent2">
                <a:alpha val="36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he-IL" dirty="0" smtClean="0"/>
              <a:t>1  </a:t>
            </a:r>
            <a:r>
              <a:rPr lang="en-US" dirty="0" smtClean="0"/>
              <a:t>    </a:t>
            </a:r>
            <a:endParaRPr lang="en-US" dirty="0"/>
          </a:p>
        </p:txBody>
      </p:sp>
      <p:pic>
        <p:nvPicPr>
          <p:cNvPr id="35" name="Picture 34"/>
          <p:cNvPicPr>
            <a:picLocks noChangeAspect="1"/>
          </p:cNvPicPr>
          <p:nvPr/>
        </p:nvPicPr>
        <p:blipFill>
          <a:blip r:embed="rId6"/>
          <a:stretch>
            <a:fillRect/>
          </a:stretch>
        </p:blipFill>
        <p:spPr>
          <a:xfrm>
            <a:off x="6203266" y="6232302"/>
            <a:ext cx="477502" cy="503313"/>
          </a:xfrm>
          <a:prstGeom prst="rect">
            <a:avLst/>
          </a:prstGeom>
        </p:spPr>
      </p:pic>
      <p:sp>
        <p:nvSpPr>
          <p:cNvPr id="36" name="TextBox 35"/>
          <p:cNvSpPr txBox="1"/>
          <p:nvPr/>
        </p:nvSpPr>
        <p:spPr>
          <a:xfrm>
            <a:off x="4397307" y="6308638"/>
            <a:ext cx="1763688" cy="369332"/>
          </a:xfrm>
          <a:prstGeom prst="rect">
            <a:avLst/>
          </a:prstGeom>
          <a:noFill/>
        </p:spPr>
        <p:txBody>
          <a:bodyPr wrap="none" rtlCol="0">
            <a:spAutoFit/>
          </a:bodyPr>
          <a:lstStyle/>
          <a:p>
            <a:r>
              <a:rPr lang="en-US" dirty="0" smtClean="0">
                <a:solidFill>
                  <a:schemeClr val="accent6">
                    <a:lumMod val="40000"/>
                    <a:lumOff val="60000"/>
                  </a:schemeClr>
                </a:solidFill>
              </a:rPr>
              <a:t>Foreground pixel</a:t>
            </a:r>
            <a:endParaRPr lang="en-US" dirty="0">
              <a:solidFill>
                <a:schemeClr val="accent6">
                  <a:lumMod val="40000"/>
                  <a:lumOff val="60000"/>
                </a:schemeClr>
              </a:solidFill>
            </a:endParaRPr>
          </a:p>
        </p:txBody>
      </p:sp>
      <p:sp>
        <p:nvSpPr>
          <p:cNvPr id="37" name="TextBox 36"/>
          <p:cNvSpPr txBox="1"/>
          <p:nvPr/>
        </p:nvSpPr>
        <p:spPr>
          <a:xfrm>
            <a:off x="9312913" y="6363558"/>
            <a:ext cx="1646797" cy="369332"/>
          </a:xfrm>
          <a:prstGeom prst="rect">
            <a:avLst/>
          </a:prstGeom>
          <a:noFill/>
        </p:spPr>
        <p:txBody>
          <a:bodyPr wrap="none" rtlCol="0">
            <a:spAutoFit/>
          </a:bodyPr>
          <a:lstStyle/>
          <a:p>
            <a:r>
              <a:rPr lang="en-US" dirty="0" smtClean="0"/>
              <a:t>Don’t care pixel</a:t>
            </a:r>
            <a:endParaRPr lang="en-US" dirty="0"/>
          </a:p>
        </p:txBody>
      </p:sp>
      <p:pic>
        <p:nvPicPr>
          <p:cNvPr id="38" name="Picture 37"/>
          <p:cNvPicPr>
            <a:picLocks noChangeAspect="1"/>
          </p:cNvPicPr>
          <p:nvPr/>
        </p:nvPicPr>
        <p:blipFill>
          <a:blip r:embed="rId7"/>
          <a:stretch>
            <a:fillRect/>
          </a:stretch>
        </p:blipFill>
        <p:spPr>
          <a:xfrm>
            <a:off x="8596372" y="6120955"/>
            <a:ext cx="600134" cy="607636"/>
          </a:xfrm>
          <a:prstGeom prst="rect">
            <a:avLst/>
          </a:prstGeom>
        </p:spPr>
      </p:pic>
      <p:sp>
        <p:nvSpPr>
          <p:cNvPr id="39" name="TextBox 38"/>
          <p:cNvSpPr txBox="1"/>
          <p:nvPr/>
        </p:nvSpPr>
        <p:spPr>
          <a:xfrm>
            <a:off x="6833168" y="6416867"/>
            <a:ext cx="1837170" cy="369332"/>
          </a:xfrm>
          <a:prstGeom prst="rect">
            <a:avLst/>
          </a:prstGeom>
          <a:noFill/>
        </p:spPr>
        <p:txBody>
          <a:bodyPr wrap="none" rtlCol="0">
            <a:spAutoFit/>
          </a:bodyPr>
          <a:lstStyle/>
          <a:p>
            <a:r>
              <a:rPr lang="en-US" dirty="0" smtClean="0"/>
              <a:t>Background pixel</a:t>
            </a:r>
            <a:endParaRPr lang="en-US" dirty="0"/>
          </a:p>
        </p:txBody>
      </p:sp>
    </p:spTree>
    <p:extLst>
      <p:ext uri="{BB962C8B-B14F-4D97-AF65-F5344CB8AC3E}">
        <p14:creationId xmlns:p14="http://schemas.microsoft.com/office/powerpoint/2010/main" val="30681145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0127" y="190787"/>
            <a:ext cx="11815618" cy="6450157"/>
          </a:xfrm>
        </p:spPr>
        <p:txBody>
          <a:bodyPr>
            <a:normAutofit/>
          </a:bodyPr>
          <a:lstStyle/>
          <a:p>
            <a:pPr marL="0" indent="0">
              <a:buNone/>
            </a:pPr>
            <a:r>
              <a:rPr lang="en-US" sz="2200" dirty="0" smtClean="0"/>
              <a:t>So, by translating to all pixels in the picture and find matches to the different elements we obtain:</a:t>
            </a:r>
            <a:endParaRPr lang="en-US" sz="2200" dirty="0"/>
          </a:p>
        </p:txBody>
      </p:sp>
      <p:pic>
        <p:nvPicPr>
          <p:cNvPr id="4" name="Picture 3"/>
          <p:cNvPicPr>
            <a:picLocks noChangeAspect="1"/>
          </p:cNvPicPr>
          <p:nvPr/>
        </p:nvPicPr>
        <p:blipFill>
          <a:blip r:embed="rId2"/>
          <a:stretch>
            <a:fillRect/>
          </a:stretch>
        </p:blipFill>
        <p:spPr>
          <a:xfrm>
            <a:off x="791805" y="923636"/>
            <a:ext cx="10907948" cy="4876800"/>
          </a:xfrm>
          <a:prstGeom prst="rect">
            <a:avLst/>
          </a:prstGeom>
        </p:spPr>
      </p:pic>
      <p:sp>
        <p:nvSpPr>
          <p:cNvPr id="5" name="L-Shape 4"/>
          <p:cNvSpPr/>
          <p:nvPr/>
        </p:nvSpPr>
        <p:spPr>
          <a:xfrm>
            <a:off x="1625600" y="4331854"/>
            <a:ext cx="517236" cy="526473"/>
          </a:xfrm>
          <a:prstGeom prst="corner">
            <a:avLst>
              <a:gd name="adj1" fmla="val 50000"/>
              <a:gd name="adj2" fmla="val 50000"/>
            </a:avLst>
          </a:prstGeom>
          <a:gradFill>
            <a:gsLst>
              <a:gs pos="0">
                <a:srgbClr val="FF0000"/>
              </a:gs>
              <a:gs pos="0">
                <a:schemeClr val="accent6">
                  <a:lumMod val="40000"/>
                  <a:lumOff val="60000"/>
                </a:schemeClr>
              </a:gs>
              <a:gs pos="100000">
                <a:schemeClr val="accent2">
                  <a:lumMod val="40000"/>
                  <a:lumOff val="60000"/>
                  <a:alpha val="39000"/>
                </a:schemeClr>
              </a:gs>
              <a:gs pos="0">
                <a:schemeClr val="accent2">
                  <a:lumMod val="105000"/>
                  <a:satMod val="109000"/>
                  <a:tint val="81000"/>
                </a:schemeClr>
              </a:gs>
            </a:gsLst>
            <a:lin ang="5400000" scaled="0"/>
          </a:gradFill>
          <a:ln>
            <a:solidFill>
              <a:schemeClr val="accent1">
                <a:shade val="50000"/>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Shape 5"/>
          <p:cNvSpPr/>
          <p:nvPr/>
        </p:nvSpPr>
        <p:spPr>
          <a:xfrm rot="16200000">
            <a:off x="2976627" y="4327235"/>
            <a:ext cx="517236" cy="526473"/>
          </a:xfrm>
          <a:prstGeom prst="corner">
            <a:avLst>
              <a:gd name="adj1" fmla="val 50000"/>
              <a:gd name="adj2" fmla="val 50000"/>
            </a:avLst>
          </a:prstGeom>
          <a:gradFill>
            <a:gsLst>
              <a:gs pos="0">
                <a:srgbClr val="FF0000"/>
              </a:gs>
              <a:gs pos="0">
                <a:schemeClr val="accent6">
                  <a:lumMod val="40000"/>
                  <a:lumOff val="60000"/>
                </a:schemeClr>
              </a:gs>
              <a:gs pos="100000">
                <a:schemeClr val="accent2">
                  <a:lumMod val="40000"/>
                  <a:lumOff val="60000"/>
                  <a:alpha val="39000"/>
                </a:schemeClr>
              </a:gs>
              <a:gs pos="0">
                <a:schemeClr val="accent2">
                  <a:lumMod val="105000"/>
                  <a:satMod val="109000"/>
                  <a:tint val="81000"/>
                </a:schemeClr>
              </a:gs>
            </a:gsLst>
            <a:lin ang="5400000" scaled="0"/>
          </a:gradFill>
          <a:ln>
            <a:solidFill>
              <a:schemeClr val="accent1">
                <a:shade val="50000"/>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Shape 6"/>
          <p:cNvSpPr/>
          <p:nvPr/>
        </p:nvSpPr>
        <p:spPr>
          <a:xfrm rot="10800000">
            <a:off x="4055187" y="3009898"/>
            <a:ext cx="517236" cy="526473"/>
          </a:xfrm>
          <a:prstGeom prst="corner">
            <a:avLst>
              <a:gd name="adj1" fmla="val 50000"/>
              <a:gd name="adj2" fmla="val 50000"/>
            </a:avLst>
          </a:prstGeom>
          <a:gradFill>
            <a:gsLst>
              <a:gs pos="0">
                <a:srgbClr val="FF0000"/>
              </a:gs>
              <a:gs pos="0">
                <a:schemeClr val="accent6">
                  <a:lumMod val="40000"/>
                  <a:lumOff val="60000"/>
                </a:schemeClr>
              </a:gs>
              <a:gs pos="100000">
                <a:schemeClr val="accent2">
                  <a:lumMod val="40000"/>
                  <a:lumOff val="60000"/>
                  <a:alpha val="39000"/>
                </a:schemeClr>
              </a:gs>
              <a:gs pos="0">
                <a:schemeClr val="accent2">
                  <a:lumMod val="105000"/>
                  <a:satMod val="109000"/>
                  <a:tint val="81000"/>
                </a:schemeClr>
              </a:gs>
            </a:gsLst>
            <a:lin ang="5400000" scaled="0"/>
          </a:gradFill>
          <a:ln>
            <a:solidFill>
              <a:schemeClr val="accent1">
                <a:shade val="50000"/>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Shape 7"/>
          <p:cNvSpPr/>
          <p:nvPr/>
        </p:nvSpPr>
        <p:spPr>
          <a:xfrm rot="16200000">
            <a:off x="4015721" y="2191327"/>
            <a:ext cx="517236" cy="526473"/>
          </a:xfrm>
          <a:prstGeom prst="corner">
            <a:avLst>
              <a:gd name="adj1" fmla="val 50000"/>
              <a:gd name="adj2" fmla="val 50000"/>
            </a:avLst>
          </a:prstGeom>
          <a:gradFill>
            <a:gsLst>
              <a:gs pos="0">
                <a:srgbClr val="FF0000"/>
              </a:gs>
              <a:gs pos="0">
                <a:schemeClr val="accent6">
                  <a:lumMod val="40000"/>
                  <a:lumOff val="60000"/>
                </a:schemeClr>
              </a:gs>
              <a:gs pos="100000">
                <a:schemeClr val="accent2">
                  <a:lumMod val="40000"/>
                  <a:lumOff val="60000"/>
                  <a:alpha val="39000"/>
                </a:schemeClr>
              </a:gs>
              <a:gs pos="0">
                <a:schemeClr val="accent2">
                  <a:lumMod val="105000"/>
                  <a:satMod val="109000"/>
                  <a:tint val="81000"/>
                </a:schemeClr>
              </a:gs>
            </a:gsLst>
            <a:lin ang="5400000" scaled="0"/>
          </a:gradFill>
          <a:ln>
            <a:solidFill>
              <a:schemeClr val="accent1">
                <a:shade val="50000"/>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Shape 8"/>
          <p:cNvSpPr/>
          <p:nvPr/>
        </p:nvSpPr>
        <p:spPr>
          <a:xfrm rot="10800000">
            <a:off x="4073659" y="1660236"/>
            <a:ext cx="517236" cy="526473"/>
          </a:xfrm>
          <a:prstGeom prst="corner">
            <a:avLst>
              <a:gd name="adj1" fmla="val 50000"/>
              <a:gd name="adj2" fmla="val 50000"/>
            </a:avLst>
          </a:prstGeom>
          <a:gradFill>
            <a:gsLst>
              <a:gs pos="0">
                <a:srgbClr val="FF0000"/>
              </a:gs>
              <a:gs pos="0">
                <a:schemeClr val="accent6">
                  <a:lumMod val="40000"/>
                  <a:lumOff val="60000"/>
                </a:schemeClr>
              </a:gs>
              <a:gs pos="100000">
                <a:schemeClr val="accent2">
                  <a:lumMod val="40000"/>
                  <a:lumOff val="60000"/>
                  <a:alpha val="39000"/>
                </a:schemeClr>
              </a:gs>
              <a:gs pos="0">
                <a:schemeClr val="accent2">
                  <a:lumMod val="105000"/>
                  <a:satMod val="109000"/>
                  <a:tint val="81000"/>
                </a:schemeClr>
              </a:gs>
            </a:gsLst>
            <a:lin ang="5400000" scaled="0"/>
          </a:gradFill>
          <a:ln>
            <a:solidFill>
              <a:schemeClr val="accent1">
                <a:shade val="50000"/>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Shape 9"/>
          <p:cNvSpPr/>
          <p:nvPr/>
        </p:nvSpPr>
        <p:spPr>
          <a:xfrm rot="5400000">
            <a:off x="3239865" y="1664855"/>
            <a:ext cx="517236" cy="526473"/>
          </a:xfrm>
          <a:prstGeom prst="corner">
            <a:avLst>
              <a:gd name="adj1" fmla="val 50000"/>
              <a:gd name="adj2" fmla="val 50000"/>
            </a:avLst>
          </a:prstGeom>
          <a:gradFill>
            <a:gsLst>
              <a:gs pos="0">
                <a:srgbClr val="FF0000"/>
              </a:gs>
              <a:gs pos="0">
                <a:schemeClr val="accent6">
                  <a:lumMod val="40000"/>
                  <a:lumOff val="60000"/>
                </a:schemeClr>
              </a:gs>
              <a:gs pos="100000">
                <a:schemeClr val="accent2">
                  <a:lumMod val="40000"/>
                  <a:lumOff val="60000"/>
                  <a:alpha val="39000"/>
                </a:schemeClr>
              </a:gs>
              <a:gs pos="0">
                <a:schemeClr val="accent2">
                  <a:lumMod val="105000"/>
                  <a:satMod val="109000"/>
                  <a:tint val="81000"/>
                </a:schemeClr>
              </a:gs>
            </a:gsLst>
            <a:lin ang="5400000" scaled="0"/>
          </a:gradFill>
          <a:ln>
            <a:solidFill>
              <a:schemeClr val="accent1">
                <a:shade val="50000"/>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Shape 10"/>
          <p:cNvSpPr/>
          <p:nvPr/>
        </p:nvSpPr>
        <p:spPr>
          <a:xfrm rot="5400000">
            <a:off x="1625599" y="1923473"/>
            <a:ext cx="517236" cy="526473"/>
          </a:xfrm>
          <a:prstGeom prst="corner">
            <a:avLst>
              <a:gd name="adj1" fmla="val 50000"/>
              <a:gd name="adj2" fmla="val 50000"/>
            </a:avLst>
          </a:prstGeom>
          <a:gradFill>
            <a:gsLst>
              <a:gs pos="0">
                <a:srgbClr val="FF0000"/>
              </a:gs>
              <a:gs pos="0">
                <a:schemeClr val="accent6">
                  <a:lumMod val="40000"/>
                  <a:lumOff val="60000"/>
                </a:schemeClr>
              </a:gs>
              <a:gs pos="100000">
                <a:schemeClr val="accent2">
                  <a:lumMod val="40000"/>
                  <a:lumOff val="60000"/>
                  <a:alpha val="39000"/>
                </a:schemeClr>
              </a:gs>
              <a:gs pos="0">
                <a:schemeClr val="accent2">
                  <a:lumMod val="105000"/>
                  <a:satMod val="109000"/>
                  <a:tint val="81000"/>
                </a:schemeClr>
              </a:gs>
            </a:gsLst>
            <a:lin ang="5400000" scaled="0"/>
          </a:gradFill>
          <a:ln>
            <a:solidFill>
              <a:schemeClr val="accent1">
                <a:shade val="50000"/>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Shape 11"/>
          <p:cNvSpPr/>
          <p:nvPr/>
        </p:nvSpPr>
        <p:spPr>
          <a:xfrm rot="10800000">
            <a:off x="2142836" y="1928091"/>
            <a:ext cx="517236" cy="526473"/>
          </a:xfrm>
          <a:prstGeom prst="corner">
            <a:avLst>
              <a:gd name="adj1" fmla="val 50000"/>
              <a:gd name="adj2" fmla="val 50000"/>
            </a:avLst>
          </a:prstGeom>
          <a:gradFill>
            <a:gsLst>
              <a:gs pos="0">
                <a:srgbClr val="FF0000"/>
              </a:gs>
              <a:gs pos="0">
                <a:schemeClr val="accent6">
                  <a:lumMod val="40000"/>
                  <a:lumOff val="60000"/>
                </a:schemeClr>
              </a:gs>
              <a:gs pos="100000">
                <a:schemeClr val="accent2">
                  <a:lumMod val="40000"/>
                  <a:lumOff val="60000"/>
                  <a:alpha val="39000"/>
                </a:schemeClr>
              </a:gs>
              <a:gs pos="0">
                <a:schemeClr val="accent2">
                  <a:lumMod val="105000"/>
                  <a:satMod val="109000"/>
                  <a:tint val="81000"/>
                </a:schemeClr>
              </a:gs>
            </a:gsLst>
            <a:lin ang="5400000" scaled="0"/>
          </a:gradFill>
          <a:ln>
            <a:solidFill>
              <a:schemeClr val="accent1">
                <a:shade val="50000"/>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Shape 12"/>
          <p:cNvSpPr/>
          <p:nvPr/>
        </p:nvSpPr>
        <p:spPr>
          <a:xfrm rot="16200000">
            <a:off x="3239864" y="4068616"/>
            <a:ext cx="517236" cy="526473"/>
          </a:xfrm>
          <a:prstGeom prst="corner">
            <a:avLst>
              <a:gd name="adj1" fmla="val 50000"/>
              <a:gd name="adj2" fmla="val 50000"/>
            </a:avLst>
          </a:prstGeom>
          <a:gradFill>
            <a:gsLst>
              <a:gs pos="0">
                <a:srgbClr val="FF0000"/>
              </a:gs>
              <a:gs pos="0">
                <a:schemeClr val="accent6">
                  <a:lumMod val="40000"/>
                  <a:lumOff val="60000"/>
                </a:schemeClr>
              </a:gs>
              <a:gs pos="100000">
                <a:schemeClr val="accent2">
                  <a:lumMod val="40000"/>
                  <a:lumOff val="60000"/>
                  <a:alpha val="39000"/>
                </a:schemeClr>
              </a:gs>
              <a:gs pos="0">
                <a:schemeClr val="accent2">
                  <a:lumMod val="105000"/>
                  <a:satMod val="109000"/>
                  <a:tint val="81000"/>
                </a:schemeClr>
              </a:gs>
            </a:gsLst>
            <a:lin ang="5400000" scaled="0"/>
          </a:gradFill>
          <a:ln>
            <a:solidFill>
              <a:schemeClr val="accent1">
                <a:shade val="50000"/>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Shape 13"/>
          <p:cNvSpPr/>
          <p:nvPr/>
        </p:nvSpPr>
        <p:spPr>
          <a:xfrm rot="16200000">
            <a:off x="3773478" y="3531752"/>
            <a:ext cx="517236" cy="526473"/>
          </a:xfrm>
          <a:prstGeom prst="corner">
            <a:avLst>
              <a:gd name="adj1" fmla="val 50000"/>
              <a:gd name="adj2" fmla="val 50000"/>
            </a:avLst>
          </a:prstGeom>
          <a:gradFill>
            <a:gsLst>
              <a:gs pos="0">
                <a:srgbClr val="FF0000"/>
              </a:gs>
              <a:gs pos="0">
                <a:schemeClr val="accent6">
                  <a:lumMod val="40000"/>
                  <a:lumOff val="60000"/>
                </a:schemeClr>
              </a:gs>
              <a:gs pos="100000">
                <a:schemeClr val="accent2">
                  <a:lumMod val="40000"/>
                  <a:lumOff val="60000"/>
                  <a:alpha val="39000"/>
                </a:schemeClr>
              </a:gs>
              <a:gs pos="0">
                <a:schemeClr val="accent2">
                  <a:lumMod val="105000"/>
                  <a:satMod val="109000"/>
                  <a:tint val="81000"/>
                </a:schemeClr>
              </a:gs>
            </a:gsLst>
            <a:lin ang="5400000" scaled="0"/>
          </a:gradFill>
          <a:ln>
            <a:solidFill>
              <a:schemeClr val="accent1">
                <a:shade val="50000"/>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Shape 14"/>
          <p:cNvSpPr/>
          <p:nvPr/>
        </p:nvSpPr>
        <p:spPr>
          <a:xfrm rot="16200000">
            <a:off x="3528715" y="3809997"/>
            <a:ext cx="517236" cy="526473"/>
          </a:xfrm>
          <a:prstGeom prst="corner">
            <a:avLst>
              <a:gd name="adj1" fmla="val 50000"/>
              <a:gd name="adj2" fmla="val 50000"/>
            </a:avLst>
          </a:prstGeom>
          <a:gradFill>
            <a:gsLst>
              <a:gs pos="0">
                <a:srgbClr val="FF0000"/>
              </a:gs>
              <a:gs pos="0">
                <a:schemeClr val="accent6">
                  <a:lumMod val="40000"/>
                  <a:lumOff val="60000"/>
                </a:schemeClr>
              </a:gs>
              <a:gs pos="100000">
                <a:schemeClr val="accent2">
                  <a:lumMod val="40000"/>
                  <a:lumOff val="60000"/>
                  <a:alpha val="39000"/>
                </a:schemeClr>
              </a:gs>
              <a:gs pos="0">
                <a:schemeClr val="accent2">
                  <a:lumMod val="105000"/>
                  <a:satMod val="109000"/>
                  <a:tint val="81000"/>
                </a:schemeClr>
              </a:gs>
            </a:gsLst>
            <a:lin ang="5400000" scaled="0"/>
          </a:gradFill>
          <a:ln>
            <a:solidFill>
              <a:schemeClr val="accent1">
                <a:shade val="50000"/>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Shape 15"/>
          <p:cNvSpPr/>
          <p:nvPr/>
        </p:nvSpPr>
        <p:spPr>
          <a:xfrm rot="16200000">
            <a:off x="4055188" y="3288141"/>
            <a:ext cx="517236" cy="526473"/>
          </a:xfrm>
          <a:prstGeom prst="corner">
            <a:avLst>
              <a:gd name="adj1" fmla="val 50000"/>
              <a:gd name="adj2" fmla="val 50000"/>
            </a:avLst>
          </a:prstGeom>
          <a:gradFill>
            <a:gsLst>
              <a:gs pos="0">
                <a:srgbClr val="FF0000"/>
              </a:gs>
              <a:gs pos="0">
                <a:schemeClr val="accent6">
                  <a:lumMod val="40000"/>
                  <a:lumOff val="60000"/>
                </a:schemeClr>
              </a:gs>
              <a:gs pos="100000">
                <a:schemeClr val="accent2">
                  <a:lumMod val="40000"/>
                  <a:lumOff val="60000"/>
                  <a:alpha val="39000"/>
                </a:schemeClr>
              </a:gs>
              <a:gs pos="0">
                <a:schemeClr val="accent2">
                  <a:lumMod val="105000"/>
                  <a:satMod val="109000"/>
                  <a:tint val="81000"/>
                </a:schemeClr>
              </a:gs>
            </a:gsLst>
            <a:lin ang="5400000" scaled="0"/>
          </a:gradFill>
          <a:ln>
            <a:solidFill>
              <a:schemeClr val="accent1">
                <a:shade val="50000"/>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Shape 17"/>
          <p:cNvSpPr/>
          <p:nvPr/>
        </p:nvSpPr>
        <p:spPr>
          <a:xfrm>
            <a:off x="1631477" y="2964873"/>
            <a:ext cx="517236" cy="526473"/>
          </a:xfrm>
          <a:prstGeom prst="corner">
            <a:avLst>
              <a:gd name="adj1" fmla="val 50000"/>
              <a:gd name="adj2" fmla="val 50000"/>
            </a:avLst>
          </a:prstGeom>
          <a:gradFill>
            <a:gsLst>
              <a:gs pos="0">
                <a:srgbClr val="FF0000"/>
              </a:gs>
              <a:gs pos="0">
                <a:schemeClr val="accent6">
                  <a:lumMod val="40000"/>
                  <a:lumOff val="60000"/>
                </a:schemeClr>
              </a:gs>
              <a:gs pos="100000">
                <a:schemeClr val="accent2">
                  <a:lumMod val="40000"/>
                  <a:lumOff val="60000"/>
                  <a:alpha val="39000"/>
                </a:schemeClr>
              </a:gs>
              <a:gs pos="0">
                <a:schemeClr val="accent2">
                  <a:lumMod val="105000"/>
                  <a:satMod val="109000"/>
                  <a:tint val="81000"/>
                </a:schemeClr>
              </a:gs>
            </a:gsLst>
            <a:lin ang="5400000" scaled="0"/>
          </a:gradFill>
          <a:ln>
            <a:solidFill>
              <a:schemeClr val="accent1">
                <a:shade val="50000"/>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Shape 18"/>
          <p:cNvSpPr/>
          <p:nvPr/>
        </p:nvSpPr>
        <p:spPr>
          <a:xfrm rot="16200000">
            <a:off x="1636096" y="3537522"/>
            <a:ext cx="517236" cy="526473"/>
          </a:xfrm>
          <a:prstGeom prst="corner">
            <a:avLst>
              <a:gd name="adj1" fmla="val 50000"/>
              <a:gd name="adj2" fmla="val 50000"/>
            </a:avLst>
          </a:prstGeom>
          <a:gradFill>
            <a:gsLst>
              <a:gs pos="0">
                <a:srgbClr val="FF0000"/>
              </a:gs>
              <a:gs pos="0">
                <a:schemeClr val="accent6">
                  <a:lumMod val="40000"/>
                  <a:lumOff val="60000"/>
                </a:schemeClr>
              </a:gs>
              <a:gs pos="100000">
                <a:schemeClr val="accent2">
                  <a:lumMod val="40000"/>
                  <a:lumOff val="60000"/>
                  <a:alpha val="39000"/>
                </a:schemeClr>
              </a:gs>
              <a:gs pos="0">
                <a:schemeClr val="accent2">
                  <a:lumMod val="105000"/>
                  <a:satMod val="109000"/>
                  <a:tint val="81000"/>
                </a:schemeClr>
              </a:gs>
            </a:gsLst>
            <a:lin ang="5400000" scaled="0"/>
          </a:gradFill>
          <a:ln>
            <a:solidFill>
              <a:schemeClr val="accent1">
                <a:shade val="50000"/>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21195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example:</a:t>
            </a:r>
            <a:endParaRPr lang="en-US" dirty="0"/>
          </a:p>
        </p:txBody>
      </p:sp>
      <p:pic>
        <p:nvPicPr>
          <p:cNvPr id="4" name="Content Placeholder 3"/>
          <p:cNvPicPr>
            <a:picLocks noGrp="1" noChangeAspect="1"/>
          </p:cNvPicPr>
          <p:nvPr>
            <p:ph idx="1"/>
          </p:nvPr>
        </p:nvPicPr>
        <p:blipFill>
          <a:blip r:embed="rId2"/>
          <a:stretch>
            <a:fillRect/>
          </a:stretch>
        </p:blipFill>
        <p:spPr>
          <a:xfrm>
            <a:off x="1045220" y="1569171"/>
            <a:ext cx="10101560" cy="4351338"/>
          </a:xfrm>
          <a:prstGeom prst="rect">
            <a:avLst/>
          </a:prstGeom>
        </p:spPr>
      </p:pic>
      <p:sp>
        <p:nvSpPr>
          <p:cNvPr id="5" name="Rectangle 4"/>
          <p:cNvSpPr/>
          <p:nvPr/>
        </p:nvSpPr>
        <p:spPr>
          <a:xfrm>
            <a:off x="1579417" y="4424218"/>
            <a:ext cx="1505527" cy="1496291"/>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420179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21163" y="0"/>
            <a:ext cx="8672946" cy="6855712"/>
          </a:xfrm>
          <a:prstGeom prst="rect">
            <a:avLst/>
          </a:prstGeom>
        </p:spPr>
      </p:pic>
    </p:spTree>
    <p:extLst>
      <p:ext uri="{BB962C8B-B14F-4D97-AF65-F5344CB8AC3E}">
        <p14:creationId xmlns:p14="http://schemas.microsoft.com/office/powerpoint/2010/main" val="24544556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243</TotalTime>
  <Words>168</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Hit-and-Miss Transform </vt:lpstr>
      <vt:lpstr>PowerPoint Presentation</vt:lpstr>
      <vt:lpstr>Another example: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proftest</dc:creator>
  <cp:lastModifiedBy>deborah balensi</cp:lastModifiedBy>
  <cp:revision>18</cp:revision>
  <dcterms:created xsi:type="dcterms:W3CDTF">2019-12-19T15:33:55Z</dcterms:created>
  <dcterms:modified xsi:type="dcterms:W3CDTF">2019-12-22T13:27:56Z</dcterms:modified>
</cp:coreProperties>
</file>