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>
      <p:cViewPr varScale="1">
        <p:scale>
          <a:sx n="116" d="100"/>
          <a:sy n="116" d="100"/>
        </p:scale>
        <p:origin x="3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4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1E206-3F6C-4535-B4C2-1852A1175E7D}" type="doc">
      <dgm:prSet loTypeId="urn:microsoft.com/office/officeart/2005/8/layout/list1" loCatId="list" qsTypeId="urn:microsoft.com/office/officeart/2005/8/quickstyle/simple1#7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96F225B3-2268-4CB1-9A6D-DD3D78235A90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0" i="0" u="none" dirty="0"/>
            <a:t>The modeling suggests that the ticket price could be $94.22. </a:t>
          </a:r>
          <a:endParaRPr lang="en-US" sz="1800" b="1" dirty="0">
            <a:solidFill>
              <a:schemeClr val="bg2"/>
            </a:solidFill>
          </a:endParaRPr>
        </a:p>
      </dgm:t>
    </dgm:pt>
    <dgm:pt modelId="{BB73B217-FF8F-4C8F-8CD2-4750708F0382}" type="parTrans" cxnId="{667C7982-07DA-481C-9497-BB8D1BD54CE6}">
      <dgm:prSet/>
      <dgm:spPr/>
      <dgm:t>
        <a:bodyPr/>
        <a:lstStyle/>
        <a:p>
          <a:endParaRPr lang="en-US" sz="1200"/>
        </a:p>
      </dgm:t>
    </dgm:pt>
    <dgm:pt modelId="{F7D5E32B-2816-47FB-95E5-01C708BBC493}" type="sibTrans" cxnId="{667C7982-07DA-481C-9497-BB8D1BD54CE6}">
      <dgm:prSet/>
      <dgm:spPr/>
      <dgm:t>
        <a:bodyPr/>
        <a:lstStyle/>
        <a:p>
          <a:endParaRPr lang="en-US" sz="1200"/>
        </a:p>
      </dgm:t>
    </dgm:pt>
    <dgm:pt modelId="{73381DCD-C269-4E6D-9AFB-BECEE2749D18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b="0" i="0" u="none" dirty="0">
              <a:solidFill>
                <a:schemeClr val="bg1"/>
              </a:solidFill>
            </a:rPr>
            <a:t>With the expected mean absolute error of $10.39 </a:t>
          </a:r>
          <a:endParaRPr lang="en-US" sz="1600" dirty="0">
            <a:solidFill>
              <a:schemeClr val="bg1"/>
            </a:solidFill>
          </a:endParaRPr>
        </a:p>
      </dgm:t>
    </dgm:pt>
    <dgm:pt modelId="{720D56F4-65FC-4CDA-8B3B-12DC7D227BE8}" type="parTrans" cxnId="{60D789E2-7A32-4437-8E2C-8B560B3784C0}">
      <dgm:prSet/>
      <dgm:spPr/>
      <dgm:t>
        <a:bodyPr/>
        <a:lstStyle/>
        <a:p>
          <a:endParaRPr lang="en-US" sz="1200"/>
        </a:p>
      </dgm:t>
    </dgm:pt>
    <dgm:pt modelId="{85349A43-5576-44C6-8D13-62F2BF5EFAFB}" type="sibTrans" cxnId="{60D789E2-7A32-4437-8E2C-8B560B3784C0}">
      <dgm:prSet/>
      <dgm:spPr/>
      <dgm:t>
        <a:bodyPr/>
        <a:lstStyle/>
        <a:p>
          <a:endParaRPr lang="en-US" sz="1200"/>
        </a:p>
      </dgm:t>
    </dgm:pt>
    <dgm:pt modelId="{4B2578D1-1315-46DD-B6BA-9146A0A1C441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b="0" i="0" u="none" dirty="0">
              <a:solidFill>
                <a:schemeClr val="bg1"/>
              </a:solidFill>
            </a:rPr>
            <a:t>This suggests there is room for an increase.</a:t>
          </a:r>
          <a:endParaRPr lang="en-US" sz="1600" dirty="0">
            <a:solidFill>
              <a:schemeClr val="bg1"/>
            </a:solidFill>
          </a:endParaRPr>
        </a:p>
      </dgm:t>
    </dgm:pt>
    <dgm:pt modelId="{A12853DA-1BCD-4E8B-AE78-EE8E162CF28F}" type="parTrans" cxnId="{B16CBB69-FDB7-4F16-97C4-B226DF2BFB7D}">
      <dgm:prSet/>
      <dgm:spPr/>
      <dgm:t>
        <a:bodyPr/>
        <a:lstStyle/>
        <a:p>
          <a:endParaRPr lang="en-US" sz="1200"/>
        </a:p>
      </dgm:t>
    </dgm:pt>
    <dgm:pt modelId="{9FC62461-0A64-433A-BAB6-E3B6FCE0DCFE}" type="sibTrans" cxnId="{B16CBB69-FDB7-4F16-97C4-B226DF2BFB7D}">
      <dgm:prSet/>
      <dgm:spPr/>
      <dgm:t>
        <a:bodyPr/>
        <a:lstStyle/>
        <a:p>
          <a:endParaRPr lang="en-US" sz="1200"/>
        </a:p>
      </dgm:t>
    </dgm:pt>
    <dgm:pt modelId="{9270810E-5EDA-493C-94A3-CD56D6BDC201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0" i="0" u="none" dirty="0"/>
            <a:t>Potential scenarios for either cutting costs or increasing revenue from ticket prices</a:t>
          </a:r>
          <a:endParaRPr lang="en-US" sz="1800" b="1" dirty="0">
            <a:solidFill>
              <a:schemeClr val="bg2"/>
            </a:solidFill>
          </a:endParaRPr>
        </a:p>
      </dgm:t>
    </dgm:pt>
    <dgm:pt modelId="{8AFFD4DB-1827-4550-B581-D6836D1A7B41}" type="parTrans" cxnId="{304B3FEF-A04A-4EB6-B224-EBD06900C776}">
      <dgm:prSet/>
      <dgm:spPr/>
      <dgm:t>
        <a:bodyPr/>
        <a:lstStyle/>
        <a:p>
          <a:endParaRPr lang="en-US" sz="1200"/>
        </a:p>
      </dgm:t>
    </dgm:pt>
    <dgm:pt modelId="{C6C5529E-8F47-4FCC-A5E6-616381E60A8A}" type="sibTrans" cxnId="{304B3FEF-A04A-4EB6-B224-EBD06900C776}">
      <dgm:prSet/>
      <dgm:spPr/>
      <dgm:t>
        <a:bodyPr/>
        <a:lstStyle/>
        <a:p>
          <a:endParaRPr lang="en-US" sz="1200"/>
        </a:p>
      </dgm:t>
    </dgm:pt>
    <dgm:pt modelId="{6A69E878-6E4C-4840-B8F1-E395DA9854AF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b="0" i="0" u="none" dirty="0">
              <a:solidFill>
                <a:schemeClr val="accent6"/>
              </a:solidFill>
            </a:rPr>
            <a:t>Option 2: </a:t>
          </a:r>
          <a:r>
            <a:rPr lang="en-US" sz="1600" b="0" i="0" u="none" dirty="0">
              <a:solidFill>
                <a:schemeClr val="bg1"/>
              </a:solidFill>
            </a:rPr>
            <a:t>Increase the vertical drop by adding a run to a point 150 feet lower down but requiring the installation of an additional chair lift to bring skiers back up, without additional snow making coverage</a:t>
          </a:r>
          <a:endParaRPr lang="en-US" sz="1600" dirty="0">
            <a:solidFill>
              <a:schemeClr val="bg1"/>
            </a:solidFill>
          </a:endParaRPr>
        </a:p>
      </dgm:t>
    </dgm:pt>
    <dgm:pt modelId="{E57BA40C-1429-48A7-B536-012502266669}" type="parTrans" cxnId="{606D715F-4BB7-40D4-B96D-3A1EE6FD1F64}">
      <dgm:prSet/>
      <dgm:spPr/>
      <dgm:t>
        <a:bodyPr/>
        <a:lstStyle/>
        <a:p>
          <a:endParaRPr lang="en-US" sz="1200"/>
        </a:p>
      </dgm:t>
    </dgm:pt>
    <dgm:pt modelId="{29EBC539-22E0-4AC6-97FB-361BDF867572}" type="sibTrans" cxnId="{606D715F-4BB7-40D4-B96D-3A1EE6FD1F64}">
      <dgm:prSet/>
      <dgm:spPr/>
      <dgm:t>
        <a:bodyPr/>
        <a:lstStyle/>
        <a:p>
          <a:endParaRPr lang="en-US" sz="1200"/>
        </a:p>
      </dgm:t>
    </dgm:pt>
    <dgm:pt modelId="{2C08368D-FB80-4EA7-8460-B8157F8B01AE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b="0" i="0" u="none" dirty="0">
              <a:solidFill>
                <a:schemeClr val="bg1"/>
              </a:solidFill>
            </a:rPr>
            <a:t>This scenario increases support for ticket price by $1.99. </a:t>
          </a:r>
          <a:endParaRPr lang="en-US" sz="1600" dirty="0">
            <a:solidFill>
              <a:schemeClr val="bg1"/>
            </a:solidFill>
          </a:endParaRPr>
        </a:p>
      </dgm:t>
    </dgm:pt>
    <dgm:pt modelId="{9FED48B3-4081-4565-892A-3A0DF75280B0}" type="parTrans" cxnId="{721322EB-807E-418B-9392-0E739F95722C}">
      <dgm:prSet/>
      <dgm:spPr/>
      <dgm:t>
        <a:bodyPr/>
        <a:lstStyle/>
        <a:p>
          <a:endParaRPr lang="en-US" sz="1200"/>
        </a:p>
      </dgm:t>
    </dgm:pt>
    <dgm:pt modelId="{8E534DFF-819C-4F4F-BEB9-05B3D9979EAB}" type="sibTrans" cxnId="{721322EB-807E-418B-9392-0E739F95722C}">
      <dgm:prSet/>
      <dgm:spPr/>
      <dgm:t>
        <a:bodyPr/>
        <a:lstStyle/>
        <a:p>
          <a:endParaRPr lang="en-US" sz="1200"/>
        </a:p>
      </dgm:t>
    </dgm:pt>
    <dgm:pt modelId="{C6024DE9-BECE-8945-8A69-6C8BBC76966B}">
      <dgm:prSet/>
      <dgm:spPr/>
      <dgm:t>
        <a:bodyPr/>
        <a:lstStyle/>
        <a:p>
          <a:endParaRPr lang="en-US" dirty="0"/>
        </a:p>
      </dgm:t>
    </dgm:pt>
    <dgm:pt modelId="{27C40F13-A5AF-FD4A-9274-5BD717FB80B8}" type="parTrans" cxnId="{F154C926-2E66-B74C-A379-43FAEDEFF90B}">
      <dgm:prSet/>
      <dgm:spPr/>
      <dgm:t>
        <a:bodyPr/>
        <a:lstStyle/>
        <a:p>
          <a:endParaRPr lang="en-US"/>
        </a:p>
      </dgm:t>
    </dgm:pt>
    <dgm:pt modelId="{30157088-09F4-B145-A9B7-AAA11D1599AA}" type="sibTrans" cxnId="{F154C926-2E66-B74C-A379-43FAEDEFF90B}">
      <dgm:prSet/>
      <dgm:spPr/>
      <dgm:t>
        <a:bodyPr/>
        <a:lstStyle/>
        <a:p>
          <a:endParaRPr lang="en-US"/>
        </a:p>
      </dgm:t>
    </dgm:pt>
    <dgm:pt modelId="{967C9D4B-1EC9-DB4D-A62B-F077842FC938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b="0" i="0" u="none" dirty="0">
              <a:solidFill>
                <a:schemeClr val="bg1"/>
              </a:solidFill>
            </a:rPr>
            <a:t>Over the season, the revenue could increase by $3,474,638</a:t>
          </a:r>
          <a:endParaRPr lang="en-US" sz="1600" dirty="0">
            <a:solidFill>
              <a:schemeClr val="bg1"/>
            </a:solidFill>
          </a:endParaRPr>
        </a:p>
      </dgm:t>
    </dgm:pt>
    <dgm:pt modelId="{06D17784-7893-7F45-BFA2-C763E3D12ED6}" type="parTrans" cxnId="{E83F4090-FD19-C146-88DB-F413AE0B8949}">
      <dgm:prSet/>
      <dgm:spPr/>
      <dgm:t>
        <a:bodyPr/>
        <a:lstStyle/>
        <a:p>
          <a:endParaRPr lang="en-US"/>
        </a:p>
      </dgm:t>
    </dgm:pt>
    <dgm:pt modelId="{74DD5D0C-3756-AB4E-B7E2-F812283434C8}" type="sibTrans" cxnId="{E83F4090-FD19-C146-88DB-F413AE0B8949}">
      <dgm:prSet/>
      <dgm:spPr/>
      <dgm:t>
        <a:bodyPr/>
        <a:lstStyle/>
        <a:p>
          <a:endParaRPr lang="en-US"/>
        </a:p>
      </dgm:t>
    </dgm:pt>
    <dgm:pt modelId="{1A148C7C-2DF7-4A3E-8B60-CD1BB656DEB0}" type="pres">
      <dgm:prSet presAssocID="{1E11E206-3F6C-4535-B4C2-1852A1175E7D}" presName="linear" presStyleCnt="0">
        <dgm:presLayoutVars>
          <dgm:dir/>
          <dgm:animLvl val="lvl"/>
          <dgm:resizeHandles val="exact"/>
        </dgm:presLayoutVars>
      </dgm:prSet>
      <dgm:spPr/>
    </dgm:pt>
    <dgm:pt modelId="{75069D38-BA13-4431-99AF-CCCC3F150DA1}" type="pres">
      <dgm:prSet presAssocID="{96F225B3-2268-4CB1-9A6D-DD3D78235A90}" presName="parentLin" presStyleCnt="0"/>
      <dgm:spPr/>
    </dgm:pt>
    <dgm:pt modelId="{626BC4C1-7783-44BE-91BE-44C956F5D34C}" type="pres">
      <dgm:prSet presAssocID="{96F225B3-2268-4CB1-9A6D-DD3D78235A90}" presName="parentLeftMargin" presStyleLbl="node1" presStyleIdx="0" presStyleCnt="2"/>
      <dgm:spPr/>
    </dgm:pt>
    <dgm:pt modelId="{8B3DCA86-CC99-48ED-8764-6E81C7AE6BE9}" type="pres">
      <dgm:prSet presAssocID="{96F225B3-2268-4CB1-9A6D-DD3D78235A90}" presName="parentText" presStyleLbl="node1" presStyleIdx="0" presStyleCnt="2" custScaleX="96693" custScaleY="5670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A917F7A-6EF6-4379-B9C9-8385463527DE}" type="pres">
      <dgm:prSet presAssocID="{96F225B3-2268-4CB1-9A6D-DD3D78235A90}" presName="negativeSpace" presStyleCnt="0"/>
      <dgm:spPr/>
    </dgm:pt>
    <dgm:pt modelId="{D96AA0FF-3772-4C88-B9D9-D7702591B9A7}" type="pres">
      <dgm:prSet presAssocID="{96F225B3-2268-4CB1-9A6D-DD3D78235A90}" presName="childText" presStyleLbl="conFgAcc1" presStyleIdx="0" presStyleCnt="2" custScaleY="94176">
        <dgm:presLayoutVars>
          <dgm:bulletEnabled val="1"/>
        </dgm:presLayoutVars>
      </dgm:prSet>
      <dgm:spPr/>
    </dgm:pt>
    <dgm:pt modelId="{A1573737-E787-472F-AAE3-2E202980FDAD}" type="pres">
      <dgm:prSet presAssocID="{F7D5E32B-2816-47FB-95E5-01C708BBC493}" presName="spaceBetweenRectangles" presStyleCnt="0"/>
      <dgm:spPr/>
    </dgm:pt>
    <dgm:pt modelId="{2E035A50-D974-4530-9F87-25D1902BC720}" type="pres">
      <dgm:prSet presAssocID="{9270810E-5EDA-493C-94A3-CD56D6BDC201}" presName="parentLin" presStyleCnt="0"/>
      <dgm:spPr/>
    </dgm:pt>
    <dgm:pt modelId="{1A4914B0-4ADB-4422-A669-ADF399C2B1C5}" type="pres">
      <dgm:prSet presAssocID="{9270810E-5EDA-493C-94A3-CD56D6BDC201}" presName="parentLeftMargin" presStyleLbl="node1" presStyleIdx="0" presStyleCnt="2"/>
      <dgm:spPr/>
    </dgm:pt>
    <dgm:pt modelId="{388E0281-7FCC-4892-BD85-59C45354E9DA}" type="pres">
      <dgm:prSet presAssocID="{9270810E-5EDA-493C-94A3-CD56D6BDC201}" presName="parentText" presStyleLbl="node1" presStyleIdx="1" presStyleCnt="2" custScaleX="98677" custScaleY="52955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3C42DE1F-FF80-4A87-843C-09E6A8F10F3F}" type="pres">
      <dgm:prSet presAssocID="{9270810E-5EDA-493C-94A3-CD56D6BDC201}" presName="negativeSpace" presStyleCnt="0"/>
      <dgm:spPr/>
    </dgm:pt>
    <dgm:pt modelId="{EA904451-CA9C-48CF-A3F7-6C4003934218}" type="pres">
      <dgm:prSet presAssocID="{9270810E-5EDA-493C-94A3-CD56D6BDC201}" presName="childText" presStyleLbl="conFgAcc1" presStyleIdx="1" presStyleCnt="2" custScaleY="96340">
        <dgm:presLayoutVars>
          <dgm:bulletEnabled val="1"/>
        </dgm:presLayoutVars>
      </dgm:prSet>
      <dgm:spPr/>
    </dgm:pt>
  </dgm:ptLst>
  <dgm:cxnLst>
    <dgm:cxn modelId="{A356460A-77AB-974F-A4DF-072059AC74F3}" type="presOf" srcId="{C6024DE9-BECE-8945-8A69-6C8BBC76966B}" destId="{EA904451-CA9C-48CF-A3F7-6C4003934218}" srcOrd="0" destOrd="3" presId="urn:microsoft.com/office/officeart/2005/8/layout/list1"/>
    <dgm:cxn modelId="{8E5B071F-F961-4728-B84F-56EDC0FE1212}" type="presOf" srcId="{4B2578D1-1315-46DD-B6BA-9146A0A1C441}" destId="{D96AA0FF-3772-4C88-B9D9-D7702591B9A7}" srcOrd="0" destOrd="1" presId="urn:microsoft.com/office/officeart/2005/8/layout/list1"/>
    <dgm:cxn modelId="{FDB70021-1166-434D-985E-ECB250AF01DF}" type="presOf" srcId="{9270810E-5EDA-493C-94A3-CD56D6BDC201}" destId="{388E0281-7FCC-4892-BD85-59C45354E9DA}" srcOrd="1" destOrd="0" presId="urn:microsoft.com/office/officeart/2005/8/layout/list1"/>
    <dgm:cxn modelId="{F154C926-2E66-B74C-A379-43FAEDEFF90B}" srcId="{9270810E-5EDA-493C-94A3-CD56D6BDC201}" destId="{C6024DE9-BECE-8945-8A69-6C8BBC76966B}" srcOrd="3" destOrd="0" parTransId="{27C40F13-A5AF-FD4A-9274-5BD717FB80B8}" sibTransId="{30157088-09F4-B145-A9B7-AAA11D1599AA}"/>
    <dgm:cxn modelId="{6D673346-6ECA-4422-95A7-26EBB2249461}" type="presOf" srcId="{6A69E878-6E4C-4840-B8F1-E395DA9854AF}" destId="{EA904451-CA9C-48CF-A3F7-6C4003934218}" srcOrd="0" destOrd="0" presId="urn:microsoft.com/office/officeart/2005/8/layout/list1"/>
    <dgm:cxn modelId="{606D715F-4BB7-40D4-B96D-3A1EE6FD1F64}" srcId="{9270810E-5EDA-493C-94A3-CD56D6BDC201}" destId="{6A69E878-6E4C-4840-B8F1-E395DA9854AF}" srcOrd="0" destOrd="0" parTransId="{E57BA40C-1429-48A7-B536-012502266669}" sibTransId="{29EBC539-22E0-4AC6-97FB-361BDF867572}"/>
    <dgm:cxn modelId="{06648C68-17D5-4856-978E-753512428FD8}" type="presOf" srcId="{73381DCD-C269-4E6D-9AFB-BECEE2749D18}" destId="{D96AA0FF-3772-4C88-B9D9-D7702591B9A7}" srcOrd="0" destOrd="0" presId="urn:microsoft.com/office/officeart/2005/8/layout/list1"/>
    <dgm:cxn modelId="{B16CBB69-FDB7-4F16-97C4-B226DF2BFB7D}" srcId="{96F225B3-2268-4CB1-9A6D-DD3D78235A90}" destId="{4B2578D1-1315-46DD-B6BA-9146A0A1C441}" srcOrd="1" destOrd="0" parTransId="{A12853DA-1BCD-4E8B-AE78-EE8E162CF28F}" sibTransId="{9FC62461-0A64-433A-BAB6-E3B6FCE0DCFE}"/>
    <dgm:cxn modelId="{B6B42F78-086B-4E4B-B826-486BB4DD11E2}" type="presOf" srcId="{2C08368D-FB80-4EA7-8460-B8157F8B01AE}" destId="{EA904451-CA9C-48CF-A3F7-6C4003934218}" srcOrd="0" destOrd="1" presId="urn:microsoft.com/office/officeart/2005/8/layout/list1"/>
    <dgm:cxn modelId="{98E5AC7D-827F-4FB2-A78A-1018D4A6B493}" type="presOf" srcId="{1E11E206-3F6C-4535-B4C2-1852A1175E7D}" destId="{1A148C7C-2DF7-4A3E-8B60-CD1BB656DEB0}" srcOrd="0" destOrd="0" presId="urn:microsoft.com/office/officeart/2005/8/layout/list1"/>
    <dgm:cxn modelId="{667C7982-07DA-481C-9497-BB8D1BD54CE6}" srcId="{1E11E206-3F6C-4535-B4C2-1852A1175E7D}" destId="{96F225B3-2268-4CB1-9A6D-DD3D78235A90}" srcOrd="0" destOrd="0" parTransId="{BB73B217-FF8F-4C8F-8CD2-4750708F0382}" sibTransId="{F7D5E32B-2816-47FB-95E5-01C708BBC493}"/>
    <dgm:cxn modelId="{E83F4090-FD19-C146-88DB-F413AE0B8949}" srcId="{9270810E-5EDA-493C-94A3-CD56D6BDC201}" destId="{967C9D4B-1EC9-DB4D-A62B-F077842FC938}" srcOrd="2" destOrd="0" parTransId="{06D17784-7893-7F45-BFA2-C763E3D12ED6}" sibTransId="{74DD5D0C-3756-AB4E-B7E2-F812283434C8}"/>
    <dgm:cxn modelId="{64ADF198-D21B-4827-A5CE-B8972422049E}" type="presOf" srcId="{9270810E-5EDA-493C-94A3-CD56D6BDC201}" destId="{1A4914B0-4ADB-4422-A669-ADF399C2B1C5}" srcOrd="0" destOrd="0" presId="urn:microsoft.com/office/officeart/2005/8/layout/list1"/>
    <dgm:cxn modelId="{6CD79BB8-282D-9F42-951A-128D91A0DF6B}" type="presOf" srcId="{967C9D4B-1EC9-DB4D-A62B-F077842FC938}" destId="{EA904451-CA9C-48CF-A3F7-6C4003934218}" srcOrd="0" destOrd="2" presId="urn:microsoft.com/office/officeart/2005/8/layout/list1"/>
    <dgm:cxn modelId="{16FB6CCA-CB32-45F7-9201-709782784D93}" type="presOf" srcId="{96F225B3-2268-4CB1-9A6D-DD3D78235A90}" destId="{626BC4C1-7783-44BE-91BE-44C956F5D34C}" srcOrd="0" destOrd="0" presId="urn:microsoft.com/office/officeart/2005/8/layout/list1"/>
    <dgm:cxn modelId="{F7EA77E1-FDB7-4D5D-BCAF-1E12512C1E86}" type="presOf" srcId="{96F225B3-2268-4CB1-9A6D-DD3D78235A90}" destId="{8B3DCA86-CC99-48ED-8764-6E81C7AE6BE9}" srcOrd="1" destOrd="0" presId="urn:microsoft.com/office/officeart/2005/8/layout/list1"/>
    <dgm:cxn modelId="{60D789E2-7A32-4437-8E2C-8B560B3784C0}" srcId="{96F225B3-2268-4CB1-9A6D-DD3D78235A90}" destId="{73381DCD-C269-4E6D-9AFB-BECEE2749D18}" srcOrd="0" destOrd="0" parTransId="{720D56F4-65FC-4CDA-8B3B-12DC7D227BE8}" sibTransId="{85349A43-5576-44C6-8D13-62F2BF5EFAFB}"/>
    <dgm:cxn modelId="{721322EB-807E-418B-9392-0E739F95722C}" srcId="{9270810E-5EDA-493C-94A3-CD56D6BDC201}" destId="{2C08368D-FB80-4EA7-8460-B8157F8B01AE}" srcOrd="1" destOrd="0" parTransId="{9FED48B3-4081-4565-892A-3A0DF75280B0}" sibTransId="{8E534DFF-819C-4F4F-BEB9-05B3D9979EAB}"/>
    <dgm:cxn modelId="{304B3FEF-A04A-4EB6-B224-EBD06900C776}" srcId="{1E11E206-3F6C-4535-B4C2-1852A1175E7D}" destId="{9270810E-5EDA-493C-94A3-CD56D6BDC201}" srcOrd="1" destOrd="0" parTransId="{8AFFD4DB-1827-4550-B581-D6836D1A7B41}" sibTransId="{C6C5529E-8F47-4FCC-A5E6-616381E60A8A}"/>
    <dgm:cxn modelId="{235F2E60-677B-44C0-A518-958DF4691A0E}" type="presParOf" srcId="{1A148C7C-2DF7-4A3E-8B60-CD1BB656DEB0}" destId="{75069D38-BA13-4431-99AF-CCCC3F150DA1}" srcOrd="0" destOrd="0" presId="urn:microsoft.com/office/officeart/2005/8/layout/list1"/>
    <dgm:cxn modelId="{6125DB4D-92C8-4E3C-A150-27250FAA2A20}" type="presParOf" srcId="{75069D38-BA13-4431-99AF-CCCC3F150DA1}" destId="{626BC4C1-7783-44BE-91BE-44C956F5D34C}" srcOrd="0" destOrd="0" presId="urn:microsoft.com/office/officeart/2005/8/layout/list1"/>
    <dgm:cxn modelId="{7BA45699-6B2C-40A6-980D-D399D568CBE9}" type="presParOf" srcId="{75069D38-BA13-4431-99AF-CCCC3F150DA1}" destId="{8B3DCA86-CC99-48ED-8764-6E81C7AE6BE9}" srcOrd="1" destOrd="0" presId="urn:microsoft.com/office/officeart/2005/8/layout/list1"/>
    <dgm:cxn modelId="{28954837-1E0E-441A-B41C-144A6E714BAE}" type="presParOf" srcId="{1A148C7C-2DF7-4A3E-8B60-CD1BB656DEB0}" destId="{8A917F7A-6EF6-4379-B9C9-8385463527DE}" srcOrd="1" destOrd="0" presId="urn:microsoft.com/office/officeart/2005/8/layout/list1"/>
    <dgm:cxn modelId="{7555952A-C465-4BF9-8957-CA20F221717B}" type="presParOf" srcId="{1A148C7C-2DF7-4A3E-8B60-CD1BB656DEB0}" destId="{D96AA0FF-3772-4C88-B9D9-D7702591B9A7}" srcOrd="2" destOrd="0" presId="urn:microsoft.com/office/officeart/2005/8/layout/list1"/>
    <dgm:cxn modelId="{B8B65958-CCBD-4323-978A-3DD1ED694D41}" type="presParOf" srcId="{1A148C7C-2DF7-4A3E-8B60-CD1BB656DEB0}" destId="{A1573737-E787-472F-AAE3-2E202980FDAD}" srcOrd="3" destOrd="0" presId="urn:microsoft.com/office/officeart/2005/8/layout/list1"/>
    <dgm:cxn modelId="{7E4E188C-5B05-4F77-9110-2F8289A93428}" type="presParOf" srcId="{1A148C7C-2DF7-4A3E-8B60-CD1BB656DEB0}" destId="{2E035A50-D974-4530-9F87-25D1902BC720}" srcOrd="4" destOrd="0" presId="urn:microsoft.com/office/officeart/2005/8/layout/list1"/>
    <dgm:cxn modelId="{FDB60B69-6827-4931-ACB3-C38E17F75FE6}" type="presParOf" srcId="{2E035A50-D974-4530-9F87-25D1902BC720}" destId="{1A4914B0-4ADB-4422-A669-ADF399C2B1C5}" srcOrd="0" destOrd="0" presId="urn:microsoft.com/office/officeart/2005/8/layout/list1"/>
    <dgm:cxn modelId="{1A03D9F2-33F7-4D26-905D-939104CC4AF6}" type="presParOf" srcId="{2E035A50-D974-4530-9F87-25D1902BC720}" destId="{388E0281-7FCC-4892-BD85-59C45354E9DA}" srcOrd="1" destOrd="0" presId="urn:microsoft.com/office/officeart/2005/8/layout/list1"/>
    <dgm:cxn modelId="{34BDB026-7525-46DC-AB2D-2A805EE92515}" type="presParOf" srcId="{1A148C7C-2DF7-4A3E-8B60-CD1BB656DEB0}" destId="{3C42DE1F-FF80-4A87-843C-09E6A8F10F3F}" srcOrd="5" destOrd="0" presId="urn:microsoft.com/office/officeart/2005/8/layout/list1"/>
    <dgm:cxn modelId="{101ADCAC-CC93-49E6-BDBD-DF50281FFD48}" type="presParOf" srcId="{1A148C7C-2DF7-4A3E-8B60-CD1BB656DEB0}" destId="{EA904451-CA9C-48CF-A3F7-6C400393421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F1C723-03E7-4F60-A0F2-661655E80CC4}" type="doc">
      <dgm:prSet loTypeId="urn:microsoft.com/office/officeart/2008/layout/LinedList" loCatId="list" qsTypeId="urn:microsoft.com/office/officeart/2005/8/quickstyle/simple1#12" qsCatId="simple" csTypeId="urn:microsoft.com/office/officeart/2005/8/colors/accent1_2#4" csCatId="accent1" phldr="1"/>
      <dgm:spPr/>
      <dgm:t>
        <a:bodyPr/>
        <a:lstStyle/>
        <a:p>
          <a:endParaRPr lang="en-US"/>
        </a:p>
      </dgm:t>
    </dgm:pt>
    <dgm:pt modelId="{00D68B20-1BE4-422E-A7EC-B2A5F8823595}">
      <dgm:prSet custT="1"/>
      <dgm:spPr/>
      <dgm:t>
        <a:bodyPr/>
        <a:lstStyle/>
        <a:p>
          <a:pPr rtl="0"/>
          <a:r>
            <a:rPr lang="en-US" sz="1400" b="1" dirty="0">
              <a:solidFill>
                <a:schemeClr val="accent1"/>
              </a:solidFill>
            </a:rPr>
            <a:t>Option</a:t>
          </a:r>
          <a:r>
            <a:rPr lang="en-US" sz="1400" b="1" baseline="0" dirty="0">
              <a:solidFill>
                <a:schemeClr val="accent1"/>
              </a:solidFill>
            </a:rPr>
            <a:t> 2: </a:t>
          </a:r>
          <a:r>
            <a:rPr lang="en-US" sz="1400" b="0" i="0" dirty="0">
              <a:solidFill>
                <a:schemeClr val="accent1"/>
              </a:solidFill>
            </a:rPr>
            <a:t>Increase the vertical drop by adding a run to a point 150 feet lower down but requiring the installation of an additional chair lift to bring skiers back up, without additional snow making </a:t>
          </a:r>
          <a:r>
            <a:rPr lang="en-US" sz="1400" b="0" i="0" dirty="0"/>
            <a:t>coverage</a:t>
          </a:r>
          <a:endParaRPr lang="en-US" sz="1400" b="1" dirty="0">
            <a:solidFill>
              <a:schemeClr val="accent1"/>
            </a:solidFill>
          </a:endParaRPr>
        </a:p>
      </dgm:t>
    </dgm:pt>
    <dgm:pt modelId="{AAE210A4-EF93-4699-B6E7-910473CA52F2}" type="parTrans" cxnId="{3E71CC4B-ACCC-4FC3-AD79-AC0748BA0AC1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251AC55D-5006-4B4B-B073-A2F28AFAB911}" type="sibTrans" cxnId="{3E71CC4B-ACCC-4FC3-AD79-AC0748BA0AC1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03B21B66-246E-41E0-A64B-29435509BAF3}">
      <dgm:prSet custT="1"/>
      <dgm:spPr/>
      <dgm:t>
        <a:bodyPr/>
        <a:lstStyle/>
        <a:p>
          <a:pPr rtl="0"/>
          <a:r>
            <a:rPr lang="en-US" sz="1400" b="1" dirty="0">
              <a:solidFill>
                <a:schemeClr val="accent1"/>
              </a:solidFill>
            </a:rPr>
            <a:t>Option 3: </a:t>
          </a:r>
          <a:r>
            <a:rPr lang="en-US" sz="1400" b="0" i="0" dirty="0">
              <a:solidFill>
                <a:schemeClr val="accent1"/>
              </a:solidFill>
            </a:rPr>
            <a:t>Same as number 2, but adding 2 acres of snow making cover</a:t>
          </a:r>
          <a:endParaRPr lang="en-US" sz="1400" b="1" dirty="0">
            <a:solidFill>
              <a:schemeClr val="accent1"/>
            </a:solidFill>
          </a:endParaRPr>
        </a:p>
      </dgm:t>
    </dgm:pt>
    <dgm:pt modelId="{9578E430-F3AC-40B0-919C-C41C43628ACB}" type="parTrans" cxnId="{74D864F7-3ACC-4E12-9790-ACEDE4204273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61BD754F-D4D1-4C50-A227-BDC5F9400709}" type="sibTrans" cxnId="{74D864F7-3ACC-4E12-9790-ACEDE4204273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D56C152E-CAA0-4270-BDF5-6807A287ADF3}">
      <dgm:prSet custT="1"/>
      <dgm:spPr/>
      <dgm:t>
        <a:bodyPr/>
        <a:lstStyle/>
        <a:p>
          <a:pPr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US" sz="1400" b="0" i="0" dirty="0">
              <a:solidFill>
                <a:schemeClr val="bg1"/>
              </a:solidFill>
            </a:rPr>
            <a:t>Same effect as option 2</a:t>
          </a:r>
        </a:p>
        <a:p>
          <a:pPr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US" sz="1400" b="0" i="0" dirty="0">
              <a:solidFill>
                <a:schemeClr val="bg1"/>
              </a:solidFill>
            </a:rPr>
            <a:t>Such a small increase in the snow making area makes no difference.</a:t>
          </a:r>
          <a:endParaRPr lang="en-US" sz="1400" dirty="0">
            <a:solidFill>
              <a:schemeClr val="bg1"/>
            </a:solidFill>
          </a:endParaRPr>
        </a:p>
      </dgm:t>
    </dgm:pt>
    <dgm:pt modelId="{A5DCC63B-07A4-49F4-B949-37DF3230824F}" type="parTrans" cxnId="{A04DFF64-7CE3-4486-96E6-0E524C2519AA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9B5A9BD6-DF5C-4A38-BB9A-4C73867D6B77}" type="sibTrans" cxnId="{A04DFF64-7CE3-4486-96E6-0E524C2519AA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9F8FF3B4-ACD1-4A5F-AB32-BC02EDB2A159}">
      <dgm:prSet custT="1"/>
      <dgm:spPr/>
      <dgm:t>
        <a:bodyPr/>
        <a:lstStyle/>
        <a:p>
          <a:pPr rtl="0"/>
          <a:r>
            <a:rPr lang="en-US" sz="1400" b="1">
              <a:solidFill>
                <a:schemeClr val="accent1"/>
              </a:solidFill>
            </a:rPr>
            <a:t>Option</a:t>
          </a:r>
          <a:r>
            <a:rPr lang="en-US" sz="1400" b="1" baseline="0">
              <a:solidFill>
                <a:schemeClr val="accent1"/>
              </a:solidFill>
            </a:rPr>
            <a:t> 4: </a:t>
          </a:r>
          <a:r>
            <a:rPr lang="en-US" sz="1400" b="0" i="0">
              <a:solidFill>
                <a:schemeClr val="accent1"/>
              </a:solidFill>
            </a:rPr>
            <a:t>Increase the longest run by 0.2 mile to boast 3.5 miles length, requiring an additional snow making coverage of 4 acres</a:t>
          </a:r>
          <a:endParaRPr lang="en-US" sz="1400" b="1" dirty="0">
            <a:solidFill>
              <a:schemeClr val="accent1"/>
            </a:solidFill>
          </a:endParaRPr>
        </a:p>
      </dgm:t>
    </dgm:pt>
    <dgm:pt modelId="{4108113A-083D-4E38-87B9-3A10B18EC974}" type="parTrans" cxnId="{9713EC1D-ADFB-4E41-BB5C-4DA09D160930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1F3F0154-9A57-46FF-94F5-CBDECFC1A958}" type="sibTrans" cxnId="{9713EC1D-ADFB-4E41-BB5C-4DA09D160930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0590D9A4-2753-459B-BD04-5ADA77A874E4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400" dirty="0">
              <a:solidFill>
                <a:schemeClr val="bg1"/>
              </a:solidFill>
            </a:rPr>
            <a:t>No</a:t>
          </a:r>
          <a:r>
            <a:rPr lang="en-US" sz="1400" baseline="0" dirty="0">
              <a:solidFill>
                <a:schemeClr val="bg1"/>
              </a:solidFill>
            </a:rPr>
            <a:t> difference </a:t>
          </a:r>
        </a:p>
        <a:p>
          <a:pPr rtl="0">
            <a:lnSpc>
              <a:spcPct val="150000"/>
            </a:lnSpc>
          </a:pPr>
          <a:r>
            <a:rPr lang="en-US" sz="1400" b="0" i="0" dirty="0">
              <a:solidFill>
                <a:schemeClr val="bg1"/>
              </a:solidFill>
            </a:rPr>
            <a:t>The random forest model only has longest run way down in the feature importance list</a:t>
          </a:r>
          <a:r>
            <a:rPr lang="en-US" sz="1800" b="0" i="0" dirty="0"/>
            <a:t>.</a:t>
          </a:r>
          <a:endParaRPr lang="en-US" sz="1800" dirty="0">
            <a:solidFill>
              <a:schemeClr val="accent1"/>
            </a:solidFill>
          </a:endParaRPr>
        </a:p>
      </dgm:t>
    </dgm:pt>
    <dgm:pt modelId="{E4C48E2F-8B28-438D-8C68-834E73990FFB}" type="parTrans" cxnId="{5EEE1E7C-C59C-492D-B372-C3C23F95DCF4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913F7628-467F-4159-A0AE-2C55684299A0}" type="sibTrans" cxnId="{5EEE1E7C-C59C-492D-B372-C3C23F95DCF4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0CA24DBA-0E39-498C-8B2A-7BAB361FFB09}">
      <dgm:prSet custT="1"/>
      <dgm:spPr/>
      <dgm:t>
        <a:bodyPr/>
        <a:lstStyle/>
        <a:p>
          <a:pPr rtl="0"/>
          <a:endParaRPr lang="en-US" sz="1800" dirty="0">
            <a:solidFill>
              <a:schemeClr val="accent1"/>
            </a:solidFill>
            <a:ea typeface="+mn-ea"/>
            <a:cs typeface="+mn-cs"/>
          </a:endParaRPr>
        </a:p>
      </dgm:t>
    </dgm:pt>
    <dgm:pt modelId="{58E0A023-EC18-4A01-94FB-693B06E4F66F}" type="parTrans" cxnId="{E2E9B97B-7B20-4985-9571-163027E5A58E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86F1880B-3C85-4825-8C4A-7C3D8D6E8F92}" type="sibTrans" cxnId="{E2E9B97B-7B20-4985-9571-163027E5A58E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09E928F6-891F-734D-AD4F-4B87D8A80833}">
      <dgm:prSet/>
      <dgm:spPr/>
      <dgm:t>
        <a:bodyPr/>
        <a:lstStyle/>
        <a:p>
          <a:pPr rtl="0"/>
          <a:endParaRPr lang="en-US" dirty="0">
            <a:solidFill>
              <a:schemeClr val="accent1"/>
            </a:solidFill>
          </a:endParaRPr>
        </a:p>
      </dgm:t>
    </dgm:pt>
    <dgm:pt modelId="{2FD3AD62-5D27-A145-92A8-885748108972}" type="parTrans" cxnId="{26A03D15-FE18-514C-BAA9-04C7EC94F9DB}">
      <dgm:prSet/>
      <dgm:spPr/>
      <dgm:t>
        <a:bodyPr/>
        <a:lstStyle/>
        <a:p>
          <a:endParaRPr lang="en-US"/>
        </a:p>
      </dgm:t>
    </dgm:pt>
    <dgm:pt modelId="{7730E1A6-0CF9-754A-86E8-355456E4299A}" type="sibTrans" cxnId="{26A03D15-FE18-514C-BAA9-04C7EC94F9DB}">
      <dgm:prSet/>
      <dgm:spPr/>
      <dgm:t>
        <a:bodyPr/>
        <a:lstStyle/>
        <a:p>
          <a:endParaRPr lang="en-US"/>
        </a:p>
      </dgm:t>
    </dgm:pt>
    <dgm:pt modelId="{63139B90-0866-4C13-8FE0-8F2DC014992A}" type="pres">
      <dgm:prSet presAssocID="{34F1C723-03E7-4F60-A0F2-661655E80CC4}" presName="vert0" presStyleCnt="0">
        <dgm:presLayoutVars>
          <dgm:dir/>
          <dgm:animOne val="branch"/>
          <dgm:animLvl val="lvl"/>
        </dgm:presLayoutVars>
      </dgm:prSet>
      <dgm:spPr/>
    </dgm:pt>
    <dgm:pt modelId="{FA44E323-A92F-480A-8827-44A2781C84B5}" type="pres">
      <dgm:prSet presAssocID="{00D68B20-1BE4-422E-A7EC-B2A5F8823595}" presName="thickLine" presStyleLbl="alignNode1" presStyleIdx="0" presStyleCnt="3"/>
      <dgm:spPr>
        <a:ln>
          <a:solidFill>
            <a:schemeClr val="accent1"/>
          </a:solidFill>
        </a:ln>
      </dgm:spPr>
    </dgm:pt>
    <dgm:pt modelId="{FB6A6E1A-BF0E-4C4B-BDBB-CAD85EC076B5}" type="pres">
      <dgm:prSet presAssocID="{00D68B20-1BE4-422E-A7EC-B2A5F8823595}" presName="horz1" presStyleCnt="0"/>
      <dgm:spPr/>
    </dgm:pt>
    <dgm:pt modelId="{19EE278C-60D7-4377-87C6-37C9E6EDC37E}" type="pres">
      <dgm:prSet presAssocID="{00D68B20-1BE4-422E-A7EC-B2A5F8823595}" presName="tx1" presStyleLbl="revTx" presStyleIdx="0" presStyleCnt="7" custScaleX="155556"/>
      <dgm:spPr/>
    </dgm:pt>
    <dgm:pt modelId="{5717E84B-06DA-435B-B33A-B5F9AA5343C9}" type="pres">
      <dgm:prSet presAssocID="{00D68B20-1BE4-422E-A7EC-B2A5F8823595}" presName="vert1" presStyleCnt="0"/>
      <dgm:spPr/>
    </dgm:pt>
    <dgm:pt modelId="{3801638F-B653-4185-A109-71FDCFF5B3FD}" type="pres">
      <dgm:prSet presAssocID="{03B21B66-246E-41E0-A64B-29435509BAF3}" presName="thickLine" presStyleLbl="alignNode1" presStyleIdx="1" presStyleCnt="3"/>
      <dgm:spPr>
        <a:ln>
          <a:solidFill>
            <a:schemeClr val="accent1"/>
          </a:solidFill>
        </a:ln>
      </dgm:spPr>
    </dgm:pt>
    <dgm:pt modelId="{4C325E26-1E1F-44AD-986E-52A01EEDC7B9}" type="pres">
      <dgm:prSet presAssocID="{03B21B66-246E-41E0-A64B-29435509BAF3}" presName="horz1" presStyleCnt="0"/>
      <dgm:spPr/>
    </dgm:pt>
    <dgm:pt modelId="{04F9941F-0142-4ABA-85F5-61FE6A87DFE5}" type="pres">
      <dgm:prSet presAssocID="{03B21B66-246E-41E0-A64B-29435509BAF3}" presName="tx1" presStyleLbl="revTx" presStyleIdx="1" presStyleCnt="7" custScaleX="177778"/>
      <dgm:spPr/>
    </dgm:pt>
    <dgm:pt modelId="{E485A901-F604-4273-90CB-C34AA64C7791}" type="pres">
      <dgm:prSet presAssocID="{03B21B66-246E-41E0-A64B-29435509BAF3}" presName="vert1" presStyleCnt="0"/>
      <dgm:spPr/>
    </dgm:pt>
    <dgm:pt modelId="{8364631E-E1AF-48FC-878F-0614059E63B0}" type="pres">
      <dgm:prSet presAssocID="{D56C152E-CAA0-4270-BDF5-6807A287ADF3}" presName="vertSpace2a" presStyleCnt="0"/>
      <dgm:spPr/>
    </dgm:pt>
    <dgm:pt modelId="{696AAD88-43A3-4B36-A4FF-C8322DFC0505}" type="pres">
      <dgm:prSet presAssocID="{D56C152E-CAA0-4270-BDF5-6807A287ADF3}" presName="horz2" presStyleCnt="0"/>
      <dgm:spPr/>
    </dgm:pt>
    <dgm:pt modelId="{A1A11FE5-41A2-49F5-9D12-4D33E7AE830D}" type="pres">
      <dgm:prSet presAssocID="{D56C152E-CAA0-4270-BDF5-6807A287ADF3}" presName="horzSpace2" presStyleCnt="0"/>
      <dgm:spPr/>
    </dgm:pt>
    <dgm:pt modelId="{44CCA62C-4000-44A2-96E4-0C9EB138950A}" type="pres">
      <dgm:prSet presAssocID="{D56C152E-CAA0-4270-BDF5-6807A287ADF3}" presName="tx2" presStyleLbl="revTx" presStyleIdx="2" presStyleCnt="7" custScaleY="27377" custLinFactNeighborX="-2218" custLinFactNeighborY="3458"/>
      <dgm:spPr/>
    </dgm:pt>
    <dgm:pt modelId="{78F74847-B54A-4A8A-84DC-4530EFAACBEF}" type="pres">
      <dgm:prSet presAssocID="{D56C152E-CAA0-4270-BDF5-6807A287ADF3}" presName="vert2" presStyleCnt="0"/>
      <dgm:spPr/>
    </dgm:pt>
    <dgm:pt modelId="{F2E0E886-79CB-4FD3-99ED-8406BE6A3812}" type="pres">
      <dgm:prSet presAssocID="{D56C152E-CAA0-4270-BDF5-6807A287ADF3}" presName="thinLine2b" presStyleLbl="callout" presStyleIdx="0" presStyleCnt="4"/>
      <dgm:spPr/>
    </dgm:pt>
    <dgm:pt modelId="{342BFBAF-5391-4B3B-AFF6-2B806F7489FA}" type="pres">
      <dgm:prSet presAssocID="{D56C152E-CAA0-4270-BDF5-6807A287ADF3}" presName="vertSpace2b" presStyleCnt="0"/>
      <dgm:spPr/>
    </dgm:pt>
    <dgm:pt modelId="{338BB8B9-C2EA-AC40-BB81-A6542B838BAB}" type="pres">
      <dgm:prSet presAssocID="{09E928F6-891F-734D-AD4F-4B87D8A80833}" presName="horz2" presStyleCnt="0"/>
      <dgm:spPr/>
    </dgm:pt>
    <dgm:pt modelId="{D8D9F150-3874-EB43-8972-C896C14775E8}" type="pres">
      <dgm:prSet presAssocID="{09E928F6-891F-734D-AD4F-4B87D8A80833}" presName="horzSpace2" presStyleCnt="0"/>
      <dgm:spPr/>
    </dgm:pt>
    <dgm:pt modelId="{A16D845A-EA9E-2B43-BA2B-86FA6BAF8825}" type="pres">
      <dgm:prSet presAssocID="{09E928F6-891F-734D-AD4F-4B87D8A80833}" presName="tx2" presStyleLbl="revTx" presStyleIdx="3" presStyleCnt="7" custScaleY="27377" custLinFactY="-31858" custLinFactNeighborX="26" custLinFactNeighborY="-100000"/>
      <dgm:spPr/>
    </dgm:pt>
    <dgm:pt modelId="{18ACD1C0-03C7-9D4F-93FC-C9EEDF64C8B9}" type="pres">
      <dgm:prSet presAssocID="{09E928F6-891F-734D-AD4F-4B87D8A80833}" presName="vert2" presStyleCnt="0"/>
      <dgm:spPr/>
    </dgm:pt>
    <dgm:pt modelId="{534DC760-2186-2B4D-9BEC-32B3A11C6361}" type="pres">
      <dgm:prSet presAssocID="{09E928F6-891F-734D-AD4F-4B87D8A80833}" presName="thinLine2b" presStyleLbl="callout" presStyleIdx="1" presStyleCnt="4"/>
      <dgm:spPr/>
    </dgm:pt>
    <dgm:pt modelId="{91F812E7-5148-534B-9D38-023A35334DF3}" type="pres">
      <dgm:prSet presAssocID="{09E928F6-891F-734D-AD4F-4B87D8A80833}" presName="vertSpace2b" presStyleCnt="0"/>
      <dgm:spPr/>
    </dgm:pt>
    <dgm:pt modelId="{FD43BAA2-5D13-4965-8717-D7C366C60A10}" type="pres">
      <dgm:prSet presAssocID="{9F8FF3B4-ACD1-4A5F-AB32-BC02EDB2A159}" presName="thickLine" presStyleLbl="alignNode1" presStyleIdx="2" presStyleCnt="3"/>
      <dgm:spPr>
        <a:ln>
          <a:solidFill>
            <a:schemeClr val="accent1"/>
          </a:solidFill>
        </a:ln>
      </dgm:spPr>
    </dgm:pt>
    <dgm:pt modelId="{EFBECD20-39FB-495D-A757-FF89F6A6971C}" type="pres">
      <dgm:prSet presAssocID="{9F8FF3B4-ACD1-4A5F-AB32-BC02EDB2A159}" presName="horz1" presStyleCnt="0"/>
      <dgm:spPr/>
    </dgm:pt>
    <dgm:pt modelId="{3C5E81EF-8763-459D-B1F1-EB312E660FAF}" type="pres">
      <dgm:prSet presAssocID="{9F8FF3B4-ACD1-4A5F-AB32-BC02EDB2A159}" presName="tx1" presStyleLbl="revTx" presStyleIdx="4" presStyleCnt="7" custScaleX="166049"/>
      <dgm:spPr/>
    </dgm:pt>
    <dgm:pt modelId="{3CDBF49D-B7F5-4BB8-8BA9-C8B206F0B449}" type="pres">
      <dgm:prSet presAssocID="{9F8FF3B4-ACD1-4A5F-AB32-BC02EDB2A159}" presName="vert1" presStyleCnt="0"/>
      <dgm:spPr/>
    </dgm:pt>
    <dgm:pt modelId="{0A2CFFAB-E9E4-43F5-8650-4CC76E00F2A5}" type="pres">
      <dgm:prSet presAssocID="{0590D9A4-2753-459B-BD04-5ADA77A874E4}" presName="vertSpace2a" presStyleCnt="0"/>
      <dgm:spPr/>
    </dgm:pt>
    <dgm:pt modelId="{67CB4233-88B6-4B46-8476-5E25EEA937A6}" type="pres">
      <dgm:prSet presAssocID="{0590D9A4-2753-459B-BD04-5ADA77A874E4}" presName="horz2" presStyleCnt="0"/>
      <dgm:spPr/>
    </dgm:pt>
    <dgm:pt modelId="{3743B84C-0AD2-4C5E-853F-07646CC11A33}" type="pres">
      <dgm:prSet presAssocID="{0590D9A4-2753-459B-BD04-5ADA77A874E4}" presName="horzSpace2" presStyleCnt="0"/>
      <dgm:spPr/>
    </dgm:pt>
    <dgm:pt modelId="{6D3900FE-34CA-4C94-8D2B-DEBC8F39CAF3}" type="pres">
      <dgm:prSet presAssocID="{0590D9A4-2753-459B-BD04-5ADA77A874E4}" presName="tx2" presStyleLbl="revTx" presStyleIdx="5" presStyleCnt="7" custScaleY="26109"/>
      <dgm:spPr/>
    </dgm:pt>
    <dgm:pt modelId="{052A5E6E-C85B-4F22-9400-FF21D8895612}" type="pres">
      <dgm:prSet presAssocID="{0590D9A4-2753-459B-BD04-5ADA77A874E4}" presName="vert2" presStyleCnt="0"/>
      <dgm:spPr/>
    </dgm:pt>
    <dgm:pt modelId="{809A2916-A8EF-4D3A-B72C-AB3B03C31A66}" type="pres">
      <dgm:prSet presAssocID="{0590D9A4-2753-459B-BD04-5ADA77A874E4}" presName="thinLine2b" presStyleLbl="callout" presStyleIdx="2" presStyleCnt="4"/>
      <dgm:spPr/>
    </dgm:pt>
    <dgm:pt modelId="{F13C9168-3806-4D92-BCBD-34020B2D7A5A}" type="pres">
      <dgm:prSet presAssocID="{0590D9A4-2753-459B-BD04-5ADA77A874E4}" presName="vertSpace2b" presStyleCnt="0"/>
      <dgm:spPr/>
    </dgm:pt>
    <dgm:pt modelId="{7DFC2739-568F-4622-ABFA-DEAE161F6C72}" type="pres">
      <dgm:prSet presAssocID="{0CA24DBA-0E39-498C-8B2A-7BAB361FFB09}" presName="horz2" presStyleCnt="0"/>
      <dgm:spPr/>
    </dgm:pt>
    <dgm:pt modelId="{55093617-6442-42F8-BD01-AD7C54E3DB2E}" type="pres">
      <dgm:prSet presAssocID="{0CA24DBA-0E39-498C-8B2A-7BAB361FFB09}" presName="horzSpace2" presStyleCnt="0"/>
      <dgm:spPr/>
    </dgm:pt>
    <dgm:pt modelId="{FF34FC54-DA40-45AB-9A3D-1673D37ABDC8}" type="pres">
      <dgm:prSet presAssocID="{0CA24DBA-0E39-498C-8B2A-7BAB361FFB09}" presName="tx2" presStyleLbl="revTx" presStyleIdx="6" presStyleCnt="7" custScaleY="22657"/>
      <dgm:spPr/>
    </dgm:pt>
    <dgm:pt modelId="{819443BB-DD03-463F-A429-E12B5BDEAFB6}" type="pres">
      <dgm:prSet presAssocID="{0CA24DBA-0E39-498C-8B2A-7BAB361FFB09}" presName="vert2" presStyleCnt="0"/>
      <dgm:spPr/>
    </dgm:pt>
    <dgm:pt modelId="{FCCD104E-ECDC-4A12-AB2C-71F5537408EB}" type="pres">
      <dgm:prSet presAssocID="{0CA24DBA-0E39-498C-8B2A-7BAB361FFB09}" presName="thinLine2b" presStyleLbl="callout" presStyleIdx="3" presStyleCnt="4"/>
      <dgm:spPr/>
    </dgm:pt>
    <dgm:pt modelId="{DE57A1F4-680C-4FE2-9595-D7AE76734457}" type="pres">
      <dgm:prSet presAssocID="{0CA24DBA-0E39-498C-8B2A-7BAB361FFB09}" presName="vertSpace2b" presStyleCnt="0"/>
      <dgm:spPr/>
    </dgm:pt>
  </dgm:ptLst>
  <dgm:cxnLst>
    <dgm:cxn modelId="{26A03D15-FE18-514C-BAA9-04C7EC94F9DB}" srcId="{03B21B66-246E-41E0-A64B-29435509BAF3}" destId="{09E928F6-891F-734D-AD4F-4B87D8A80833}" srcOrd="1" destOrd="0" parTransId="{2FD3AD62-5D27-A145-92A8-885748108972}" sibTransId="{7730E1A6-0CF9-754A-86E8-355456E4299A}"/>
    <dgm:cxn modelId="{9713EC1D-ADFB-4E41-BB5C-4DA09D160930}" srcId="{34F1C723-03E7-4F60-A0F2-661655E80CC4}" destId="{9F8FF3B4-ACD1-4A5F-AB32-BC02EDB2A159}" srcOrd="2" destOrd="0" parTransId="{4108113A-083D-4E38-87B9-3A10B18EC974}" sibTransId="{1F3F0154-9A57-46FF-94F5-CBDECFC1A958}"/>
    <dgm:cxn modelId="{790C2848-5B59-4B70-AAE8-22E79B238F11}" type="presOf" srcId="{34F1C723-03E7-4F60-A0F2-661655E80CC4}" destId="{63139B90-0866-4C13-8FE0-8F2DC014992A}" srcOrd="0" destOrd="0" presId="urn:microsoft.com/office/officeart/2008/layout/LinedList"/>
    <dgm:cxn modelId="{D33B7E4A-BF14-482A-B0BA-A47F174701F3}" type="presOf" srcId="{9F8FF3B4-ACD1-4A5F-AB32-BC02EDB2A159}" destId="{3C5E81EF-8763-459D-B1F1-EB312E660FAF}" srcOrd="0" destOrd="0" presId="urn:microsoft.com/office/officeart/2008/layout/LinedList"/>
    <dgm:cxn modelId="{3E71CC4B-ACCC-4FC3-AD79-AC0748BA0AC1}" srcId="{34F1C723-03E7-4F60-A0F2-661655E80CC4}" destId="{00D68B20-1BE4-422E-A7EC-B2A5F8823595}" srcOrd="0" destOrd="0" parTransId="{AAE210A4-EF93-4699-B6E7-910473CA52F2}" sibTransId="{251AC55D-5006-4B4B-B073-A2F28AFAB911}"/>
    <dgm:cxn modelId="{028D225B-ED57-4244-829B-C817BC0BB16C}" type="presOf" srcId="{03B21B66-246E-41E0-A64B-29435509BAF3}" destId="{04F9941F-0142-4ABA-85F5-61FE6A87DFE5}" srcOrd="0" destOrd="0" presId="urn:microsoft.com/office/officeart/2008/layout/LinedList"/>
    <dgm:cxn modelId="{A04DFF64-7CE3-4486-96E6-0E524C2519AA}" srcId="{03B21B66-246E-41E0-A64B-29435509BAF3}" destId="{D56C152E-CAA0-4270-BDF5-6807A287ADF3}" srcOrd="0" destOrd="0" parTransId="{A5DCC63B-07A4-49F4-B949-37DF3230824F}" sibTransId="{9B5A9BD6-DF5C-4A38-BB9A-4C73867D6B77}"/>
    <dgm:cxn modelId="{E2E9B97B-7B20-4985-9571-163027E5A58E}" srcId="{9F8FF3B4-ACD1-4A5F-AB32-BC02EDB2A159}" destId="{0CA24DBA-0E39-498C-8B2A-7BAB361FFB09}" srcOrd="1" destOrd="0" parTransId="{58E0A023-EC18-4A01-94FB-693B06E4F66F}" sibTransId="{86F1880B-3C85-4825-8C4A-7C3D8D6E8F92}"/>
    <dgm:cxn modelId="{5EEE1E7C-C59C-492D-B372-C3C23F95DCF4}" srcId="{9F8FF3B4-ACD1-4A5F-AB32-BC02EDB2A159}" destId="{0590D9A4-2753-459B-BD04-5ADA77A874E4}" srcOrd="0" destOrd="0" parTransId="{E4C48E2F-8B28-438D-8C68-834E73990FFB}" sibTransId="{913F7628-467F-4159-A0AE-2C55684299A0}"/>
    <dgm:cxn modelId="{783E3487-6613-494A-8A9C-D8151807AC54}" type="presOf" srcId="{0590D9A4-2753-459B-BD04-5ADA77A874E4}" destId="{6D3900FE-34CA-4C94-8D2B-DEBC8F39CAF3}" srcOrd="0" destOrd="0" presId="urn:microsoft.com/office/officeart/2008/layout/LinedList"/>
    <dgm:cxn modelId="{221154A2-0B76-A847-9590-08B8D6D84277}" type="presOf" srcId="{09E928F6-891F-734D-AD4F-4B87D8A80833}" destId="{A16D845A-EA9E-2B43-BA2B-86FA6BAF8825}" srcOrd="0" destOrd="0" presId="urn:microsoft.com/office/officeart/2008/layout/LinedList"/>
    <dgm:cxn modelId="{C86D11B9-976F-4002-8CF2-FFF158A26274}" type="presOf" srcId="{D56C152E-CAA0-4270-BDF5-6807A287ADF3}" destId="{44CCA62C-4000-44A2-96E4-0C9EB138950A}" srcOrd="0" destOrd="0" presId="urn:microsoft.com/office/officeart/2008/layout/LinedList"/>
    <dgm:cxn modelId="{454C35DE-934E-43F9-B809-8CDAAF071A0A}" type="presOf" srcId="{00D68B20-1BE4-422E-A7EC-B2A5F8823595}" destId="{19EE278C-60D7-4377-87C6-37C9E6EDC37E}" srcOrd="0" destOrd="0" presId="urn:microsoft.com/office/officeart/2008/layout/LinedList"/>
    <dgm:cxn modelId="{0FA7C1EC-08BD-40F8-914D-F5B8BC2857E8}" type="presOf" srcId="{0CA24DBA-0E39-498C-8B2A-7BAB361FFB09}" destId="{FF34FC54-DA40-45AB-9A3D-1673D37ABDC8}" srcOrd="0" destOrd="0" presId="urn:microsoft.com/office/officeart/2008/layout/LinedList"/>
    <dgm:cxn modelId="{74D864F7-3ACC-4E12-9790-ACEDE4204273}" srcId="{34F1C723-03E7-4F60-A0F2-661655E80CC4}" destId="{03B21B66-246E-41E0-A64B-29435509BAF3}" srcOrd="1" destOrd="0" parTransId="{9578E430-F3AC-40B0-919C-C41C43628ACB}" sibTransId="{61BD754F-D4D1-4C50-A227-BDC5F9400709}"/>
    <dgm:cxn modelId="{A4A8F56D-8086-460C-8766-78AC2A0CED23}" type="presParOf" srcId="{63139B90-0866-4C13-8FE0-8F2DC014992A}" destId="{FA44E323-A92F-480A-8827-44A2781C84B5}" srcOrd="0" destOrd="0" presId="urn:microsoft.com/office/officeart/2008/layout/LinedList"/>
    <dgm:cxn modelId="{E0EA3547-F59A-492A-A214-06020937985A}" type="presParOf" srcId="{63139B90-0866-4C13-8FE0-8F2DC014992A}" destId="{FB6A6E1A-BF0E-4C4B-BDBB-CAD85EC076B5}" srcOrd="1" destOrd="0" presId="urn:microsoft.com/office/officeart/2008/layout/LinedList"/>
    <dgm:cxn modelId="{FBE6CB8E-5563-4E91-B9FF-F39AE7AA9D4F}" type="presParOf" srcId="{FB6A6E1A-BF0E-4C4B-BDBB-CAD85EC076B5}" destId="{19EE278C-60D7-4377-87C6-37C9E6EDC37E}" srcOrd="0" destOrd="0" presId="urn:microsoft.com/office/officeart/2008/layout/LinedList"/>
    <dgm:cxn modelId="{CC6228F0-BC79-4772-9C02-7C609A792825}" type="presParOf" srcId="{FB6A6E1A-BF0E-4C4B-BDBB-CAD85EC076B5}" destId="{5717E84B-06DA-435B-B33A-B5F9AA5343C9}" srcOrd="1" destOrd="0" presId="urn:microsoft.com/office/officeart/2008/layout/LinedList"/>
    <dgm:cxn modelId="{F457B22A-9A55-4100-AC60-E6B9C4232F18}" type="presParOf" srcId="{63139B90-0866-4C13-8FE0-8F2DC014992A}" destId="{3801638F-B653-4185-A109-71FDCFF5B3FD}" srcOrd="2" destOrd="0" presId="urn:microsoft.com/office/officeart/2008/layout/LinedList"/>
    <dgm:cxn modelId="{F59E22C4-4B49-466E-B422-C741C0260E49}" type="presParOf" srcId="{63139B90-0866-4C13-8FE0-8F2DC014992A}" destId="{4C325E26-1E1F-44AD-986E-52A01EEDC7B9}" srcOrd="3" destOrd="0" presId="urn:microsoft.com/office/officeart/2008/layout/LinedList"/>
    <dgm:cxn modelId="{20145B6F-5664-4AD9-8C75-8C235CA599A3}" type="presParOf" srcId="{4C325E26-1E1F-44AD-986E-52A01EEDC7B9}" destId="{04F9941F-0142-4ABA-85F5-61FE6A87DFE5}" srcOrd="0" destOrd="0" presId="urn:microsoft.com/office/officeart/2008/layout/LinedList"/>
    <dgm:cxn modelId="{234AE2E3-12F1-42FE-93DA-A4BE96D15A2E}" type="presParOf" srcId="{4C325E26-1E1F-44AD-986E-52A01EEDC7B9}" destId="{E485A901-F604-4273-90CB-C34AA64C7791}" srcOrd="1" destOrd="0" presId="urn:microsoft.com/office/officeart/2008/layout/LinedList"/>
    <dgm:cxn modelId="{2360A77D-5B7E-4F61-B9D2-DB8836253C50}" type="presParOf" srcId="{E485A901-F604-4273-90CB-C34AA64C7791}" destId="{8364631E-E1AF-48FC-878F-0614059E63B0}" srcOrd="0" destOrd="0" presId="urn:microsoft.com/office/officeart/2008/layout/LinedList"/>
    <dgm:cxn modelId="{921B9674-C08F-4B5B-9E48-DCD79D94C61A}" type="presParOf" srcId="{E485A901-F604-4273-90CB-C34AA64C7791}" destId="{696AAD88-43A3-4B36-A4FF-C8322DFC0505}" srcOrd="1" destOrd="0" presId="urn:microsoft.com/office/officeart/2008/layout/LinedList"/>
    <dgm:cxn modelId="{DA922B96-1777-473C-9463-31D57EACF632}" type="presParOf" srcId="{696AAD88-43A3-4B36-A4FF-C8322DFC0505}" destId="{A1A11FE5-41A2-49F5-9D12-4D33E7AE830D}" srcOrd="0" destOrd="0" presId="urn:microsoft.com/office/officeart/2008/layout/LinedList"/>
    <dgm:cxn modelId="{45FFFB46-D895-4692-80FA-8B03736FC340}" type="presParOf" srcId="{696AAD88-43A3-4B36-A4FF-C8322DFC0505}" destId="{44CCA62C-4000-44A2-96E4-0C9EB138950A}" srcOrd="1" destOrd="0" presId="urn:microsoft.com/office/officeart/2008/layout/LinedList"/>
    <dgm:cxn modelId="{C953B13C-326B-408F-B2E9-2F348B743CCE}" type="presParOf" srcId="{696AAD88-43A3-4B36-A4FF-C8322DFC0505}" destId="{78F74847-B54A-4A8A-84DC-4530EFAACBEF}" srcOrd="2" destOrd="0" presId="urn:microsoft.com/office/officeart/2008/layout/LinedList"/>
    <dgm:cxn modelId="{20E276D0-74EC-49B9-9CD6-79E8724C546B}" type="presParOf" srcId="{E485A901-F604-4273-90CB-C34AA64C7791}" destId="{F2E0E886-79CB-4FD3-99ED-8406BE6A3812}" srcOrd="2" destOrd="0" presId="urn:microsoft.com/office/officeart/2008/layout/LinedList"/>
    <dgm:cxn modelId="{20B894F0-9612-4CC8-8E6B-AAACACFB322A}" type="presParOf" srcId="{E485A901-F604-4273-90CB-C34AA64C7791}" destId="{342BFBAF-5391-4B3B-AFF6-2B806F7489FA}" srcOrd="3" destOrd="0" presId="urn:microsoft.com/office/officeart/2008/layout/LinedList"/>
    <dgm:cxn modelId="{AEA13E53-3802-0749-A333-B88631C12F65}" type="presParOf" srcId="{E485A901-F604-4273-90CB-C34AA64C7791}" destId="{338BB8B9-C2EA-AC40-BB81-A6542B838BAB}" srcOrd="4" destOrd="0" presId="urn:microsoft.com/office/officeart/2008/layout/LinedList"/>
    <dgm:cxn modelId="{C98831F7-250B-A34B-8C02-7C95B34EC732}" type="presParOf" srcId="{338BB8B9-C2EA-AC40-BB81-A6542B838BAB}" destId="{D8D9F150-3874-EB43-8972-C896C14775E8}" srcOrd="0" destOrd="0" presId="urn:microsoft.com/office/officeart/2008/layout/LinedList"/>
    <dgm:cxn modelId="{96E02B66-95BE-FF47-912A-3360E17F9A7D}" type="presParOf" srcId="{338BB8B9-C2EA-AC40-BB81-A6542B838BAB}" destId="{A16D845A-EA9E-2B43-BA2B-86FA6BAF8825}" srcOrd="1" destOrd="0" presId="urn:microsoft.com/office/officeart/2008/layout/LinedList"/>
    <dgm:cxn modelId="{1E59D15F-474B-FB4B-B3C9-1A1BF4567269}" type="presParOf" srcId="{338BB8B9-C2EA-AC40-BB81-A6542B838BAB}" destId="{18ACD1C0-03C7-9D4F-93FC-C9EEDF64C8B9}" srcOrd="2" destOrd="0" presId="urn:microsoft.com/office/officeart/2008/layout/LinedList"/>
    <dgm:cxn modelId="{498B72CE-EFA2-694E-8AA9-EA87C3A162D7}" type="presParOf" srcId="{E485A901-F604-4273-90CB-C34AA64C7791}" destId="{534DC760-2186-2B4D-9BEC-32B3A11C6361}" srcOrd="5" destOrd="0" presId="urn:microsoft.com/office/officeart/2008/layout/LinedList"/>
    <dgm:cxn modelId="{78B972F1-F193-CC4D-9348-0A4CC1B793B3}" type="presParOf" srcId="{E485A901-F604-4273-90CB-C34AA64C7791}" destId="{91F812E7-5148-534B-9D38-023A35334DF3}" srcOrd="6" destOrd="0" presId="urn:microsoft.com/office/officeart/2008/layout/LinedList"/>
    <dgm:cxn modelId="{5D719A85-CC31-47A0-A3D1-9DBDE8C74A43}" type="presParOf" srcId="{63139B90-0866-4C13-8FE0-8F2DC014992A}" destId="{FD43BAA2-5D13-4965-8717-D7C366C60A10}" srcOrd="4" destOrd="0" presId="urn:microsoft.com/office/officeart/2008/layout/LinedList"/>
    <dgm:cxn modelId="{92B4B3C5-CEAD-49C2-995E-5CCF50C9AC08}" type="presParOf" srcId="{63139B90-0866-4C13-8FE0-8F2DC014992A}" destId="{EFBECD20-39FB-495D-A757-FF89F6A6971C}" srcOrd="5" destOrd="0" presId="urn:microsoft.com/office/officeart/2008/layout/LinedList"/>
    <dgm:cxn modelId="{B95EA425-49D8-4171-8699-35AC368F9C33}" type="presParOf" srcId="{EFBECD20-39FB-495D-A757-FF89F6A6971C}" destId="{3C5E81EF-8763-459D-B1F1-EB312E660FAF}" srcOrd="0" destOrd="0" presId="urn:microsoft.com/office/officeart/2008/layout/LinedList"/>
    <dgm:cxn modelId="{96F874C4-6BB0-45BB-9A4B-1B25F9AF5064}" type="presParOf" srcId="{EFBECD20-39FB-495D-A757-FF89F6A6971C}" destId="{3CDBF49D-B7F5-4BB8-8BA9-C8B206F0B449}" srcOrd="1" destOrd="0" presId="urn:microsoft.com/office/officeart/2008/layout/LinedList"/>
    <dgm:cxn modelId="{CFC90A01-EECC-4354-87A6-558ADA829262}" type="presParOf" srcId="{3CDBF49D-B7F5-4BB8-8BA9-C8B206F0B449}" destId="{0A2CFFAB-E9E4-43F5-8650-4CC76E00F2A5}" srcOrd="0" destOrd="0" presId="urn:microsoft.com/office/officeart/2008/layout/LinedList"/>
    <dgm:cxn modelId="{9ACAE01B-1BDB-4917-B69A-31249D6723FD}" type="presParOf" srcId="{3CDBF49D-B7F5-4BB8-8BA9-C8B206F0B449}" destId="{67CB4233-88B6-4B46-8476-5E25EEA937A6}" srcOrd="1" destOrd="0" presId="urn:microsoft.com/office/officeart/2008/layout/LinedList"/>
    <dgm:cxn modelId="{71EF3E66-AD8B-4427-9F7F-BDAF95CB4A4C}" type="presParOf" srcId="{67CB4233-88B6-4B46-8476-5E25EEA937A6}" destId="{3743B84C-0AD2-4C5E-853F-07646CC11A33}" srcOrd="0" destOrd="0" presId="urn:microsoft.com/office/officeart/2008/layout/LinedList"/>
    <dgm:cxn modelId="{92688EA7-7822-4187-89A4-513C9BD99B76}" type="presParOf" srcId="{67CB4233-88B6-4B46-8476-5E25EEA937A6}" destId="{6D3900FE-34CA-4C94-8D2B-DEBC8F39CAF3}" srcOrd="1" destOrd="0" presId="urn:microsoft.com/office/officeart/2008/layout/LinedList"/>
    <dgm:cxn modelId="{F9E1934A-792B-4B92-862B-C3F7DBCBA99D}" type="presParOf" srcId="{67CB4233-88B6-4B46-8476-5E25EEA937A6}" destId="{052A5E6E-C85B-4F22-9400-FF21D8895612}" srcOrd="2" destOrd="0" presId="urn:microsoft.com/office/officeart/2008/layout/LinedList"/>
    <dgm:cxn modelId="{3D1A6DCD-12CC-4CBA-A78A-7F0B88B27604}" type="presParOf" srcId="{3CDBF49D-B7F5-4BB8-8BA9-C8B206F0B449}" destId="{809A2916-A8EF-4D3A-B72C-AB3B03C31A66}" srcOrd="2" destOrd="0" presId="urn:microsoft.com/office/officeart/2008/layout/LinedList"/>
    <dgm:cxn modelId="{E271F977-702D-49AB-8806-57B35EE8A19A}" type="presParOf" srcId="{3CDBF49D-B7F5-4BB8-8BA9-C8B206F0B449}" destId="{F13C9168-3806-4D92-BCBD-34020B2D7A5A}" srcOrd="3" destOrd="0" presId="urn:microsoft.com/office/officeart/2008/layout/LinedList"/>
    <dgm:cxn modelId="{57EF0386-9B23-46FF-AACC-1D60C1AEB66E}" type="presParOf" srcId="{3CDBF49D-B7F5-4BB8-8BA9-C8B206F0B449}" destId="{7DFC2739-568F-4622-ABFA-DEAE161F6C72}" srcOrd="4" destOrd="0" presId="urn:microsoft.com/office/officeart/2008/layout/LinedList"/>
    <dgm:cxn modelId="{0370E7AE-4E2F-4835-BB09-77391AF70FCA}" type="presParOf" srcId="{7DFC2739-568F-4622-ABFA-DEAE161F6C72}" destId="{55093617-6442-42F8-BD01-AD7C54E3DB2E}" srcOrd="0" destOrd="0" presId="urn:microsoft.com/office/officeart/2008/layout/LinedList"/>
    <dgm:cxn modelId="{EE9A4F1F-2D0D-4DE4-9FE8-F174D05EBE45}" type="presParOf" srcId="{7DFC2739-568F-4622-ABFA-DEAE161F6C72}" destId="{FF34FC54-DA40-45AB-9A3D-1673D37ABDC8}" srcOrd="1" destOrd="0" presId="urn:microsoft.com/office/officeart/2008/layout/LinedList"/>
    <dgm:cxn modelId="{7730CE76-8F22-4467-BA53-3452767E0448}" type="presParOf" srcId="{7DFC2739-568F-4622-ABFA-DEAE161F6C72}" destId="{819443BB-DD03-463F-A429-E12B5BDEAFB6}" srcOrd="2" destOrd="0" presId="urn:microsoft.com/office/officeart/2008/layout/LinedList"/>
    <dgm:cxn modelId="{D0EE5C95-7F88-44FE-8FF5-FEE46AC38DAC}" type="presParOf" srcId="{3CDBF49D-B7F5-4BB8-8BA9-C8B206F0B449}" destId="{FCCD104E-ECDC-4A12-AB2C-71F5537408EB}" srcOrd="5" destOrd="0" presId="urn:microsoft.com/office/officeart/2008/layout/LinedList"/>
    <dgm:cxn modelId="{C58C1C41-8BCF-43A0-BF62-16057878B68A}" type="presParOf" srcId="{3CDBF49D-B7F5-4BB8-8BA9-C8B206F0B449}" destId="{DE57A1F4-680C-4FE2-9595-D7AE76734457}" srcOrd="6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AA0FF-3772-4C88-B9D9-D7702591B9A7}">
      <dsp:nvSpPr>
        <dsp:cNvPr id="0" name=""/>
        <dsp:cNvSpPr/>
      </dsp:nvSpPr>
      <dsp:spPr>
        <a:xfrm>
          <a:off x="0" y="74746"/>
          <a:ext cx="7726680" cy="1254848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676" tIns="645668" rIns="599676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u="none" kern="1200" dirty="0">
              <a:solidFill>
                <a:schemeClr val="bg1"/>
              </a:solidFill>
            </a:rPr>
            <a:t>With the expected mean absolute error of $10.39 </a:t>
          </a:r>
          <a:endParaRPr lang="en-US" sz="1600" kern="1200" dirty="0">
            <a:solidFill>
              <a:schemeClr val="bg1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u="none" kern="1200" dirty="0">
              <a:solidFill>
                <a:schemeClr val="bg1"/>
              </a:solidFill>
            </a:rPr>
            <a:t>This suggests there is room for an increase.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74746"/>
        <a:ext cx="7726680" cy="1254848"/>
      </dsp:txXfrm>
    </dsp:sp>
    <dsp:sp modelId="{8B3DCA86-CC99-48ED-8764-6E81C7AE6BE9}">
      <dsp:nvSpPr>
        <dsp:cNvPr id="0" name=""/>
        <dsp:cNvSpPr/>
      </dsp:nvSpPr>
      <dsp:spPr>
        <a:xfrm>
          <a:off x="386334" y="3512"/>
          <a:ext cx="5229811" cy="602594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none" kern="1200" dirty="0"/>
            <a:t>The modeling suggests that the ticket price could be $94.22. </a:t>
          </a:r>
          <a:endParaRPr lang="en-US" sz="1800" b="1" kern="1200" dirty="0">
            <a:solidFill>
              <a:schemeClr val="bg2"/>
            </a:solidFill>
          </a:endParaRPr>
        </a:p>
      </dsp:txBody>
      <dsp:txXfrm>
        <a:off x="386334" y="3512"/>
        <a:ext cx="5229811" cy="602594"/>
      </dsp:txXfrm>
    </dsp:sp>
    <dsp:sp modelId="{EA904451-CA9C-48CF-A3F7-6C4003934218}">
      <dsp:nvSpPr>
        <dsp:cNvPr id="0" name=""/>
        <dsp:cNvSpPr/>
      </dsp:nvSpPr>
      <dsp:spPr>
        <a:xfrm>
          <a:off x="0" y="1555397"/>
          <a:ext cx="7726680" cy="2403490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676" tIns="645668" rIns="599676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u="none" kern="1200" dirty="0">
              <a:solidFill>
                <a:schemeClr val="accent6"/>
              </a:solidFill>
            </a:rPr>
            <a:t>Option 2: </a:t>
          </a:r>
          <a:r>
            <a:rPr lang="en-US" sz="1600" b="0" i="0" u="none" kern="1200" dirty="0">
              <a:solidFill>
                <a:schemeClr val="bg1"/>
              </a:solidFill>
            </a:rPr>
            <a:t>Increase the vertical drop by adding a run to a point 150 feet lower down but requiring the installation of an additional chair lift to bring skiers back up, without additional snow making coverage</a:t>
          </a:r>
          <a:endParaRPr lang="en-US" sz="1600" kern="1200" dirty="0">
            <a:solidFill>
              <a:schemeClr val="bg1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u="none" kern="1200" dirty="0">
              <a:solidFill>
                <a:schemeClr val="bg1"/>
              </a:solidFill>
            </a:rPr>
            <a:t>This scenario increases support for ticket price by $1.99. </a:t>
          </a:r>
          <a:endParaRPr lang="en-US" sz="1600" kern="1200" dirty="0">
            <a:solidFill>
              <a:schemeClr val="bg1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u="none" kern="1200" dirty="0">
              <a:solidFill>
                <a:schemeClr val="bg1"/>
              </a:solidFill>
            </a:rPr>
            <a:t>Over the season, the revenue could increase by $3,474,638</a:t>
          </a:r>
          <a:endParaRPr lang="en-US" sz="1600" kern="1200" dirty="0">
            <a:solidFill>
              <a:schemeClr val="bg1"/>
            </a:solidFill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 dirty="0"/>
        </a:p>
      </dsp:txBody>
      <dsp:txXfrm>
        <a:off x="0" y="1555397"/>
        <a:ext cx="7726680" cy="2403490"/>
      </dsp:txXfrm>
    </dsp:sp>
    <dsp:sp modelId="{388E0281-7FCC-4892-BD85-59C45354E9DA}">
      <dsp:nvSpPr>
        <dsp:cNvPr id="0" name=""/>
        <dsp:cNvSpPr/>
      </dsp:nvSpPr>
      <dsp:spPr>
        <a:xfrm>
          <a:off x="386334" y="1523994"/>
          <a:ext cx="5337119" cy="562763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none" kern="1200" dirty="0"/>
            <a:t>Potential scenarios for either cutting costs or increasing revenue from ticket prices</a:t>
          </a:r>
          <a:endParaRPr lang="en-US" sz="1800" b="1" kern="1200" dirty="0">
            <a:solidFill>
              <a:schemeClr val="bg2"/>
            </a:solidFill>
          </a:endParaRPr>
        </a:p>
      </dsp:txBody>
      <dsp:txXfrm>
        <a:off x="386334" y="1523994"/>
        <a:ext cx="5337119" cy="562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4E323-A92F-480A-8827-44A2781C84B5}">
      <dsp:nvSpPr>
        <dsp:cNvPr id="0" name=""/>
        <dsp:cNvSpPr/>
      </dsp:nvSpPr>
      <dsp:spPr>
        <a:xfrm>
          <a:off x="0" y="1971"/>
          <a:ext cx="8229600" cy="0"/>
        </a:xfrm>
        <a:prstGeom prst="line">
          <a:avLst/>
        </a:prstGeom>
        <a:solidFill>
          <a:scrgbClr r="0" g="0" b="0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E278C-60D7-4377-87C6-37C9E6EDC37E}">
      <dsp:nvSpPr>
        <dsp:cNvPr id="0" name=""/>
        <dsp:cNvSpPr/>
      </dsp:nvSpPr>
      <dsp:spPr>
        <a:xfrm>
          <a:off x="0" y="1971"/>
          <a:ext cx="2560327" cy="134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1"/>
              </a:solidFill>
            </a:rPr>
            <a:t>Option</a:t>
          </a:r>
          <a:r>
            <a:rPr lang="en-US" sz="1400" b="1" kern="1200" baseline="0" dirty="0">
              <a:solidFill>
                <a:schemeClr val="accent1"/>
              </a:solidFill>
            </a:rPr>
            <a:t> 2: </a:t>
          </a:r>
          <a:r>
            <a:rPr lang="en-US" sz="1400" b="0" i="0" kern="1200" dirty="0">
              <a:solidFill>
                <a:schemeClr val="accent1"/>
              </a:solidFill>
            </a:rPr>
            <a:t>Increase the vertical drop by adding a run to a point 150 feet lower down but requiring the installation of an additional chair lift to bring skiers back up, without additional snow making </a:t>
          </a:r>
          <a:r>
            <a:rPr lang="en-US" sz="1400" b="0" i="0" kern="1200" dirty="0"/>
            <a:t>coverage</a:t>
          </a:r>
          <a:endParaRPr lang="en-US" sz="1400" b="1" kern="1200" dirty="0">
            <a:solidFill>
              <a:schemeClr val="accent1"/>
            </a:solidFill>
          </a:endParaRPr>
        </a:p>
      </dsp:txBody>
      <dsp:txXfrm>
        <a:off x="0" y="1971"/>
        <a:ext cx="2560327" cy="1344885"/>
      </dsp:txXfrm>
    </dsp:sp>
    <dsp:sp modelId="{3801638F-B653-4185-A109-71FDCFF5B3FD}">
      <dsp:nvSpPr>
        <dsp:cNvPr id="0" name=""/>
        <dsp:cNvSpPr/>
      </dsp:nvSpPr>
      <dsp:spPr>
        <a:xfrm>
          <a:off x="0" y="1346857"/>
          <a:ext cx="8229600" cy="0"/>
        </a:xfrm>
        <a:prstGeom prst="line">
          <a:avLst/>
        </a:prstGeom>
        <a:solidFill>
          <a:scrgbClr r="0" g="0" b="0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9941F-0142-4ABA-85F5-61FE6A87DFE5}">
      <dsp:nvSpPr>
        <dsp:cNvPr id="0" name=""/>
        <dsp:cNvSpPr/>
      </dsp:nvSpPr>
      <dsp:spPr>
        <a:xfrm>
          <a:off x="0" y="1346857"/>
          <a:ext cx="2531748" cy="134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1"/>
              </a:solidFill>
            </a:rPr>
            <a:t>Option 3: </a:t>
          </a:r>
          <a:r>
            <a:rPr lang="en-US" sz="1400" b="0" i="0" kern="1200" dirty="0">
              <a:solidFill>
                <a:schemeClr val="accent1"/>
              </a:solidFill>
            </a:rPr>
            <a:t>Same as number 2, but adding 2 acres of snow making cover</a:t>
          </a:r>
          <a:endParaRPr lang="en-US" sz="1400" b="1" kern="1200" dirty="0">
            <a:solidFill>
              <a:schemeClr val="accent1"/>
            </a:solidFill>
          </a:endParaRPr>
        </a:p>
      </dsp:txBody>
      <dsp:txXfrm>
        <a:off x="0" y="1346857"/>
        <a:ext cx="2531748" cy="1344885"/>
      </dsp:txXfrm>
    </dsp:sp>
    <dsp:sp modelId="{44CCA62C-4000-44A2-96E4-0C9EB138950A}">
      <dsp:nvSpPr>
        <dsp:cNvPr id="0" name=""/>
        <dsp:cNvSpPr/>
      </dsp:nvSpPr>
      <dsp:spPr>
        <a:xfrm>
          <a:off x="2514578" y="1460607"/>
          <a:ext cx="5589618" cy="368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>
              <a:solidFill>
                <a:schemeClr val="bg1"/>
              </a:solidFill>
            </a:rPr>
            <a:t>Same effect as option 2</a:t>
          </a:r>
        </a:p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>
              <a:solidFill>
                <a:schemeClr val="bg1"/>
              </a:solidFill>
            </a:rPr>
            <a:t>Such a small increase in the snow making area makes no difference.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2514578" y="1460607"/>
        <a:ext cx="5589618" cy="368189"/>
      </dsp:txXfrm>
    </dsp:sp>
    <dsp:sp modelId="{F2E0E886-79CB-4FD3-99ED-8406BE6A3812}">
      <dsp:nvSpPr>
        <dsp:cNvPr id="0" name=""/>
        <dsp:cNvSpPr/>
      </dsp:nvSpPr>
      <dsp:spPr>
        <a:xfrm>
          <a:off x="2531748" y="1782290"/>
          <a:ext cx="56964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D845A-EA9E-2B43-BA2B-86FA6BAF8825}">
      <dsp:nvSpPr>
        <dsp:cNvPr id="0" name=""/>
        <dsp:cNvSpPr/>
      </dsp:nvSpPr>
      <dsp:spPr>
        <a:xfrm>
          <a:off x="2639981" y="76196"/>
          <a:ext cx="5589618" cy="368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>
            <a:solidFill>
              <a:schemeClr val="accent1"/>
            </a:solidFill>
          </a:endParaRPr>
        </a:p>
      </dsp:txBody>
      <dsp:txXfrm>
        <a:off x="2639981" y="76196"/>
        <a:ext cx="5589618" cy="368189"/>
      </dsp:txXfrm>
    </dsp:sp>
    <dsp:sp modelId="{534DC760-2186-2B4D-9BEC-32B3A11C6361}">
      <dsp:nvSpPr>
        <dsp:cNvPr id="0" name=""/>
        <dsp:cNvSpPr/>
      </dsp:nvSpPr>
      <dsp:spPr>
        <a:xfrm>
          <a:off x="2531748" y="2217724"/>
          <a:ext cx="56964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3BAA2-5D13-4965-8717-D7C366C60A10}">
      <dsp:nvSpPr>
        <dsp:cNvPr id="0" name=""/>
        <dsp:cNvSpPr/>
      </dsp:nvSpPr>
      <dsp:spPr>
        <a:xfrm>
          <a:off x="0" y="2691742"/>
          <a:ext cx="8229600" cy="0"/>
        </a:xfrm>
        <a:prstGeom prst="line">
          <a:avLst/>
        </a:prstGeom>
        <a:solidFill>
          <a:scrgbClr r="0" g="0" b="0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E81EF-8763-459D-B1F1-EB312E660FAF}">
      <dsp:nvSpPr>
        <dsp:cNvPr id="0" name=""/>
        <dsp:cNvSpPr/>
      </dsp:nvSpPr>
      <dsp:spPr>
        <a:xfrm>
          <a:off x="0" y="2691742"/>
          <a:ext cx="2412756" cy="134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accent1"/>
              </a:solidFill>
            </a:rPr>
            <a:t>Option</a:t>
          </a:r>
          <a:r>
            <a:rPr lang="en-US" sz="1400" b="1" kern="1200" baseline="0">
              <a:solidFill>
                <a:schemeClr val="accent1"/>
              </a:solidFill>
            </a:rPr>
            <a:t> 4: </a:t>
          </a:r>
          <a:r>
            <a:rPr lang="en-US" sz="1400" b="0" i="0" kern="1200">
              <a:solidFill>
                <a:schemeClr val="accent1"/>
              </a:solidFill>
            </a:rPr>
            <a:t>Increase the longest run by 0.2 mile to boast 3.5 miles length, requiring an additional snow making coverage of 4 acres</a:t>
          </a:r>
          <a:endParaRPr lang="en-US" sz="1400" b="1" kern="1200" dirty="0">
            <a:solidFill>
              <a:schemeClr val="accent1"/>
            </a:solidFill>
          </a:endParaRPr>
        </a:p>
      </dsp:txBody>
      <dsp:txXfrm>
        <a:off x="0" y="2691742"/>
        <a:ext cx="2412756" cy="1344885"/>
      </dsp:txXfrm>
    </dsp:sp>
    <dsp:sp modelId="{6D3900FE-34CA-4C94-8D2B-DEBC8F39CAF3}">
      <dsp:nvSpPr>
        <dsp:cNvPr id="0" name=""/>
        <dsp:cNvSpPr/>
      </dsp:nvSpPr>
      <dsp:spPr>
        <a:xfrm>
          <a:off x="2521734" y="2758986"/>
          <a:ext cx="5703177" cy="35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No</a:t>
          </a:r>
          <a:r>
            <a:rPr lang="en-US" sz="1400" kern="1200" baseline="0" dirty="0">
              <a:solidFill>
                <a:schemeClr val="bg1"/>
              </a:solidFill>
            </a:rPr>
            <a:t> difference </a:t>
          </a:r>
        </a:p>
        <a:p>
          <a:pPr marL="0" lvl="0" indent="0" algn="l" defTabSz="622300" rtl="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bg1"/>
              </a:solidFill>
            </a:rPr>
            <a:t>The random forest model only has longest run way down in the feature importance list</a:t>
          </a:r>
          <a:r>
            <a:rPr lang="en-US" sz="1800" b="0" i="0" kern="1200" dirty="0"/>
            <a:t>.</a:t>
          </a:r>
          <a:endParaRPr lang="en-US" sz="1800" kern="1200" dirty="0">
            <a:solidFill>
              <a:schemeClr val="accent1"/>
            </a:solidFill>
          </a:endParaRPr>
        </a:p>
      </dsp:txBody>
      <dsp:txXfrm>
        <a:off x="2521734" y="2758986"/>
        <a:ext cx="5703177" cy="351136"/>
      </dsp:txXfrm>
    </dsp:sp>
    <dsp:sp modelId="{809A2916-A8EF-4D3A-B72C-AB3B03C31A66}">
      <dsp:nvSpPr>
        <dsp:cNvPr id="0" name=""/>
        <dsp:cNvSpPr/>
      </dsp:nvSpPr>
      <dsp:spPr>
        <a:xfrm>
          <a:off x="2412756" y="3110123"/>
          <a:ext cx="58121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4FC54-DA40-45AB-9A3D-1673D37ABDC8}">
      <dsp:nvSpPr>
        <dsp:cNvPr id="0" name=""/>
        <dsp:cNvSpPr/>
      </dsp:nvSpPr>
      <dsp:spPr>
        <a:xfrm>
          <a:off x="2521734" y="3177367"/>
          <a:ext cx="5703177" cy="304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accent1"/>
            </a:solidFill>
            <a:ea typeface="+mn-ea"/>
            <a:cs typeface="+mn-cs"/>
          </a:endParaRPr>
        </a:p>
      </dsp:txBody>
      <dsp:txXfrm>
        <a:off x="2521734" y="3177367"/>
        <a:ext cx="5703177" cy="304710"/>
      </dsp:txXfrm>
    </dsp:sp>
    <dsp:sp modelId="{FCCD104E-ECDC-4A12-AB2C-71F5537408EB}">
      <dsp:nvSpPr>
        <dsp:cNvPr id="0" name=""/>
        <dsp:cNvSpPr/>
      </dsp:nvSpPr>
      <dsp:spPr>
        <a:xfrm>
          <a:off x="2412756" y="3482078"/>
          <a:ext cx="58121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7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2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8/19/20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8/19/20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8/19/20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DataScienceGuidedCapstone/Step%20Four%20-%20Preprocessing%20and%20Training/04_preprocessing_and_training.ipynb#4.7.1.1_R-squared,_or_coefficient_of_determin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localhost:8888/notebooks/Desktop/DataScienceGuidedCapstone/Step%20Four%20-%20Preprocessing%20and%20Training/04_preprocessing_and_training.ipynb#4.7.1.3_Mean_Squared_Error" TargetMode="External"/><Relationship Id="rId4" Type="http://schemas.openxmlformats.org/officeDocument/2006/relationships/hyperlink" Target="http://localhost:8888/notebooks/Desktop/DataScienceGuidedCapstone/Step%20Four%20-%20Preprocessing%20and%20Training/04_preprocessing_and_training.ipynb#4.7.1.2_Mean_Absolute_Erro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r>
              <a:rPr lang="en-US" dirty="0"/>
              <a:t>Big Mountain  Resort </a:t>
            </a:r>
            <a:br>
              <a:rPr lang="en-US" dirty="0"/>
            </a:br>
            <a:r>
              <a:rPr lang="en-US" b="0" dirty="0"/>
              <a:t>Ticket Pricing Model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  <a:p>
            <a:pPr algn="r"/>
            <a:r>
              <a:rPr lang="en-US" dirty="0"/>
              <a:t>Rachel Shen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Problem Identification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227B02-3746-4E15-9429-D3DBB15D0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209800" y="1828435"/>
            <a:ext cx="4419600" cy="882717"/>
            <a:chOff x="-636720" y="-440368"/>
            <a:chExt cx="9232434" cy="1703720"/>
          </a:xfrm>
          <a:solidFill>
            <a:schemeClr val="accent4"/>
          </a:solidFill>
        </p:grpSpPr>
        <p:sp>
          <p:nvSpPr>
            <p:cNvPr id="18" name="Callout: Up Arrow 17">
              <a:extLst>
                <a:ext uri="{FF2B5EF4-FFF2-40B4-BE49-F238E27FC236}">
                  <a16:creationId xmlns:a16="http://schemas.microsoft.com/office/drawing/2014/main" id="{E7529413-DDD1-4DC1-B8ED-E3450F631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1554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llout: Up Arrow 16">
              <a:extLst>
                <a:ext uri="{FF2B5EF4-FFF2-40B4-BE49-F238E27FC236}">
                  <a16:creationId xmlns:a16="http://schemas.microsoft.com/office/drawing/2014/main" id="{5B0AFAEF-42AD-47C8-9B67-16166ACDF8E5}"/>
                </a:ext>
              </a:extLst>
            </p:cNvPr>
            <p:cNvSpPr txBox="1"/>
            <p:nvPr/>
          </p:nvSpPr>
          <p:spPr>
            <a:xfrm>
              <a:off x="-636720" y="-440368"/>
              <a:ext cx="9232434" cy="12618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 Big Mountain Resort has recently installed an additional chair lift to help increase the distribution of visitors across the mountain. </a:t>
              </a:r>
              <a:endParaRPr lang="en-US" sz="14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E9B9A0-2E55-404A-BA78-59DB18604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19400" y="2770279"/>
            <a:ext cx="3162300" cy="751517"/>
            <a:chOff x="-495886" y="1062351"/>
            <a:chExt cx="8757138" cy="1450493"/>
          </a:xfrm>
          <a:solidFill>
            <a:schemeClr val="accent2"/>
          </a:solidFill>
        </p:grpSpPr>
        <p:sp>
          <p:nvSpPr>
            <p:cNvPr id="20" name="Callout: Up Arrow 19">
              <a:extLst>
                <a:ext uri="{FF2B5EF4-FFF2-40B4-BE49-F238E27FC236}">
                  <a16:creationId xmlns:a16="http://schemas.microsoft.com/office/drawing/2014/main" id="{2DE9FEE3-FE02-475E-8B6D-A2F80E168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1251046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allout: Up Arrow 14">
              <a:extLst>
                <a:ext uri="{FF2B5EF4-FFF2-40B4-BE49-F238E27FC236}">
                  <a16:creationId xmlns:a16="http://schemas.microsoft.com/office/drawing/2014/main" id="{E8BE8ECF-AA6E-4DD3-ADD0-612F0B1E235D}"/>
                </a:ext>
              </a:extLst>
            </p:cNvPr>
            <p:cNvSpPr txBox="1"/>
            <p:nvPr/>
          </p:nvSpPr>
          <p:spPr>
            <a:xfrm>
              <a:off x="-495886" y="1062351"/>
              <a:ext cx="8757138" cy="105115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This additional chair increases their operating costs by $1,540,000 this season.</a:t>
              </a:r>
              <a:endParaRPr lang="en-US" sz="12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2F7363-23DF-4B13-B949-1B67E5B9A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0834" y="3547486"/>
            <a:ext cx="3249930" cy="944400"/>
            <a:chOff x="-353454" y="2247307"/>
            <a:chExt cx="8999806" cy="1822774"/>
          </a:xfrm>
          <a:solidFill>
            <a:schemeClr val="accent4">
              <a:lumMod val="50000"/>
            </a:schemeClr>
          </a:solidFill>
        </p:grpSpPr>
        <p:sp>
          <p:nvSpPr>
            <p:cNvPr id="22" name="Callout: Up Arrow 21">
              <a:extLst>
                <a:ext uri="{FF2B5EF4-FFF2-40B4-BE49-F238E27FC236}">
                  <a16:creationId xmlns:a16="http://schemas.microsoft.com/office/drawing/2014/main" id="{2115AB7A-4DE5-418F-94E6-BB81DDC82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31652" y="2808283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allout: Up Arrow 12">
              <a:extLst>
                <a:ext uri="{FF2B5EF4-FFF2-40B4-BE49-F238E27FC236}">
                  <a16:creationId xmlns:a16="http://schemas.microsoft.com/office/drawing/2014/main" id="{1DA29D9A-DD96-43EF-B182-868A71CA63FC}"/>
                </a:ext>
              </a:extLst>
            </p:cNvPr>
            <p:cNvSpPr txBox="1"/>
            <p:nvPr/>
          </p:nvSpPr>
          <p:spPr>
            <a:xfrm>
              <a:off x="-353454" y="2247307"/>
              <a:ext cx="8999806" cy="13708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Review potential scenarios for either cutting costs or increasing revenue from ticket prices</a:t>
              </a:r>
              <a:endParaRPr lang="en-US" sz="15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BE7A4D-0952-4CCE-B4D5-5EA863002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85010" y="4486680"/>
            <a:ext cx="5025390" cy="603241"/>
            <a:chOff x="0" y="3750030"/>
            <a:chExt cx="8229600" cy="820415"/>
          </a:xfrm>
          <a:solidFill>
            <a:schemeClr val="accent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D052D3-5943-4CCA-A968-24C63DF30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3750030"/>
              <a:ext cx="8229600" cy="82041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1D9412-6870-452F-A54C-AFA568D05E5F}"/>
                </a:ext>
              </a:extLst>
            </p:cNvPr>
            <p:cNvSpPr txBox="1"/>
            <p:nvPr/>
          </p:nvSpPr>
          <p:spPr>
            <a:xfrm>
              <a:off x="178044" y="4090285"/>
              <a:ext cx="8051556" cy="3740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/>
              <a:r>
                <a:rPr lang="en-US" sz="1200" dirty="0"/>
                <a:t>The objective of this study is to create a model that determines the best ticket pricing. </a:t>
              </a:r>
              <a:br>
                <a:rPr lang="en-US" sz="1600" dirty="0"/>
              </a:br>
              <a:endParaRPr lang="en-US" sz="1400" kern="12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The ski resorts dataset contains information for 330 ski resorts in the US in 330 rows, with 24 numeric features and 3 categorical features such as resort name and state. </a:t>
            </a:r>
          </a:p>
          <a:p>
            <a:r>
              <a:rPr lang="en-US" sz="1400" dirty="0"/>
              <a:t>There are two kinds of ticket prices. </a:t>
            </a:r>
            <a:r>
              <a:rPr lang="en-US" sz="1400" dirty="0" err="1"/>
              <a:t>AdultWeekday</a:t>
            </a:r>
            <a:r>
              <a:rPr lang="en-US" sz="1400" dirty="0"/>
              <a:t> is the price of an adult weekday ticket. </a:t>
            </a:r>
            <a:r>
              <a:rPr lang="en-US" sz="1400" dirty="0" err="1"/>
              <a:t>AdultWeekend</a:t>
            </a:r>
            <a:r>
              <a:rPr lang="en-US" sz="1400" dirty="0"/>
              <a:t> is the price of an adult weekend ticket.</a:t>
            </a:r>
          </a:p>
          <a:p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606" y="2749729"/>
            <a:ext cx="3521078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724628" y="2751463"/>
            <a:ext cx="2084773" cy="539877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What we do about the two types of ticket prices.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1066800" y="3321229"/>
            <a:ext cx="2971800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Choose </a:t>
            </a:r>
            <a:r>
              <a:rPr lang="en-US" sz="1400" dirty="0" err="1"/>
              <a:t>AdultWeekend</a:t>
            </a:r>
            <a:endParaRPr lang="en-US" sz="14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Same in Montana 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Fewer are missing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C46028-366E-4F67-A5A9-B08CF511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49318" y="2749729"/>
            <a:ext cx="3480329" cy="571500"/>
            <a:chOff x="2673192" y="3171825"/>
            <a:chExt cx="3132295" cy="514350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B87D64D-964F-46D7-B928-3AA29C95B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A2DF9F9-5B5B-4C03-B98F-60F7655E2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id="{EEE08402-AE66-4BD0-91FE-EE2B207C31A1}"/>
              </a:ext>
            </a:extLst>
          </p:cNvPr>
          <p:cNvSpPr txBox="1">
            <a:spLocks/>
          </p:cNvSpPr>
          <p:nvPr/>
        </p:nvSpPr>
        <p:spPr>
          <a:xfrm>
            <a:off x="6262848" y="2751463"/>
            <a:ext cx="1743074" cy="539877"/>
          </a:xfrm>
          <a:prstGeom prst="rect">
            <a:avLst/>
          </a:prstGeom>
        </p:spPr>
        <p:txBody>
          <a:bodyPr vert="horz" anchor="t">
            <a:normAutofit fontScale="85000" lnSpcReduction="10000"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What we do about the State Information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D120688-CE29-447A-A09D-FA1909809B67}"/>
              </a:ext>
            </a:extLst>
          </p:cNvPr>
          <p:cNvSpPr txBox="1">
            <a:spLocks/>
          </p:cNvSpPr>
          <p:nvPr/>
        </p:nvSpPr>
        <p:spPr>
          <a:xfrm>
            <a:off x="5434016" y="3321229"/>
            <a:ext cx="2971800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PCA conducted 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No grouping is found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Treat them equally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and Key Findings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Content Placeholder 3" descr="list smart graphic design">
            <a:extLst>
              <a:ext uri="{FF2B5EF4-FFF2-40B4-BE49-F238E27FC236}">
                <a16:creationId xmlns:a16="http://schemas.microsoft.com/office/drawing/2014/main" id="{598C553F-4143-4A91-9E18-950B2D919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512970"/>
              </p:ext>
            </p:extLst>
          </p:nvPr>
        </p:nvGraphicFramePr>
        <p:xfrm>
          <a:off x="609600" y="1828800"/>
          <a:ext cx="772668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4943475" cy="675926"/>
          </a:xfrm>
        </p:spPr>
        <p:txBody>
          <a:bodyPr/>
          <a:lstStyle/>
          <a:p>
            <a:r>
              <a:rPr lang="en-US" sz="2800" dirty="0"/>
              <a:t>Modeling Results and 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793" y="1722437"/>
            <a:ext cx="4038600" cy="4525963"/>
          </a:xfrm>
        </p:spPr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C94C25"/>
                </a:solidFill>
              </a:rPr>
              <a:t>Metrics </a:t>
            </a:r>
            <a:endParaRPr lang="en-US" sz="1600" b="1" dirty="0">
              <a:solidFill>
                <a:srgbClr val="C94C25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R-squared</a:t>
            </a:r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Mean Absolute Error</a:t>
            </a:r>
            <a:r>
              <a:rPr lang="en-US" u="sng" dirty="0">
                <a:solidFill>
                  <a:schemeClr val="bg1"/>
                </a:solidFill>
              </a:rPr>
              <a:t> (MAE)</a:t>
            </a:r>
          </a:p>
          <a:p>
            <a:r>
              <a:rPr lang="en-US" u="sng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Mean Squared Error</a:t>
            </a:r>
            <a:r>
              <a:rPr lang="en-US" u="sng" dirty="0">
                <a:solidFill>
                  <a:schemeClr val="bg1"/>
                </a:solidFill>
              </a:rPr>
              <a:t> (MSE)</a:t>
            </a:r>
          </a:p>
          <a:p>
            <a:r>
              <a:rPr lang="en-US" u="sng" dirty="0">
                <a:solidFill>
                  <a:schemeClr val="bg1"/>
                </a:solidFill>
              </a:rPr>
              <a:t>Root Mean Square Error (RMSE)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A79383-EC2E-0649-B63C-23EDD16D7F11}"/>
              </a:ext>
            </a:extLst>
          </p:cNvPr>
          <p:cNvSpPr txBox="1"/>
          <p:nvPr/>
        </p:nvSpPr>
        <p:spPr>
          <a:xfrm>
            <a:off x="4587609" y="1722437"/>
            <a:ext cx="4556391" cy="3434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Models: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u="sng" dirty="0">
                <a:solidFill>
                  <a:schemeClr val="bg1"/>
                </a:solidFill>
              </a:rPr>
              <a:t>Initial Model: Taking the average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u="sng" dirty="0">
                <a:solidFill>
                  <a:schemeClr val="bg1"/>
                </a:solidFill>
              </a:rPr>
              <a:t>Linear Model: Selected 8 best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u="sng" dirty="0">
                <a:solidFill>
                  <a:schemeClr val="bg1"/>
                </a:solidFill>
              </a:rPr>
              <a:t>Random Forest Model: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C6F3-E4EF-4838-98C2-5EB64FEBB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4B9B6FB-94B7-F945-AB01-8820C2233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051626"/>
              </p:ext>
            </p:extLst>
          </p:nvPr>
        </p:nvGraphicFramePr>
        <p:xfrm>
          <a:off x="1598363" y="1274931"/>
          <a:ext cx="6096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99363358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7675248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2241158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33666743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5154763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01277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Training R</a:t>
                      </a:r>
                      <a:r>
                        <a:rPr lang="en-US" b="1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Test</a:t>
                      </a:r>
                    </a:p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1" baseline="30000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Training</a:t>
                      </a:r>
                    </a:p>
                    <a:p>
                      <a:pPr algn="ctr"/>
                      <a:r>
                        <a:rPr lang="en-US" b="1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Test</a:t>
                      </a:r>
                    </a:p>
                    <a:p>
                      <a:pPr algn="ctr"/>
                      <a:r>
                        <a:rPr lang="en-US" b="1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Training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MAE std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14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79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763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683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03356B-42EB-7345-BAB2-51D12010773F}"/>
              </a:ext>
            </a:extLst>
          </p:cNvPr>
          <p:cNvSpPr txBox="1"/>
          <p:nvPr/>
        </p:nvSpPr>
        <p:spPr>
          <a:xfrm>
            <a:off x="685800" y="4143848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Key Features Selected by Linear Model </a:t>
            </a:r>
            <a:r>
              <a:rPr lang="en-US" dirty="0"/>
              <a:t>f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51764D-AFDA-6243-9C83-353F040FD2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61"/>
          <a:stretch/>
        </p:blipFill>
        <p:spPr>
          <a:xfrm>
            <a:off x="381000" y="4805018"/>
            <a:ext cx="3733800" cy="17481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9E0524-4C80-C746-A304-F13D888CA25C}"/>
              </a:ext>
            </a:extLst>
          </p:cNvPr>
          <p:cNvSpPr txBox="1"/>
          <p:nvPr/>
        </p:nvSpPr>
        <p:spPr>
          <a:xfrm>
            <a:off x="5087956" y="4136323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Top 4 Features Suggested by Random Forest Regressor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13" name="Picture 12" descr="A picture containing knife&#10;&#10;Description automatically generated">
            <a:extLst>
              <a:ext uri="{FF2B5EF4-FFF2-40B4-BE49-F238E27FC236}">
                <a16:creationId xmlns:a16="http://schemas.microsoft.com/office/drawing/2014/main" id="{9E7D28AA-C300-C942-B509-381B2A803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158" y="5181600"/>
            <a:ext cx="2438400" cy="1168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AEAE78-446F-274A-9B87-5AACDB8FAE16}"/>
              </a:ext>
            </a:extLst>
          </p:cNvPr>
          <p:cNvSpPr txBox="1"/>
          <p:nvPr/>
        </p:nvSpPr>
        <p:spPr>
          <a:xfrm>
            <a:off x="2514600" y="3375028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Model Selection: Random Forest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Reason: Smaller MAE and variance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Analysis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72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Option 1: Permanently closing down up to 10 of the least used runs. This doesn't impact any other resort statistics.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The model says closing one run makes no difference.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Closing 2 and 3 successively reduces support for ticket price and so revenue.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If Big Mountain closes down 3 runs, it seems they may as well close down 4 or 5 as there's no further loss in ticket price. Increasing the closures down to 6 or more leads to a large drop.</a:t>
            </a:r>
            <a:endParaRPr lang="en-US" sz="1400" dirty="0">
              <a:solidFill>
                <a:schemeClr val="accent1"/>
              </a:solidFill>
            </a:endParaRPr>
          </a:p>
          <a:p>
            <a:pPr marL="64008" indent="0">
              <a:buNone/>
            </a:pP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2E6CD8-BE3D-4B48-B726-16231FD75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210137"/>
            <a:ext cx="6858000" cy="36597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Analysis</a:t>
            </a:r>
          </a:p>
        </p:txBody>
      </p:sp>
      <p:graphicFrame>
        <p:nvGraphicFramePr>
          <p:cNvPr id="4" name="Content Placeholder 3" descr="list smart graphic design 0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395514"/>
              </p:ext>
            </p:extLst>
          </p:nvPr>
        </p:nvGraphicFramePr>
        <p:xfrm>
          <a:off x="457200" y="1600200"/>
          <a:ext cx="8229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15E19-0A19-48F5-975B-04683377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680167-5FF4-EB4A-8C4F-1D48D68B8FF3}"/>
              </a:ext>
            </a:extLst>
          </p:cNvPr>
          <p:cNvSpPr txBox="1"/>
          <p:nvPr/>
        </p:nvSpPr>
        <p:spPr>
          <a:xfrm>
            <a:off x="3200400" y="1689789"/>
            <a:ext cx="4983480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</a:rPr>
              <a:t>This scenario increases support for ticket price by $1.99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</a:rPr>
              <a:t>Over the season, this could be expected to amount to $3474638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72000"/>
          </a:xfrm>
        </p:spPr>
        <p:txBody>
          <a:bodyPr>
            <a:normAutofit fontScale="85000" lnSpcReduction="10000"/>
          </a:bodyPr>
          <a:lstStyle/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Summary </a:t>
            </a:r>
          </a:p>
          <a:p>
            <a:r>
              <a:rPr lang="en-US" sz="2000" dirty="0"/>
              <a:t>The modeling suggests that the ticket price could be $94.22.</a:t>
            </a:r>
          </a:p>
          <a:p>
            <a:pPr lvl="0"/>
            <a:r>
              <a:rPr lang="en-US" sz="2000" dirty="0"/>
              <a:t>Consider </a:t>
            </a:r>
            <a:r>
              <a:rPr lang="en-US" sz="2000" dirty="0">
                <a:solidFill>
                  <a:schemeClr val="accent6"/>
                </a:solidFill>
              </a:rPr>
              <a:t>Option 2</a:t>
            </a:r>
          </a:p>
          <a:p>
            <a:pPr lvl="0"/>
            <a:r>
              <a:rPr lang="en-US" sz="2000" dirty="0">
                <a:solidFill>
                  <a:schemeClr val="bg1"/>
                </a:solidFill>
              </a:rPr>
              <a:t>This scenario increases support for ticket price by $1.99. </a:t>
            </a:r>
          </a:p>
          <a:p>
            <a:pPr lvl="0"/>
            <a:r>
              <a:rPr lang="en-US" sz="2000" dirty="0">
                <a:solidFill>
                  <a:schemeClr val="bg1"/>
                </a:solidFill>
              </a:rPr>
              <a:t>Over the season, the revenue could increase by $3,474,638</a:t>
            </a:r>
            <a:endParaRPr lang="en-US" sz="2000" b="1" dirty="0">
              <a:solidFill>
                <a:schemeClr val="accent1"/>
              </a:solidFill>
            </a:endParaRPr>
          </a:p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Future Analysis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Use linear model to confirm and compare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More data on operating costs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Need data on number of visitors 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How might increase in ticket price affect number of visitors  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Use this model to explore more scenario </a:t>
            </a:r>
          </a:p>
          <a:p>
            <a:pPr>
              <a:buFontTx/>
              <a:buChar char="-"/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buFontTx/>
              <a:buChar char="-"/>
            </a:pPr>
            <a:endParaRPr lang="en-US" sz="16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1020</TotalTime>
  <Words>707</Words>
  <Application>Microsoft Macintosh PowerPoint</Application>
  <PresentationFormat>On-screen Show (4:3)</PresentationFormat>
  <Paragraphs>111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Segoe UI</vt:lpstr>
      <vt:lpstr>Arial</vt:lpstr>
      <vt:lpstr>Calibri</vt:lpstr>
      <vt:lpstr>Wingdings 2</vt:lpstr>
      <vt:lpstr>Verve</vt:lpstr>
      <vt:lpstr>Big Mountain  Resort  Ticket Pricing Model</vt:lpstr>
      <vt:lpstr>Problem Identification</vt:lpstr>
      <vt:lpstr>Key Challenge</vt:lpstr>
      <vt:lpstr>Recommendation and Key Findings</vt:lpstr>
      <vt:lpstr>Modeling Results and Analysis</vt:lpstr>
      <vt:lpstr>Metrics Comparison</vt:lpstr>
      <vt:lpstr>Scenario Analysis</vt:lpstr>
      <vt:lpstr>Scenario Analysis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 Resort  Ticket Pricing Model</dc:title>
  <dc:creator>Zhuqing Shen</dc:creator>
  <cp:lastModifiedBy>Zhuqing Shen</cp:lastModifiedBy>
  <cp:revision>10</cp:revision>
  <dcterms:created xsi:type="dcterms:W3CDTF">2020-08-20T06:18:48Z</dcterms:created>
  <dcterms:modified xsi:type="dcterms:W3CDTF">2020-08-20T23:19:17Z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