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0"/>
  </p:notesMasterIdLst>
  <p:handoutMasterIdLst>
    <p:handoutMasterId r:id="rId51"/>
  </p:handoutMasterIdLst>
  <p:sldIdLst>
    <p:sldId id="2391" r:id="rId2"/>
    <p:sldId id="2407" r:id="rId3"/>
    <p:sldId id="366" r:id="rId4"/>
    <p:sldId id="2437" r:id="rId5"/>
    <p:sldId id="2455" r:id="rId6"/>
    <p:sldId id="2425" r:id="rId7"/>
    <p:sldId id="2372" r:id="rId8"/>
    <p:sldId id="2362" r:id="rId9"/>
    <p:sldId id="410" r:id="rId10"/>
    <p:sldId id="2360" r:id="rId11"/>
    <p:sldId id="2361" r:id="rId12"/>
    <p:sldId id="2375" r:id="rId13"/>
    <p:sldId id="2424" r:id="rId14"/>
    <p:sldId id="334" r:id="rId15"/>
    <p:sldId id="339" r:id="rId16"/>
    <p:sldId id="337" r:id="rId17"/>
    <p:sldId id="341" r:id="rId18"/>
    <p:sldId id="342" r:id="rId19"/>
    <p:sldId id="343" r:id="rId20"/>
    <p:sldId id="2453" r:id="rId21"/>
    <p:sldId id="2454" r:id="rId22"/>
    <p:sldId id="2438" r:id="rId23"/>
    <p:sldId id="2427" r:id="rId24"/>
    <p:sldId id="2441" r:id="rId25"/>
    <p:sldId id="2428" r:id="rId26"/>
    <p:sldId id="2445" r:id="rId27"/>
    <p:sldId id="2430" r:id="rId28"/>
    <p:sldId id="2446" r:id="rId29"/>
    <p:sldId id="2447" r:id="rId30"/>
    <p:sldId id="2451" r:id="rId31"/>
    <p:sldId id="2448" r:id="rId32"/>
    <p:sldId id="2452" r:id="rId33"/>
    <p:sldId id="2439" r:id="rId34"/>
    <p:sldId id="2449" r:id="rId35"/>
    <p:sldId id="2431" r:id="rId36"/>
    <p:sldId id="2440" r:id="rId37"/>
    <p:sldId id="2450" r:id="rId38"/>
    <p:sldId id="2436" r:id="rId39"/>
    <p:sldId id="2432" r:id="rId40"/>
    <p:sldId id="2443" r:id="rId41"/>
    <p:sldId id="626" r:id="rId42"/>
    <p:sldId id="2442" r:id="rId43"/>
    <p:sldId id="2422" r:id="rId44"/>
    <p:sldId id="2377" r:id="rId45"/>
    <p:sldId id="2395" r:id="rId46"/>
    <p:sldId id="2400" r:id="rId47"/>
    <p:sldId id="2401" r:id="rId48"/>
    <p:sldId id="237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Wright" initials="BW" lastIdx="1" clrIdx="0">
    <p:extLst>
      <p:ext uri="{19B8F6BF-5375-455C-9EA6-DF929625EA0E}">
        <p15:presenceInfo xmlns:p15="http://schemas.microsoft.com/office/powerpoint/2012/main" userId="96d5632f86e1c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81" autoAdjust="0"/>
    <p:restoredTop sz="96311" autoAdjust="0"/>
  </p:normalViewPr>
  <p:slideViewPr>
    <p:cSldViewPr snapToGrid="0" snapToObjects="1">
      <p:cViewPr>
        <p:scale>
          <a:sx n="100" d="100"/>
          <a:sy n="100" d="100"/>
        </p:scale>
        <p:origin x="3379" y="542"/>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napToObjects="1">
      <p:cViewPr varScale="1">
        <p:scale>
          <a:sx n="88" d="100"/>
          <a:sy n="88" d="100"/>
        </p:scale>
        <p:origin x="2919"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2/3/2025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5T12:43:15.642"/>
    </inkml:context>
    <inkml:brush xml:id="br0">
      <inkml:brushProperty name="width" value="0.1" units="cm"/>
      <inkml:brushProperty name="height" value="0.1" units="cm"/>
      <inkml:brushProperty name="color" value="#CC912C"/>
      <inkml:brushProperty name="ignorePressure" value="1"/>
      <inkml:brushProperty name="inkEffects" value="gold"/>
      <inkml:brushProperty name="anchorX" value="2942.06055"/>
      <inkml:brushProperty name="anchorY" value="-494.04648"/>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2-02T14:54:00.316"/>
    </inkml:context>
    <inkml:brush xml:id="br0">
      <inkml:brushProperty name="width" value="0.05292" units="cm"/>
      <inkml:brushProperty name="height" value="0.05292" units="cm"/>
      <inkml:brushProperty name="color" value="#FF0000"/>
    </inkml:brush>
  </inkml:definitions>
  <inkml:trace contextRef="#ctx0" brushRef="#br0">23082 8202 2019 0,'0'0'44'0,"0"0"10"0,0-6 2 0,0-4 0 0,0 1-44 0,0 9-12 0,0 0 0 0,0 0 0 15,0-9 10-15,0 9 0 0,0 0 0 0,7 0 0 31,0 3-10-31,0 0 0 0,4 0 0 0,0 3 0 0,-1 4 0 0,1 5-17 0,-1 14 4 0,-3 2 1 16,4 3 12-16,-4 1 0 0,-3 3 0 0,3 2 0 16,-4 4 0-1,-3 0 0-15,0 6 0 0,-3 0 0 0,-1-3 0 16,1 1 0-16,-1-1 0 0,-3-7 0 16,3 1 8-16,-3-6 2 0,0-4 0 0,0 0 0 0,4-6-10 15,-1 0 10-15,1-9-10 0,3 0 10 0,-4-4 8 0,4-2 2 0,4-4 0 0,-4-6 0 0,0 0 28 0,7-9 7 16,3-1 1-16,4-9 0 15,1-3-13-15,9-3-3 0,1-6 0 0,7-3 0 0,3-7-40 16,7 0 0-16,11-3-11 0,4-3 3 0,13-3 8 16,8 0 12-16,7 0-2 0,6-7-1 15,15-2-9-15,7-1 8 0,7 0-8 0,0 1 8 0,3-1-8 0,8 4 0 16,-4-4 9-16,0 1-9 16,-4-1-15-16,-3 1-7 0,-3 2-2 0,-8 4 0 15,-7 3 24-15,1-1 8 0,-8 4 0 0,-3 4 0 16,-4 5 36-16,-4 0 6 0,-2-3 2 0,-5 4 0 0,1-1-10 0,-8 4-2 0,-3 6 0 0,-7-1 0 31,-3 4 4-31,-4 3 0 0,-4 0 0 0,-3 7 0 16,-4-1-36-16,-3 3-8 0,-4 4 0 0,4-4 0 0,-3 4 0 0,-5 0 0 15,1-1 0-15,-4 7 0 16,-3-3-94-16,0 3-21 16,-4-4-4-16,-4 1-682 0,-2 0-137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4f804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224f804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45</a:t>
            </a:fld>
            <a:endParaRPr lang="en-US"/>
          </a:p>
        </p:txBody>
      </p:sp>
    </p:spTree>
    <p:extLst>
      <p:ext uri="{BB962C8B-B14F-4D97-AF65-F5344CB8AC3E}">
        <p14:creationId xmlns:p14="http://schemas.microsoft.com/office/powerpoint/2010/main" val="65749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46</a:t>
            </a:fld>
            <a:endParaRPr lang="en-US"/>
          </a:p>
        </p:txBody>
      </p:sp>
    </p:spTree>
    <p:extLst>
      <p:ext uri="{BB962C8B-B14F-4D97-AF65-F5344CB8AC3E}">
        <p14:creationId xmlns:p14="http://schemas.microsoft.com/office/powerpoint/2010/main" val="288006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47</a:t>
            </a:fld>
            <a:endParaRPr lang="en-US"/>
          </a:p>
        </p:txBody>
      </p:sp>
    </p:spTree>
    <p:extLst>
      <p:ext uri="{BB962C8B-B14F-4D97-AF65-F5344CB8AC3E}">
        <p14:creationId xmlns:p14="http://schemas.microsoft.com/office/powerpoint/2010/main" val="2601564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48</a:t>
            </a:fld>
            <a:endParaRPr lang="en-US"/>
          </a:p>
        </p:txBody>
      </p:sp>
    </p:spTree>
    <p:extLst>
      <p:ext uri="{BB962C8B-B14F-4D97-AF65-F5344CB8AC3E}">
        <p14:creationId xmlns:p14="http://schemas.microsoft.com/office/powerpoint/2010/main" val="2906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8954D-4B71-4AE8-B395-7CB8EB04A644}" type="slidenum">
              <a:rPr lang="en-US" smtClean="0"/>
              <a:t>3</a:t>
            </a:fld>
            <a:endParaRPr lang="en-US"/>
          </a:p>
        </p:txBody>
      </p:sp>
    </p:spTree>
    <p:extLst>
      <p:ext uri="{BB962C8B-B14F-4D97-AF65-F5344CB8AC3E}">
        <p14:creationId xmlns:p14="http://schemas.microsoft.com/office/powerpoint/2010/main" val="9940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7</a:t>
            </a:fld>
            <a:endParaRPr lang="en-US"/>
          </a:p>
        </p:txBody>
      </p:sp>
    </p:spTree>
    <p:extLst>
      <p:ext uri="{BB962C8B-B14F-4D97-AF65-F5344CB8AC3E}">
        <p14:creationId xmlns:p14="http://schemas.microsoft.com/office/powerpoint/2010/main" val="240067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8</a:t>
            </a:fld>
            <a:endParaRPr lang="en-US" dirty="0"/>
          </a:p>
        </p:txBody>
      </p:sp>
    </p:spTree>
    <p:extLst>
      <p:ext uri="{BB962C8B-B14F-4D97-AF65-F5344CB8AC3E}">
        <p14:creationId xmlns:p14="http://schemas.microsoft.com/office/powerpoint/2010/main" val="269334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we will be doing two main types of data</a:t>
            </a:r>
            <a:r>
              <a:rPr lang="en-US" baseline="0" dirty="0"/>
              <a:t> analysis:</a:t>
            </a:r>
          </a:p>
          <a:p>
            <a:endParaRPr lang="en-US" baseline="0" dirty="0"/>
          </a:p>
          <a:p>
            <a:r>
              <a:rPr lang="en-US" baseline="0" dirty="0"/>
              <a:t>Supervised machine learning refers to when we know what outputs are available to us, so we can put them into categories that we define before we run any analysis. For example, if we want to know what some of the best quality wines are, we have a list of wines (our inputs) and we can also create categories of wine (bad, good, great). Then, we run the list through our algorithm and it will automatically put them into the predefined categories. </a:t>
            </a:r>
          </a:p>
          <a:p>
            <a:endParaRPr lang="en-US" baseline="0" dirty="0"/>
          </a:p>
          <a:p>
            <a:r>
              <a:rPr lang="en-US" baseline="0" dirty="0"/>
              <a:t>Both classification and regression are supervised machine learning.</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10</a:t>
            </a:fld>
            <a:endParaRPr lang="en-US" dirty="0"/>
          </a:p>
        </p:txBody>
      </p:sp>
    </p:spTree>
    <p:extLst>
      <p:ext uri="{BB962C8B-B14F-4D97-AF65-F5344CB8AC3E}">
        <p14:creationId xmlns:p14="http://schemas.microsoft.com/office/powerpoint/2010/main" val="227490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a:t>
            </a:r>
            <a:r>
              <a:rPr lang="en-US" baseline="0" dirty="0"/>
              <a:t> hand, we have unsupervised machine learning. </a:t>
            </a:r>
          </a:p>
          <a:p>
            <a:endParaRPr lang="en-US" baseline="0" dirty="0"/>
          </a:p>
          <a:p>
            <a:r>
              <a:rPr lang="en-US" baseline="0" dirty="0"/>
              <a:t>In this case, we don’t actually know what categories we want the output to be in. So we focus on organizing and dividing the data in such a way as to show us something meaningful about the data that we might not have considered before.</a:t>
            </a:r>
          </a:p>
          <a:p>
            <a:endParaRPr lang="en-US" baseline="0" dirty="0"/>
          </a:p>
          <a:p>
            <a:r>
              <a:rPr lang="en-US" baseline="0" dirty="0"/>
              <a:t>Let’s assume that we have the same wine list, but in this case, we’re not sure what type of output we want. We can create categories (by region, by year, price range, type) to find out which wines cluster together, and then analyze it to find new patterns and insights.</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11</a:t>
            </a:fld>
            <a:endParaRPr lang="en-US" dirty="0"/>
          </a:p>
        </p:txBody>
      </p:sp>
    </p:spTree>
    <p:extLst>
      <p:ext uri="{BB962C8B-B14F-4D97-AF65-F5344CB8AC3E}">
        <p14:creationId xmlns:p14="http://schemas.microsoft.com/office/powerpoint/2010/main" val="9151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387697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18</a:t>
            </a:fld>
            <a:endParaRPr lang="en-US"/>
          </a:p>
        </p:txBody>
      </p:sp>
    </p:spTree>
    <p:extLst>
      <p:ext uri="{BB962C8B-B14F-4D97-AF65-F5344CB8AC3E}">
        <p14:creationId xmlns:p14="http://schemas.microsoft.com/office/powerpoint/2010/main" val="3867841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19</a:t>
            </a:fld>
            <a:endParaRPr lang="en-US"/>
          </a:p>
        </p:txBody>
      </p:sp>
    </p:spTree>
    <p:extLst>
      <p:ext uri="{BB962C8B-B14F-4D97-AF65-F5344CB8AC3E}">
        <p14:creationId xmlns:p14="http://schemas.microsoft.com/office/powerpoint/2010/main" val="32882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2/1/2025</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2/1/2025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2/1/2025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244293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2528900"/>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1" y="1465387"/>
            <a:ext cx="10837204" cy="991505"/>
          </a:xfrm>
          <a:prstGeom prst="rect">
            <a:avLst/>
          </a:prstGeom>
          <a:noFill/>
        </p:spPr>
        <p:txBody>
          <a:bodyPr vert="horz" anchor="ctr" anchorCtr="0"/>
          <a:lstStyle>
            <a:lvl1pPr marL="0" indent="0" algn="ctr">
              <a:lnSpc>
                <a:spcPct val="90000"/>
              </a:lnSpc>
              <a:buNone/>
              <a:defRPr sz="28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4" cy="850900"/>
          </a:xfrm>
          <a:prstGeom prst="rect">
            <a:avLst/>
          </a:prstGeom>
        </p:spPr>
        <p:txBody>
          <a:bodyPr anchor="b" anchorCtr="0"/>
          <a:lstStyle>
            <a:lvl1pPr>
              <a:defRPr sz="4800" b="1" spc="150">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6" y="6494594"/>
            <a:ext cx="2844800" cy="365125"/>
          </a:xfrm>
          <a:prstGeom prst="rect">
            <a:avLst/>
          </a:prstGeom>
        </p:spPr>
        <p:txBody>
          <a:bodyPr/>
          <a:lstStyle>
            <a:lvl1pPr algn="r">
              <a:defRPr sz="180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44773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68144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2/1/2025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2/1/2025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2/1/2025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2/1/2025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2/1/2025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2/1/2025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2/1/2025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2/1/2025</a:t>
            </a:fld>
            <a:endParaRPr lang="en-US"/>
          </a:p>
        </p:txBody>
      </p:sp>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78" r:id="rId13"/>
    <p:sldLayoutId id="2147483679" r:id="rId14"/>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nternetlivestats.com/twitter-statistic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ing.oreilly.com/search/?query=author%3A%22Saikat%20Dutt%22&amp;sort=relevance&amp;highlight=true" TargetMode="External"/><Relationship Id="rId2" Type="http://schemas.openxmlformats.org/officeDocument/2006/relationships/hyperlink" Target="https://learning.oreilly.com/search/?query=author%3A%22Subramanian%20Chandramouli%22&amp;sort=relevance&amp;highlight=true" TargetMode="External"/><Relationship Id="rId1" Type="http://schemas.openxmlformats.org/officeDocument/2006/relationships/slideLayout" Target="../slideLayouts/slideLayout2.xml"/><Relationship Id="rId4" Type="http://schemas.openxmlformats.org/officeDocument/2006/relationships/hyperlink" Target="https://learning.oreilly.com/search/?query=author%3A%22Amit%20Kumar%20Das%22&amp;sort=relevance&amp;highlight=true"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1052237" y="9982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130" name="Google Shape;130;p25"/>
          <p:cNvSpPr/>
          <p:nvPr/>
        </p:nvSpPr>
        <p:spPr>
          <a:xfrm>
            <a:off x="2616725" y="5350951"/>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1" name="Google Shape;131;p25"/>
          <p:cNvSpPr/>
          <p:nvPr/>
        </p:nvSpPr>
        <p:spPr>
          <a:xfrm>
            <a:off x="10320600" y="53509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2" name="Google Shape;132;p25"/>
          <p:cNvSpPr/>
          <p:nvPr/>
        </p:nvSpPr>
        <p:spPr>
          <a:xfrm>
            <a:off x="11106325" y="5803837"/>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3" name="Google Shape;133;p25"/>
          <p:cNvSpPr/>
          <p:nvPr/>
        </p:nvSpPr>
        <p:spPr>
          <a:xfrm>
            <a:off x="232012" y="545375"/>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4" name="Google Shape;134;p25"/>
          <p:cNvSpPr/>
          <p:nvPr/>
        </p:nvSpPr>
        <p:spPr>
          <a:xfrm>
            <a:off x="1052237"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5" name="Google Shape;135;p25"/>
          <p:cNvSpPr/>
          <p:nvPr/>
        </p:nvSpPr>
        <p:spPr>
          <a:xfrm>
            <a:off x="1796500" y="58089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6" name="Google Shape;136;p25"/>
          <p:cNvSpPr/>
          <p:nvPr/>
        </p:nvSpPr>
        <p:spPr>
          <a:xfrm>
            <a:off x="103825" y="58038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7" name="Google Shape;137;p25"/>
          <p:cNvSpPr/>
          <p:nvPr/>
        </p:nvSpPr>
        <p:spPr>
          <a:xfrm>
            <a:off x="1000251" y="4443525"/>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8" name="Google Shape;138;p25"/>
          <p:cNvSpPr/>
          <p:nvPr/>
        </p:nvSpPr>
        <p:spPr>
          <a:xfrm>
            <a:off x="10167575"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9" name="Google Shape;139;p25"/>
          <p:cNvSpPr/>
          <p:nvPr/>
        </p:nvSpPr>
        <p:spPr>
          <a:xfrm>
            <a:off x="180025" y="4011900"/>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0" name="Google Shape;140;p25"/>
          <p:cNvSpPr/>
          <p:nvPr/>
        </p:nvSpPr>
        <p:spPr>
          <a:xfrm>
            <a:off x="10969200" y="5453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1" name="Google Shape;141;p25"/>
          <p:cNvSpPr/>
          <p:nvPr/>
        </p:nvSpPr>
        <p:spPr>
          <a:xfrm>
            <a:off x="10167575" y="19040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2" name="Google Shape;142;p25"/>
          <p:cNvSpPr/>
          <p:nvPr/>
        </p:nvSpPr>
        <p:spPr>
          <a:xfrm>
            <a:off x="10969200" y="1480100"/>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pic>
        <p:nvPicPr>
          <p:cNvPr id="143" name="Google Shape;143;p25"/>
          <p:cNvPicPr preferRelativeResize="0"/>
          <p:nvPr/>
        </p:nvPicPr>
        <p:blipFill>
          <a:blip r:embed="rId3">
            <a:alphaModFix/>
          </a:blip>
          <a:stretch>
            <a:fillRect/>
          </a:stretch>
        </p:blipFill>
        <p:spPr>
          <a:xfrm>
            <a:off x="4305336" y="5803837"/>
            <a:ext cx="4288089" cy="796200"/>
          </a:xfrm>
          <a:prstGeom prst="rect">
            <a:avLst/>
          </a:prstGeom>
          <a:noFill/>
          <a:ln>
            <a:noFill/>
          </a:ln>
        </p:spPr>
      </p:pic>
      <p:sp>
        <p:nvSpPr>
          <p:cNvPr id="144" name="Google Shape;144;p25"/>
          <p:cNvSpPr txBox="1"/>
          <p:nvPr/>
        </p:nvSpPr>
        <p:spPr>
          <a:xfrm>
            <a:off x="2207825" y="1114547"/>
            <a:ext cx="6959863" cy="3485880"/>
          </a:xfrm>
          <a:prstGeom prst="rect">
            <a:avLst/>
          </a:prstGeom>
          <a:noFill/>
          <a:ln>
            <a:noFill/>
          </a:ln>
        </p:spPr>
        <p:txBody>
          <a:bodyPr spcFirstLastPara="1" wrap="square" lIns="121900" tIns="121900" rIns="121900" bIns="121900" anchor="ctr" anchorCtr="0">
            <a:noAutofit/>
          </a:bodyPr>
          <a:lstStyle/>
          <a:p>
            <a:pPr algn="ctr"/>
            <a:r>
              <a:rPr lang="en-US" sz="3200" dirty="0">
                <a:solidFill>
                  <a:srgbClr val="002060"/>
                </a:solidFill>
                <a:latin typeface="Times New Roman"/>
                <a:ea typeface="Times New Roman"/>
                <a:cs typeface="Times New Roman"/>
                <a:sym typeface="Times New Roman"/>
              </a:rPr>
              <a:t>Machine Learning Overview</a:t>
            </a:r>
          </a:p>
          <a:p>
            <a:pPr algn="ctr"/>
            <a:endParaRPr lang="en-US" sz="3200" dirty="0">
              <a:solidFill>
                <a:srgbClr val="002060"/>
              </a:solidFill>
              <a:latin typeface="Times New Roman"/>
              <a:ea typeface="Times New Roman"/>
              <a:cs typeface="Times New Roman"/>
              <a:sym typeface="Times New Roman"/>
            </a:endParaRPr>
          </a:p>
          <a:p>
            <a:pPr algn="ctr"/>
            <a:r>
              <a:rPr lang="en-US" sz="3200" dirty="0">
                <a:solidFill>
                  <a:srgbClr val="002060"/>
                </a:solidFill>
                <a:latin typeface="Times New Roman"/>
                <a:ea typeface="Times New Roman"/>
                <a:cs typeface="Times New Roman"/>
                <a:sym typeface="Times New Roman"/>
              </a:rPr>
              <a:t>Brian Wright,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a:latin typeface="Lato Bold"/>
                <a:cs typeface="Lato Bold"/>
              </a:rPr>
              <a:t>Pattern discovery when inputs (x) and outputs (y) are known</a:t>
            </a:r>
          </a:p>
        </p:txBody>
      </p:sp>
      <p:sp>
        <p:nvSpPr>
          <p:cNvPr id="3" name="Title 2"/>
          <p:cNvSpPr>
            <a:spLocks noGrp="1"/>
          </p:cNvSpPr>
          <p:nvPr>
            <p:ph type="title"/>
          </p:nvPr>
        </p:nvSpPr>
        <p:spPr/>
        <p:txBody>
          <a:bodyPr/>
          <a:lstStyle/>
          <a:p>
            <a:r>
              <a:rPr lang="en-US" dirty="0"/>
              <a:t>Supervised machine learning</a:t>
            </a:r>
          </a:p>
        </p:txBody>
      </p:sp>
      <p:cxnSp>
        <p:nvCxnSpPr>
          <p:cNvPr id="7" name="Shape 67"/>
          <p:cNvCxnSpPr/>
          <p:nvPr/>
        </p:nvCxnSpPr>
        <p:spPr>
          <a:xfrm>
            <a:off x="4763852" y="3912367"/>
            <a:ext cx="1396907" cy="0"/>
          </a:xfrm>
          <a:prstGeom prst="straightConnector1">
            <a:avLst/>
          </a:prstGeom>
          <a:noFill/>
          <a:ln w="127000" cap="flat">
            <a:solidFill>
              <a:srgbClr val="000000"/>
            </a:solidFill>
            <a:prstDash val="solid"/>
            <a:round/>
            <a:headEnd type="none" w="lg" len="lg"/>
            <a:tailEnd type="stealth" w="lg" len="lg"/>
          </a:ln>
        </p:spPr>
      </p:cxnSp>
      <p:sp>
        <p:nvSpPr>
          <p:cNvPr id="23" name="Shape 63"/>
          <p:cNvSpPr txBox="1"/>
          <p:nvPr/>
        </p:nvSpPr>
        <p:spPr>
          <a:xfrm>
            <a:off x="165343" y="3222780"/>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4" name="Shape 64"/>
          <p:cNvSpPr txBox="1"/>
          <p:nvPr/>
        </p:nvSpPr>
        <p:spPr>
          <a:xfrm>
            <a:off x="9624392" y="3038115"/>
            <a:ext cx="2124236"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Political affiliation</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endParaRPr>
          </a:p>
        </p:txBody>
      </p:sp>
      <p:sp>
        <p:nvSpPr>
          <p:cNvPr id="25" name="Rectangle 24"/>
          <p:cNvSpPr/>
          <p:nvPr/>
        </p:nvSpPr>
        <p:spPr>
          <a:xfrm>
            <a:off x="623392" y="5481228"/>
            <a:ext cx="11229716" cy="230832"/>
          </a:xfrm>
          <a:prstGeom prst="rect">
            <a:avLst/>
          </a:prstGeom>
        </p:spPr>
        <p:txBody>
          <a:bodyPr wrap="square">
            <a:spAutoFit/>
          </a:bodyPr>
          <a:lstStyle/>
          <a:p>
            <a:r>
              <a:rPr lang="en-US" sz="900" u="sng" dirty="0">
                <a:latin typeface="Lato Light" panose="020F0502020204030203" pitchFamily="34" charset="0"/>
                <a:ea typeface="Lato Light" panose="020F0502020204030203" pitchFamily="34" charset="0"/>
                <a:cs typeface="Lato Light" panose="020F0502020204030203" pitchFamily="34" charset="0"/>
              </a:rPr>
              <a:t>Examples:</a:t>
            </a:r>
            <a:r>
              <a:rPr lang="en-US" sz="900" dirty="0">
                <a:latin typeface="Lato Light" panose="020F0502020204030203" pitchFamily="34" charset="0"/>
                <a:ea typeface="Lato Light" panose="020F0502020204030203" pitchFamily="34" charset="0"/>
                <a:cs typeface="Lato Light" panose="020F0502020204030203" pitchFamily="34" charset="0"/>
              </a:rPr>
              <a:t>  Classification and regression are supervised machine learning </a:t>
            </a:r>
            <a:endParaRPr lang="en-US" sz="900" u="sng"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4" name="Picture 3"/>
          <p:cNvPicPr>
            <a:picLocks noChangeAspect="1"/>
          </p:cNvPicPr>
          <p:nvPr/>
        </p:nvPicPr>
        <p:blipFill>
          <a:blip r:embed="rId3"/>
          <a:stretch>
            <a:fillRect/>
          </a:stretch>
        </p:blipFill>
        <p:spPr>
          <a:xfrm>
            <a:off x="6312024" y="2924944"/>
            <a:ext cx="3651250" cy="1727200"/>
          </a:xfrm>
          <a:prstGeom prst="rect">
            <a:avLst/>
          </a:prstGeom>
        </p:spPr>
      </p:pic>
      <p:pic>
        <p:nvPicPr>
          <p:cNvPr id="14" name="Picture 13"/>
          <p:cNvPicPr>
            <a:picLocks noChangeAspect="1"/>
          </p:cNvPicPr>
          <p:nvPr/>
        </p:nvPicPr>
        <p:blipFill rotWithShape="1">
          <a:blip r:embed="rId4"/>
          <a:srcRect b="12548"/>
          <a:stretch/>
        </p:blipFill>
        <p:spPr>
          <a:xfrm>
            <a:off x="2351584" y="3032956"/>
            <a:ext cx="1800200" cy="1784230"/>
          </a:xfrm>
          <a:prstGeom prst="rect">
            <a:avLst/>
          </a:prstGeom>
        </p:spPr>
      </p:pic>
      <p:sp>
        <p:nvSpPr>
          <p:cNvPr id="13"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10</a:t>
            </a:fld>
            <a:endParaRPr lang="en-US" dirty="0"/>
          </a:p>
        </p:txBody>
      </p:sp>
    </p:spTree>
    <p:extLst>
      <p:ext uri="{BB962C8B-B14F-4D97-AF65-F5344CB8AC3E}">
        <p14:creationId xmlns:p14="http://schemas.microsoft.com/office/powerpoint/2010/main" val="158707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95401" y="1700808"/>
            <a:ext cx="10837204" cy="991505"/>
          </a:xfrm>
        </p:spPr>
        <p:txBody>
          <a:bodyPr/>
          <a:lstStyle/>
          <a:p>
            <a:r>
              <a:rPr lang="en-US" b="1" dirty="0">
                <a:latin typeface="Lato Bold"/>
                <a:cs typeface="Lato Bold"/>
              </a:rPr>
              <a:t>The data inputs </a:t>
            </a:r>
            <a:r>
              <a:rPr lang="en-US" b="1" i="1" dirty="0">
                <a:latin typeface="Lato Bold"/>
                <a:cs typeface="Lato Bold"/>
              </a:rPr>
              <a:t>(x)</a:t>
            </a:r>
            <a:r>
              <a:rPr lang="en-US" b="1" dirty="0">
                <a:latin typeface="Lato Bold"/>
                <a:cs typeface="Lato Bold"/>
              </a:rPr>
              <a:t>  have no target outputs </a:t>
            </a:r>
            <a:r>
              <a:rPr lang="en-US" b="1" i="1" dirty="0">
                <a:latin typeface="Lato Bold"/>
                <a:cs typeface="Lato Bold"/>
              </a:rPr>
              <a:t>(y)</a:t>
            </a:r>
          </a:p>
          <a:p>
            <a:endParaRPr lang="en-US" dirty="0"/>
          </a:p>
        </p:txBody>
      </p:sp>
      <p:sp>
        <p:nvSpPr>
          <p:cNvPr id="3" name="Title 2"/>
          <p:cNvSpPr>
            <a:spLocks noGrp="1"/>
          </p:cNvSpPr>
          <p:nvPr>
            <p:ph type="title"/>
          </p:nvPr>
        </p:nvSpPr>
        <p:spPr/>
        <p:txBody>
          <a:bodyPr/>
          <a:lstStyle/>
          <a:p>
            <a:r>
              <a:rPr lang="en-US" dirty="0"/>
              <a:t>Unsupervised machine learning</a:t>
            </a:r>
          </a:p>
        </p:txBody>
      </p:sp>
      <p:sp>
        <p:nvSpPr>
          <p:cNvPr id="4" name="Shape 63"/>
          <p:cNvSpPr txBox="1"/>
          <p:nvPr/>
        </p:nvSpPr>
        <p:spPr>
          <a:xfrm>
            <a:off x="587388" y="3212976"/>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5" name="Shape 64"/>
          <p:cNvSpPr txBox="1"/>
          <p:nvPr/>
        </p:nvSpPr>
        <p:spPr>
          <a:xfrm>
            <a:off x="9192344" y="3212976"/>
            <a:ext cx="2660764"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p>
          <a:p>
            <a:pPr algn="ct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Not </a:t>
            </a: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g</a:t>
            </a: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iven</a:t>
            </a:r>
            <a:endPar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(to be discovered)</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9" name="Shape 79"/>
          <p:cNvSpPr txBox="1"/>
          <p:nvPr/>
        </p:nvSpPr>
        <p:spPr>
          <a:xfrm>
            <a:off x="6528048" y="2132857"/>
            <a:ext cx="2448272" cy="3170084"/>
          </a:xfrm>
          <a:prstGeom prst="rect">
            <a:avLst/>
          </a:prstGeom>
          <a:noFill/>
          <a:ln w="9525" cap="flat">
            <a:noFill/>
            <a:prstDash val="solid"/>
            <a:round/>
            <a:headEnd type="none" w="med" len="med"/>
            <a:tailEnd type="none" w="med" len="med"/>
          </a:ln>
        </p:spPr>
        <p:txBody>
          <a:bodyPr wrap="square" lIns="45713" tIns="45713" rIns="45713" bIns="45713" anchor="ctr" anchorCtr="0">
            <a:spAutoFit/>
          </a:bodyPr>
          <a:lstStyle/>
          <a:p>
            <a:pPr algn="ctr"/>
            <a:r>
              <a:rPr lang="en" sz="20000" dirty="0">
                <a:solidFill>
                  <a:schemeClr val="dk1"/>
                </a:solidFill>
                <a:latin typeface="Lato Black" panose="020F0502020204030203" pitchFamily="34" charset="0"/>
                <a:ea typeface="Lato Black" panose="020F0502020204030203" pitchFamily="34" charset="0"/>
                <a:cs typeface="Lato Black" panose="020F0502020204030203" pitchFamily="34" charset="0"/>
                <a:sym typeface="Roboto Condensed"/>
              </a:rPr>
              <a:t>?</a:t>
            </a:r>
          </a:p>
        </p:txBody>
      </p:sp>
      <p:sp>
        <p:nvSpPr>
          <p:cNvPr id="10" name="Rectangle 9"/>
          <p:cNvSpPr/>
          <p:nvPr/>
        </p:nvSpPr>
        <p:spPr>
          <a:xfrm>
            <a:off x="623392" y="5731063"/>
            <a:ext cx="6254486" cy="261610"/>
          </a:xfrm>
          <a:prstGeom prst="rect">
            <a:avLst/>
          </a:prstGeom>
        </p:spPr>
        <p:txBody>
          <a:bodyPr wrap="square">
            <a:spAutoFit/>
          </a:bodyPr>
          <a:lstStyle/>
          <a:p>
            <a:r>
              <a:rPr lang="en-US" sz="1100" dirty="0">
                <a:latin typeface="Lato Light" panose="020F0502020204030203" pitchFamily="34" charset="0"/>
                <a:ea typeface="Lato Light" panose="020F0502020204030203" pitchFamily="34" charset="0"/>
                <a:cs typeface="Lato Light" panose="020F0502020204030203" pitchFamily="34" charset="0"/>
              </a:rPr>
              <a:t>We want to impose structure on the inputs </a:t>
            </a:r>
            <a:r>
              <a:rPr lang="en-US" sz="1100" b="1" i="1" dirty="0">
                <a:latin typeface="Lato Light" panose="020F0502020204030203" pitchFamily="34" charset="0"/>
                <a:ea typeface="Lato Light" panose="020F0502020204030203" pitchFamily="34" charset="0"/>
                <a:cs typeface="Lato Light" panose="020F0502020204030203" pitchFamily="34" charset="0"/>
              </a:rPr>
              <a:t>(x)</a:t>
            </a:r>
            <a:r>
              <a:rPr lang="en-US" sz="1100" dirty="0">
                <a:latin typeface="Lato Light" panose="020F0502020204030203" pitchFamily="34" charset="0"/>
                <a:ea typeface="Lato Light" panose="020F0502020204030203" pitchFamily="34" charset="0"/>
                <a:cs typeface="Lato Light" panose="020F0502020204030203" pitchFamily="34" charset="0"/>
              </a:rPr>
              <a:t> to say something meaningful about the data</a:t>
            </a:r>
          </a:p>
        </p:txBody>
      </p:sp>
      <p:sp>
        <p:nvSpPr>
          <p:cNvPr id="12"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11</a:t>
            </a:fld>
            <a:endParaRPr lang="en-US" dirty="0"/>
          </a:p>
        </p:txBody>
      </p:sp>
      <p:cxnSp>
        <p:nvCxnSpPr>
          <p:cNvPr id="11" name="Shape 67"/>
          <p:cNvCxnSpPr/>
          <p:nvPr/>
        </p:nvCxnSpPr>
        <p:spPr>
          <a:xfrm>
            <a:off x="5087888" y="3897052"/>
            <a:ext cx="1396907" cy="0"/>
          </a:xfrm>
          <a:prstGeom prst="straightConnector1">
            <a:avLst/>
          </a:prstGeom>
          <a:noFill/>
          <a:ln w="127000" cap="flat">
            <a:solidFill>
              <a:srgbClr val="000000"/>
            </a:solidFill>
            <a:prstDash val="solid"/>
            <a:round/>
            <a:headEnd type="none" w="lg" len="lg"/>
            <a:tailEnd type="stealth" w="lg" len="lg"/>
          </a:ln>
        </p:spPr>
      </p:cxnSp>
      <p:pic>
        <p:nvPicPr>
          <p:cNvPr id="8" name="Picture 7"/>
          <p:cNvPicPr>
            <a:picLocks noChangeAspect="1"/>
          </p:cNvPicPr>
          <p:nvPr/>
        </p:nvPicPr>
        <p:blipFill rotWithShape="1">
          <a:blip r:embed="rId3"/>
          <a:srcRect b="12548"/>
          <a:stretch/>
        </p:blipFill>
        <p:spPr>
          <a:xfrm>
            <a:off x="2603612" y="2996952"/>
            <a:ext cx="1800200" cy="178423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AA22551-1572-4078-BE70-5B04C2FB9F73}"/>
                  </a:ext>
                </a:extLst>
              </p14:cNvPr>
              <p14:cNvContentPartPr/>
              <p14:nvPr/>
            </p14:nvContentPartPr>
            <p14:xfrm>
              <a:off x="8309520" y="2567880"/>
              <a:ext cx="1339200" cy="684360"/>
            </p14:xfrm>
          </p:contentPart>
        </mc:Choice>
        <mc:Fallback xmlns="">
          <p:pic>
            <p:nvPicPr>
              <p:cNvPr id="6" name="Ink 5">
                <a:extLst>
                  <a:ext uri="{FF2B5EF4-FFF2-40B4-BE49-F238E27FC236}">
                    <a16:creationId xmlns:a16="http://schemas.microsoft.com/office/drawing/2014/main" id="{0AA22551-1572-4078-BE70-5B04C2FB9F73}"/>
                  </a:ext>
                </a:extLst>
              </p:cNvPr>
              <p:cNvPicPr/>
              <p:nvPr/>
            </p:nvPicPr>
            <p:blipFill>
              <a:blip r:embed="rId5"/>
              <a:stretch>
                <a:fillRect/>
              </a:stretch>
            </p:blipFill>
            <p:spPr>
              <a:xfrm>
                <a:off x="8300160" y="2558520"/>
                <a:ext cx="1357920" cy="703080"/>
              </a:xfrm>
              <a:prstGeom prst="rect">
                <a:avLst/>
              </a:prstGeom>
            </p:spPr>
          </p:pic>
        </mc:Fallback>
      </mc:AlternateContent>
    </p:spTree>
    <p:extLst>
      <p:ext uri="{BB962C8B-B14F-4D97-AF65-F5344CB8AC3E}">
        <p14:creationId xmlns:p14="http://schemas.microsoft.com/office/powerpoint/2010/main" val="197541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1CDD1BA3-A74B-4BA0-B5A1-EF24A5755E52}"/>
              </a:ext>
            </a:extLst>
          </p:cNvPr>
          <p:cNvPicPr>
            <a:picLocks noChangeAspect="1"/>
          </p:cNvPicPr>
          <p:nvPr/>
        </p:nvPicPr>
        <p:blipFill>
          <a:blip r:embed="rId2"/>
          <a:stretch>
            <a:fillRect/>
          </a:stretch>
        </p:blipFill>
        <p:spPr>
          <a:xfrm>
            <a:off x="2138363" y="73147"/>
            <a:ext cx="7049439" cy="6648328"/>
          </a:xfrm>
          <a:prstGeom prst="rect">
            <a:avLst/>
          </a:prstGeom>
        </p:spPr>
      </p:pic>
      <p:sp>
        <p:nvSpPr>
          <p:cNvPr id="5" name="Slide Number Placeholder 4">
            <a:extLst>
              <a:ext uri="{FF2B5EF4-FFF2-40B4-BE49-F238E27FC236}">
                <a16:creationId xmlns:a16="http://schemas.microsoft.com/office/drawing/2014/main" id="{A3582E00-1EF9-4A0D-A8C3-D3F71D09804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A2644288-DBB5-B146-A4C9-3FE617AA0A71}" type="slidenum">
              <a:rPr lang="en-US" sz="1200" smtClean="0">
                <a:solidFill>
                  <a:schemeClr val="tx1">
                    <a:tint val="75000"/>
                  </a:schemeClr>
                </a:solidFill>
                <a:latin typeface="+mn-lt"/>
                <a:cs typeface="+mn-cs"/>
              </a:rPr>
              <a:pPr>
                <a:spcAft>
                  <a:spcPts val="600"/>
                </a:spcAft>
              </a:pPr>
              <a:t>12</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454705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13</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1504950" y="2334186"/>
            <a:ext cx="9315450" cy="1839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Machine Learning is a general use technology what does that mean?</a:t>
            </a:r>
          </a:p>
        </p:txBody>
      </p:sp>
    </p:spTree>
    <p:extLst>
      <p:ext uri="{BB962C8B-B14F-4D97-AF65-F5344CB8AC3E}">
        <p14:creationId xmlns:p14="http://schemas.microsoft.com/office/powerpoint/2010/main" val="136771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0515600"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general-purpose technology</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or</a:t>
            </a:r>
            <a:r>
              <a:rPr lang="en-US"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GPT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is a term coined to describe a new method of producing and inventing that is important enough to have a protracted aggregate impact.</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Similar to electricity or the internet, in that it can be applied across domains and work to improve market outcomes. </a:t>
            </a:r>
          </a:p>
        </p:txBody>
      </p:sp>
      <p:sp>
        <p:nvSpPr>
          <p:cNvPr id="5" name="Slide Number Placeholder 4"/>
          <p:cNvSpPr>
            <a:spLocks noGrp="1"/>
          </p:cNvSpPr>
          <p:nvPr>
            <p:ph type="sldNum" sz="quarter" idx="12"/>
          </p:nvPr>
        </p:nvSpPr>
        <p:spPr/>
        <p:txBody>
          <a:bodyPr/>
          <a:lstStyle/>
          <a:p>
            <a:fld id="{5ACD0CF0-90CC-9C41-A77B-2776398A8C8B}" type="slidenum">
              <a:rPr lang="en-US" smtClean="0"/>
              <a:t>14</a:t>
            </a:fld>
            <a:endParaRPr lang="en-US" dirty="0"/>
          </a:p>
        </p:txBody>
      </p:sp>
    </p:spTree>
    <p:extLst>
      <p:ext uri="{BB962C8B-B14F-4D97-AF65-F5344CB8AC3E}">
        <p14:creationId xmlns:p14="http://schemas.microsoft.com/office/powerpoint/2010/main" val="2683212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523874"/>
          </a:xfrm>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229411" y="731521"/>
            <a:ext cx="10515600" cy="5734502"/>
          </a:xfrm>
        </p:spPr>
        <p:txBody>
          <a:bodyPr>
            <a:normAutofit/>
          </a:bodyPr>
          <a:lstStyle/>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hlinkClick r:id="rId2"/>
              </a:rPr>
              <a:t>Twitter Data Usage</a:t>
            </a:r>
            <a:endParaRPr lang="en-US"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Error rates on ImageNet (10,000 labelled images) have been driven down from 30% in 2010 to less than 3% today. </a:t>
            </a:r>
          </a:p>
          <a:p>
            <a:pPr lvl="1"/>
            <a:r>
              <a:rPr lang="en-US" dirty="0">
                <a:solidFill>
                  <a:srgbClr val="002060"/>
                </a:solidFill>
                <a:latin typeface="Times New Roman" panose="02020603050405020304" pitchFamily="18" charset="0"/>
                <a:cs typeface="Times New Roman" panose="02020603050405020304" pitchFamily="18" charset="0"/>
              </a:rPr>
              <a:t> Below 5% is important why? </a:t>
            </a:r>
          </a:p>
          <a:p>
            <a:pPr marL="457200" lvl="1"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Chess: Deep Blue (IBM AI) searched some 200 million positions per second, Kasparov was searching not more than 5–10 positions probably, per second. Yet he played almost at the same level….why?</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15</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2074960" cy="5863090"/>
          </a:xfrm>
        </p:spPr>
        <p:txBody>
          <a:bodyPr>
            <a:noAutofit/>
          </a:bodyPr>
          <a:lstStyle/>
          <a:p>
            <a:r>
              <a:rPr lang="en-US" sz="2900" dirty="0">
                <a:solidFill>
                  <a:srgbClr val="002060"/>
                </a:solidFill>
                <a:latin typeface="Times New Roman" panose="02020603050405020304" pitchFamily="18" charset="0"/>
                <a:cs typeface="Times New Roman" panose="02020603050405020304" pitchFamily="18" charset="0"/>
              </a:rPr>
              <a:t> However, before we all turn into robots consider two important facts: </a:t>
            </a:r>
          </a:p>
          <a:p>
            <a:pPr marL="914400" lvl="1" indent="-45720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We remain remarkably far away from what would be consider a similar general intelligence that can be compared to humans</a:t>
            </a:r>
          </a:p>
          <a:p>
            <a:pPr marL="971550" lvl="1" indent="-51435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Machines cannot do the full range of tasks that humans can do</a:t>
            </a:r>
          </a:p>
          <a:p>
            <a:pPr marL="457200" lvl="1" indent="0">
              <a:buNone/>
            </a:pPr>
            <a:endParaRPr lang="en-US" sz="2900"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US" sz="2900" dirty="0">
                <a:solidFill>
                  <a:srgbClr val="002060"/>
                </a:solidFill>
                <a:latin typeface="Times New Roman" panose="02020603050405020304" pitchFamily="18" charset="0"/>
                <a:cs typeface="Times New Roman" panose="02020603050405020304" pitchFamily="18" charset="0"/>
              </a:rPr>
              <a:t>We can then refer to jobs or activities that might be good cases for Machine Learning as </a:t>
            </a:r>
            <a:r>
              <a:rPr lang="en-US" sz="2900" dirty="0">
                <a:solidFill>
                  <a:srgbClr val="C00000"/>
                </a:solidFill>
                <a:latin typeface="Times New Roman" panose="02020603050405020304" pitchFamily="18" charset="0"/>
                <a:cs typeface="Times New Roman" panose="02020603050405020304" pitchFamily="18" charset="0"/>
              </a:rPr>
              <a:t>SML</a:t>
            </a:r>
            <a:r>
              <a:rPr lang="en-US" sz="2900" dirty="0">
                <a:solidFill>
                  <a:srgbClr val="002060"/>
                </a:solidFill>
                <a:latin typeface="Times New Roman" panose="02020603050405020304" pitchFamily="18" charset="0"/>
                <a:cs typeface="Times New Roman" panose="02020603050405020304" pitchFamily="18" charset="0"/>
              </a:rPr>
              <a:t> or Suitable for Machine Learning</a:t>
            </a:r>
          </a:p>
          <a:p>
            <a:pPr marL="0" indent="0">
              <a:buNone/>
            </a:pPr>
            <a:endParaRPr lang="en-US" sz="29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8023F26-915E-46E6-BA45-131753776FD6}"/>
              </a:ext>
            </a:extLst>
          </p:cNvPr>
          <p:cNvSpPr/>
          <p:nvPr/>
        </p:nvSpPr>
        <p:spPr>
          <a:xfrm>
            <a:off x="1375803" y="4895850"/>
            <a:ext cx="9248775"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What are examples of tasks that might be SML and how do we know if our organizations are ready?</a:t>
            </a:r>
          </a:p>
        </p:txBody>
      </p:sp>
    </p:spTree>
    <p:extLst>
      <p:ext uri="{BB962C8B-B14F-4D97-AF65-F5344CB8AC3E}">
        <p14:creationId xmlns:p14="http://schemas.microsoft.com/office/powerpoint/2010/main" val="9895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180760" y="770474"/>
            <a:ext cx="11537628"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Successful implementation of ML requires very </a:t>
            </a:r>
            <a:r>
              <a:rPr lang="en-US" sz="3200" b="1" dirty="0">
                <a:solidFill>
                  <a:srgbClr val="C00000"/>
                </a:solidFill>
                <a:latin typeface="Times New Roman" panose="02020603050405020304" pitchFamily="18" charset="0"/>
                <a:cs typeface="Times New Roman" panose="02020603050405020304" pitchFamily="18" charset="0"/>
              </a:rPr>
              <a:t>detailed specifications </a:t>
            </a:r>
            <a:r>
              <a:rPr lang="en-US" sz="3200" dirty="0">
                <a:solidFill>
                  <a:srgbClr val="002060"/>
                </a:solidFill>
                <a:latin typeface="Times New Roman" panose="02020603050405020304" pitchFamily="18" charset="0"/>
                <a:cs typeface="Times New Roman" panose="02020603050405020304" pitchFamily="18" charset="0"/>
              </a:rPr>
              <a:t>on what is to be learned and data to support that learning activity.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Including the development of engineering features through a series of </a:t>
            </a:r>
            <a:r>
              <a:rPr lang="en-US" sz="3200" b="1" dirty="0">
                <a:solidFill>
                  <a:srgbClr val="C00000"/>
                </a:solidFill>
                <a:latin typeface="Times New Roman" panose="02020603050405020304" pitchFamily="18" charset="0"/>
                <a:cs typeface="Times New Roman" panose="02020603050405020304" pitchFamily="18" charset="0"/>
              </a:rPr>
              <a:t>trial-and-error </a:t>
            </a:r>
            <a:r>
              <a:rPr lang="en-US" sz="3200" dirty="0">
                <a:solidFill>
                  <a:srgbClr val="002060"/>
                </a:solidFill>
                <a:latin typeface="Times New Roman" panose="02020603050405020304" pitchFamily="18" charset="0"/>
                <a:cs typeface="Times New Roman" panose="02020603050405020304" pitchFamily="18" charset="0"/>
              </a:rPr>
              <a:t>and.. </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Then most importantly embedding these products into </a:t>
            </a:r>
            <a:r>
              <a:rPr lang="en-US" sz="3200" b="1" dirty="0">
                <a:solidFill>
                  <a:srgbClr val="C00000"/>
                </a:solidFill>
                <a:latin typeface="Times New Roman" panose="02020603050405020304" pitchFamily="18" charset="0"/>
                <a:cs typeface="Times New Roman" panose="02020603050405020304" pitchFamily="18" charset="0"/>
              </a:rPr>
              <a:t>normal business operations</a:t>
            </a:r>
            <a:r>
              <a:rPr lang="en-US" sz="3200" b="1"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in such a way that efficiencies can be realized.</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lnSpcReduction="10000"/>
          </a:bodyPr>
          <a:lstStyle/>
          <a:p>
            <a:r>
              <a:rPr lang="en-US" dirty="0">
                <a:solidFill>
                  <a:srgbClr val="002060"/>
                </a:solidFill>
                <a:latin typeface="Times New Roman" panose="02020603050405020304" pitchFamily="18" charset="0"/>
                <a:cs typeface="Times New Roman" panose="02020603050405020304" pitchFamily="18" charset="0"/>
              </a:rPr>
              <a:t> What tasks are most suitable for ML to take over: </a:t>
            </a:r>
          </a:p>
          <a:p>
            <a:pPr lvl="1"/>
            <a:r>
              <a:rPr lang="en-US" dirty="0">
                <a:solidFill>
                  <a:srgbClr val="002060"/>
                </a:solidFill>
                <a:latin typeface="Times New Roman" panose="02020603050405020304" pitchFamily="18" charset="0"/>
                <a:cs typeface="Times New Roman" panose="02020603050405020304" pitchFamily="18" charset="0"/>
              </a:rPr>
              <a:t> Most recent successes are predicated on </a:t>
            </a:r>
            <a:r>
              <a:rPr lang="en-US" b="1" dirty="0">
                <a:solidFill>
                  <a:srgbClr val="C00000"/>
                </a:solidFill>
                <a:latin typeface="Times New Roman" panose="02020603050405020304" pitchFamily="18" charset="0"/>
                <a:cs typeface="Times New Roman" panose="02020603050405020304" pitchFamily="18" charset="0"/>
              </a:rPr>
              <a:t>supervised learning </a:t>
            </a:r>
          </a:p>
          <a:p>
            <a:pPr lvl="1"/>
            <a:r>
              <a:rPr lang="en-US" dirty="0">
                <a:solidFill>
                  <a:srgbClr val="002060"/>
                </a:solidFill>
                <a:latin typeface="Times New Roman" panose="02020603050405020304" pitchFamily="18" charset="0"/>
                <a:cs typeface="Times New Roman" panose="02020603050405020304" pitchFamily="18" charset="0"/>
              </a:rPr>
              <a:t> Competency is narrow as compared to the complexity of </a:t>
            </a:r>
            <a:r>
              <a:rPr lang="en-US" b="1" dirty="0">
                <a:solidFill>
                  <a:srgbClr val="C00000"/>
                </a:solidFill>
                <a:latin typeface="Times New Roman" panose="02020603050405020304" pitchFamily="18" charset="0"/>
                <a:cs typeface="Times New Roman" panose="02020603050405020304" pitchFamily="18" charset="0"/>
              </a:rPr>
              <a:t>human</a:t>
            </a:r>
            <a:r>
              <a:rPr lang="en-US" dirty="0">
                <a:solidFill>
                  <a:srgbClr val="002060"/>
                </a:solidFill>
                <a:latin typeface="Times New Roman" panose="02020603050405020304" pitchFamily="18" charset="0"/>
                <a:cs typeface="Times New Roman" panose="02020603050405020304" pitchFamily="18" charset="0"/>
              </a:rPr>
              <a:t> decision making  </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Learning a function that maps well-defined </a:t>
            </a:r>
            <a:r>
              <a:rPr lang="en-US" b="1" dirty="0">
                <a:solidFill>
                  <a:srgbClr val="C00000"/>
                </a:solidFill>
                <a:latin typeface="Times New Roman" panose="02020603050405020304" pitchFamily="18" charset="0"/>
                <a:cs typeface="Times New Roman" panose="02020603050405020304" pitchFamily="18" charset="0"/>
              </a:rPr>
              <a:t>inputs</a:t>
            </a:r>
            <a:r>
              <a:rPr lang="en-US" dirty="0">
                <a:solidFill>
                  <a:srgbClr val="002060"/>
                </a:solidFill>
                <a:latin typeface="Times New Roman" panose="02020603050405020304" pitchFamily="18" charset="0"/>
                <a:cs typeface="Times New Roman" panose="02020603050405020304" pitchFamily="18" charset="0"/>
              </a:rPr>
              <a:t> to well-defined </a:t>
            </a:r>
            <a:r>
              <a:rPr lang="en-US" b="1" dirty="0">
                <a:solidFill>
                  <a:srgbClr val="C00000"/>
                </a:solidFill>
                <a:latin typeface="Times New Roman" panose="02020603050405020304" pitchFamily="18" charset="0"/>
                <a:cs typeface="Times New Roman" panose="02020603050405020304" pitchFamily="18" charset="0"/>
              </a:rPr>
              <a:t>outputs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can predict Y given any value of X – still might not produce the actual causal effect</a:t>
            </a:r>
          </a:p>
          <a:p>
            <a:pPr marL="514350" indent="-514350">
              <a:buFont typeface="+mj-lt"/>
              <a:buAutoNum type="arabicPeriod"/>
            </a:pPr>
            <a:r>
              <a:rPr lang="en-US" b="1" dirty="0">
                <a:solidFill>
                  <a:srgbClr val="C00000"/>
                </a:solidFill>
                <a:latin typeface="Times New Roman" panose="02020603050405020304" pitchFamily="18" charset="0"/>
                <a:cs typeface="Times New Roman" panose="02020603050405020304" pitchFamily="18" charset="0"/>
              </a:rPr>
              <a:t>Large</a:t>
            </a: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Data</a:t>
            </a:r>
            <a:r>
              <a:rPr lang="en-US" dirty="0">
                <a:solidFill>
                  <a:srgbClr val="002060"/>
                </a:solidFill>
                <a:latin typeface="Times New Roman" panose="02020603050405020304" pitchFamily="18" charset="0"/>
                <a:cs typeface="Times New Roman" panose="02020603050405020304" pitchFamily="18" charset="0"/>
              </a:rPr>
              <a:t> is present or can be created containing input-output pairs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The more training data available the more arcuate the model</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Task provides </a:t>
            </a:r>
            <a:r>
              <a:rPr lang="en-US" b="1" dirty="0">
                <a:solidFill>
                  <a:srgbClr val="C00000"/>
                </a:solidFill>
                <a:latin typeface="Times New Roman" panose="02020603050405020304" pitchFamily="18" charset="0"/>
                <a:cs typeface="Times New Roman" panose="02020603050405020304" pitchFamily="18" charset="0"/>
              </a:rPr>
              <a:t>clear feedback </a:t>
            </a:r>
            <a:r>
              <a:rPr lang="en-US" dirty="0">
                <a:solidFill>
                  <a:srgbClr val="002060"/>
                </a:solidFill>
                <a:latin typeface="Times New Roman" panose="02020603050405020304" pitchFamily="18" charset="0"/>
                <a:cs typeface="Times New Roman" panose="02020603050405020304" pitchFamily="18" charset="0"/>
              </a:rPr>
              <a:t>with well definable goals and metrics </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we know what to achieve – (optimize flight patterns not a single flight)</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 Where </a:t>
            </a:r>
            <a:r>
              <a:rPr lang="en-US" b="1" dirty="0">
                <a:solidFill>
                  <a:srgbClr val="C00000"/>
                </a:solidFill>
                <a:latin typeface="Times New Roman" panose="02020603050405020304" pitchFamily="18" charset="0"/>
                <a:cs typeface="Times New Roman" panose="02020603050405020304" pitchFamily="18" charset="0"/>
              </a:rPr>
              <a:t>reasoning</a:t>
            </a:r>
            <a:r>
              <a:rPr lang="en-US" dirty="0">
                <a:solidFill>
                  <a:srgbClr val="002060"/>
                </a:solidFill>
                <a:latin typeface="Times New Roman" panose="02020603050405020304" pitchFamily="18" charset="0"/>
                <a:cs typeface="Times New Roman" panose="02020603050405020304" pitchFamily="18" charset="0"/>
              </a:rPr>
              <a:t> and diverse background knowledge is not necessary</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Good at empirical associations but terrible at decision making that requires common sense of historical knowledge</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No need for </a:t>
            </a:r>
            <a:r>
              <a:rPr lang="en-US" b="1" dirty="0">
                <a:solidFill>
                  <a:srgbClr val="C00000"/>
                </a:solidFill>
                <a:latin typeface="Times New Roman" panose="02020603050405020304" pitchFamily="18" charset="0"/>
                <a:cs typeface="Times New Roman" panose="02020603050405020304" pitchFamily="18" charset="0"/>
              </a:rPr>
              <a:t>why</a:t>
            </a:r>
            <a:r>
              <a:rPr lang="en-US" dirty="0">
                <a:solidFill>
                  <a:srgbClr val="002060"/>
                </a:solidFill>
                <a:latin typeface="Times New Roman" panose="02020603050405020304" pitchFamily="18" charset="0"/>
                <a:cs typeface="Times New Roman" panose="02020603050405020304" pitchFamily="18" charset="0"/>
              </a:rPr>
              <a:t> the decision was made to be clear</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NN could use millions numerical weights</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18</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a:bodyPr>
          <a:lstStyle/>
          <a:p>
            <a:pPr marL="514350" indent="-514350">
              <a:buFont typeface="+mj-lt"/>
              <a:buAutoNum type="arabicPeriod" startAt="6"/>
            </a:pPr>
            <a:r>
              <a:rPr lang="en-US" dirty="0">
                <a:solidFill>
                  <a:srgbClr val="002060"/>
                </a:solidFill>
                <a:latin typeface="Times New Roman" panose="02020603050405020304" pitchFamily="18" charset="0"/>
                <a:cs typeface="Times New Roman" panose="02020603050405020304" pitchFamily="18" charset="0"/>
              </a:rPr>
              <a:t>A tolerance for error or sub-optimal solutions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ML use probabilistic outputs which means some error is always assumed</a:t>
            </a:r>
          </a:p>
          <a:p>
            <a:pPr marL="514350" indent="-514350">
              <a:buFont typeface="+mj-lt"/>
              <a:buAutoNum type="arabicPeriod" startAt="7"/>
            </a:pPr>
            <a:r>
              <a:rPr lang="en-US" dirty="0">
                <a:solidFill>
                  <a:srgbClr val="002060"/>
                </a:solidFill>
                <a:latin typeface="Times New Roman" panose="02020603050405020304" pitchFamily="18" charset="0"/>
                <a:cs typeface="Times New Roman" panose="02020603050405020304" pitchFamily="18" charset="0"/>
              </a:rPr>
              <a:t>Function of item being learned should not </a:t>
            </a:r>
            <a:r>
              <a:rPr lang="en-US" b="1" dirty="0">
                <a:solidFill>
                  <a:srgbClr val="C00000"/>
                </a:solidFill>
                <a:latin typeface="Times New Roman" panose="02020603050405020304" pitchFamily="18" charset="0"/>
                <a:cs typeface="Times New Roman" panose="02020603050405020304" pitchFamily="18" charset="0"/>
              </a:rPr>
              <a:t>change rapidly </a:t>
            </a:r>
            <a:r>
              <a:rPr lang="en-US" dirty="0">
                <a:solidFill>
                  <a:srgbClr val="002060"/>
                </a:solidFill>
                <a:latin typeface="Times New Roman" panose="02020603050405020304" pitchFamily="18" charset="0"/>
                <a:cs typeface="Times New Roman" panose="02020603050405020304" pitchFamily="18" charset="0"/>
              </a:rPr>
              <a:t>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Work best when the distribution of future test examples is the same roughly as the training set 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not the case systems need to be in place to refresh algorithms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19</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1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2047E6C-6715-426C-A211-24190871C084}"/>
              </a:ext>
            </a:extLst>
          </p:cNvPr>
          <p:cNvSpPr>
            <a:spLocks noGrp="1"/>
          </p:cNvSpPr>
          <p:nvPr>
            <p:ph type="title"/>
          </p:nvPr>
        </p:nvSpPr>
        <p:spPr>
          <a:xfrm>
            <a:off x="1026190" y="129415"/>
            <a:ext cx="10515600" cy="731520"/>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Themes</a:t>
            </a:r>
          </a:p>
        </p:txBody>
      </p:sp>
      <p:sp>
        <p:nvSpPr>
          <p:cNvPr id="3" name="Rectangle 2">
            <a:extLst>
              <a:ext uri="{FF2B5EF4-FFF2-40B4-BE49-F238E27FC236}">
                <a16:creationId xmlns:a16="http://schemas.microsoft.com/office/drawing/2014/main" id="{38208AF5-BD02-48FF-A8F9-588555427821}"/>
              </a:ext>
            </a:extLst>
          </p:cNvPr>
          <p:cNvSpPr/>
          <p:nvPr/>
        </p:nvSpPr>
        <p:spPr>
          <a:xfrm>
            <a:off x="2133601" y="962026"/>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Machine Learning Lifecycle</a:t>
            </a:r>
          </a:p>
        </p:txBody>
      </p:sp>
      <p:sp>
        <p:nvSpPr>
          <p:cNvPr id="4" name="Rectangle 3">
            <a:extLst>
              <a:ext uri="{FF2B5EF4-FFF2-40B4-BE49-F238E27FC236}">
                <a16:creationId xmlns:a16="http://schemas.microsoft.com/office/drawing/2014/main" id="{929390F1-1D43-4820-AE12-B85ED7F349A2}"/>
              </a:ext>
            </a:extLst>
          </p:cNvPr>
          <p:cNvSpPr/>
          <p:nvPr/>
        </p:nvSpPr>
        <p:spPr>
          <a:xfrm>
            <a:off x="2133599" y="2633663"/>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Are you ready for Machine Learning?</a:t>
            </a:r>
          </a:p>
        </p:txBody>
      </p:sp>
      <p:sp>
        <p:nvSpPr>
          <p:cNvPr id="6" name="Rectangle 5">
            <a:extLst>
              <a:ext uri="{FF2B5EF4-FFF2-40B4-BE49-F238E27FC236}">
                <a16:creationId xmlns:a16="http://schemas.microsoft.com/office/drawing/2014/main" id="{1B678477-FFA9-4D02-A4BE-4691A1FB4479}"/>
              </a:ext>
            </a:extLst>
          </p:cNvPr>
          <p:cNvSpPr/>
          <p:nvPr/>
        </p:nvSpPr>
        <p:spPr>
          <a:xfrm>
            <a:off x="2133599" y="4305300"/>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Terms and Phases </a:t>
            </a:r>
          </a:p>
        </p:txBody>
      </p:sp>
    </p:spTree>
    <p:extLst>
      <p:ext uri="{BB962C8B-B14F-4D97-AF65-F5344CB8AC3E}">
        <p14:creationId xmlns:p14="http://schemas.microsoft.com/office/powerpoint/2010/main" val="14217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B4EB-4A72-4DA9-ACEE-1D308D3585DF}"/>
              </a:ext>
            </a:extLst>
          </p:cNvPr>
          <p:cNvSpPr>
            <a:spLocks noGrp="1"/>
          </p:cNvSpPr>
          <p:nvPr>
            <p:ph type="title"/>
          </p:nvPr>
        </p:nvSpPr>
        <p:spPr>
          <a:xfrm>
            <a:off x="80554" y="1"/>
            <a:ext cx="11968424" cy="731520"/>
          </a:xfrm>
        </p:spPr>
        <p:txBody>
          <a:bodyPr vert="horz" lIns="91440" tIns="45720" rIns="91440" bIns="45720" rtlCol="0" anchor="ctr">
            <a:normAutofit/>
          </a:bodyPr>
          <a:lstStyle/>
          <a:p>
            <a:r>
              <a:rPr lang="en-US" dirty="0">
                <a:solidFill>
                  <a:srgbClr val="002060"/>
                </a:solidFill>
                <a:latin typeface="Times New Roman" panose="02020603050405020304" pitchFamily="18" charset="0"/>
                <a:cs typeface="Times New Roman" panose="02020603050405020304" pitchFamily="18" charset="0"/>
              </a:rPr>
              <a:t>How do machines learn?</a:t>
            </a:r>
          </a:p>
        </p:txBody>
      </p:sp>
      <p:sp>
        <p:nvSpPr>
          <p:cNvPr id="3" name="Content Placeholder 2">
            <a:extLst>
              <a:ext uri="{FF2B5EF4-FFF2-40B4-BE49-F238E27FC236}">
                <a16:creationId xmlns:a16="http://schemas.microsoft.com/office/drawing/2014/main" id="{EF6DA0BD-E586-40D5-8EB2-9E45B5B312CE}"/>
              </a:ext>
            </a:extLst>
          </p:cNvPr>
          <p:cNvSpPr>
            <a:spLocks noGrp="1"/>
          </p:cNvSpPr>
          <p:nvPr>
            <p:ph idx="1"/>
          </p:nvPr>
        </p:nvSpPr>
        <p:spPr>
          <a:xfrm>
            <a:off x="460382" y="765603"/>
            <a:ext cx="10515600" cy="4351338"/>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The basic machine learning process can be divided into three parts.</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Data Input: Past data or information is utilized as a basis for future decision-making</a:t>
            </a:r>
          </a:p>
          <a:p>
            <a:pPr lvl="1"/>
            <a:r>
              <a:rPr lang="en-US" sz="3200" dirty="0">
                <a:solidFill>
                  <a:srgbClr val="002060"/>
                </a:solidFill>
                <a:latin typeface="Times New Roman" panose="02020603050405020304" pitchFamily="18" charset="0"/>
                <a:cs typeface="Times New Roman" panose="02020603050405020304" pitchFamily="18" charset="0"/>
              </a:rPr>
              <a:t>  Abstraction: The input data is represented in a broader way through the underlying algorithm</a:t>
            </a:r>
          </a:p>
          <a:p>
            <a:pPr lvl="1"/>
            <a:r>
              <a:rPr lang="en-US" sz="3200" dirty="0">
                <a:solidFill>
                  <a:srgbClr val="002060"/>
                </a:solidFill>
                <a:latin typeface="Times New Roman" panose="02020603050405020304" pitchFamily="18" charset="0"/>
                <a:cs typeface="Times New Roman" panose="02020603050405020304" pitchFamily="18" charset="0"/>
              </a:rPr>
              <a:t>  Generalization: The abstracted representation is generalized to form a framework for making decisions</a:t>
            </a:r>
          </a:p>
          <a:p>
            <a:pPr>
              <a:buFont typeface="Wingdings" panose="05000000000000000000" pitchFamily="2" charset="2"/>
              <a:buChar char="v"/>
            </a:pPr>
            <a:endParaRPr lang="en-US" sz="3200" dirty="0"/>
          </a:p>
        </p:txBody>
      </p:sp>
      <p:sp>
        <p:nvSpPr>
          <p:cNvPr id="4" name="Slide Number Placeholder 3">
            <a:extLst>
              <a:ext uri="{FF2B5EF4-FFF2-40B4-BE49-F238E27FC236}">
                <a16:creationId xmlns:a16="http://schemas.microsoft.com/office/drawing/2014/main" id="{53EB977B-F126-4F73-9EA4-D63C7693D85E}"/>
              </a:ext>
            </a:extLst>
          </p:cNvPr>
          <p:cNvSpPr>
            <a:spLocks noGrp="1"/>
          </p:cNvSpPr>
          <p:nvPr>
            <p:ph type="sldNum" sz="quarter" idx="12"/>
          </p:nvPr>
        </p:nvSpPr>
        <p:spPr/>
        <p:txBody>
          <a:bodyPr/>
          <a:lstStyle/>
          <a:p>
            <a:fld id="{5ACD0CF0-90CC-9C41-A77B-2776398A8C8B}" type="slidenum">
              <a:rPr lang="en-US" smtClean="0"/>
              <a:pPr/>
              <a:t>20</a:t>
            </a:fld>
            <a:endParaRPr lang="en-US"/>
          </a:p>
        </p:txBody>
      </p:sp>
      <p:sp>
        <p:nvSpPr>
          <p:cNvPr id="5" name="TextBox 4">
            <a:extLst>
              <a:ext uri="{FF2B5EF4-FFF2-40B4-BE49-F238E27FC236}">
                <a16:creationId xmlns:a16="http://schemas.microsoft.com/office/drawing/2014/main" id="{2F265792-4812-40F4-BBC6-1AD707E36E35}"/>
              </a:ext>
            </a:extLst>
          </p:cNvPr>
          <p:cNvSpPr txBox="1"/>
          <p:nvPr/>
        </p:nvSpPr>
        <p:spPr>
          <a:xfrm>
            <a:off x="253218" y="5791132"/>
            <a:ext cx="11099409" cy="646331"/>
          </a:xfrm>
          <a:prstGeom prst="rect">
            <a:avLst/>
          </a:prstGeom>
          <a:noFill/>
        </p:spPr>
        <p:txBody>
          <a:bodyPr wrap="square" rtlCol="0">
            <a:spAutoFit/>
          </a:bodyPr>
          <a:lstStyle/>
          <a:p>
            <a:r>
              <a:rPr lang="en-US" dirty="0"/>
              <a:t>(reference Introduction to ML by </a:t>
            </a:r>
            <a:r>
              <a:rPr lang="en-US" dirty="0">
                <a:hlinkClick r:id="rId2"/>
              </a:rPr>
              <a:t>Subramanian </a:t>
            </a:r>
            <a:r>
              <a:rPr lang="en-US" dirty="0" err="1">
                <a:hlinkClick r:id="rId2"/>
              </a:rPr>
              <a:t>Chandramouli</a:t>
            </a:r>
            <a:r>
              <a:rPr lang="en-US" dirty="0"/>
              <a:t>, </a:t>
            </a:r>
            <a:r>
              <a:rPr lang="en-US" dirty="0" err="1">
                <a:hlinkClick r:id="rId3"/>
              </a:rPr>
              <a:t>Saikat</a:t>
            </a:r>
            <a:r>
              <a:rPr lang="en-US" dirty="0">
                <a:hlinkClick r:id="rId3"/>
              </a:rPr>
              <a:t> </a:t>
            </a:r>
            <a:r>
              <a:rPr lang="en-US" dirty="0" err="1">
                <a:hlinkClick r:id="rId3"/>
              </a:rPr>
              <a:t>Dutt</a:t>
            </a:r>
            <a:r>
              <a:rPr lang="en-US" dirty="0"/>
              <a:t>, </a:t>
            </a:r>
            <a:r>
              <a:rPr lang="en-US" dirty="0">
                <a:hlinkClick r:id="rId4"/>
              </a:rPr>
              <a:t>Amit Kumar Das</a:t>
            </a:r>
            <a:r>
              <a:rPr lang="en-US" dirty="0"/>
              <a:t> (https://learning.oreilly.com/library/view/machine-learning/9789389588132/xhtml/chapter001.xhtml#ch1_1)</a:t>
            </a:r>
          </a:p>
        </p:txBody>
      </p:sp>
    </p:spTree>
    <p:extLst>
      <p:ext uri="{BB962C8B-B14F-4D97-AF65-F5344CB8AC3E}">
        <p14:creationId xmlns:p14="http://schemas.microsoft.com/office/powerpoint/2010/main" val="124040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06B3DE-AFD2-4135-A3E3-D4A19796E064}"/>
              </a:ext>
            </a:extLst>
          </p:cNvPr>
          <p:cNvSpPr>
            <a:spLocks noGrp="1"/>
          </p:cNvSpPr>
          <p:nvPr>
            <p:ph type="sldNum" sz="quarter" idx="12"/>
          </p:nvPr>
        </p:nvSpPr>
        <p:spPr/>
        <p:txBody>
          <a:bodyPr/>
          <a:lstStyle/>
          <a:p>
            <a:fld id="{5ACD0CF0-90CC-9C41-A77B-2776398A8C8B}" type="slidenum">
              <a:rPr lang="en-US" smtClean="0"/>
              <a:pPr/>
              <a:t>21</a:t>
            </a:fld>
            <a:endParaRPr lang="en-US"/>
          </a:p>
        </p:txBody>
      </p:sp>
      <p:pic>
        <p:nvPicPr>
          <p:cNvPr id="6" name="Picture 5" descr="A picture containing text&#10;&#10;Description automatically generated">
            <a:extLst>
              <a:ext uri="{FF2B5EF4-FFF2-40B4-BE49-F238E27FC236}">
                <a16:creationId xmlns:a16="http://schemas.microsoft.com/office/drawing/2014/main" id="{77C10472-D418-410D-9968-4AF70ACF18B2}"/>
              </a:ext>
            </a:extLst>
          </p:cNvPr>
          <p:cNvPicPr>
            <a:picLocks noChangeAspect="1"/>
          </p:cNvPicPr>
          <p:nvPr/>
        </p:nvPicPr>
        <p:blipFill>
          <a:blip r:embed="rId2"/>
          <a:stretch>
            <a:fillRect/>
          </a:stretch>
        </p:blipFill>
        <p:spPr>
          <a:xfrm>
            <a:off x="1580621" y="2011679"/>
            <a:ext cx="9262757" cy="2131256"/>
          </a:xfrm>
          <a:prstGeom prst="rect">
            <a:avLst/>
          </a:prstGeom>
        </p:spPr>
      </p:pic>
    </p:spTree>
    <p:extLst>
      <p:ext uri="{BB962C8B-B14F-4D97-AF65-F5344CB8AC3E}">
        <p14:creationId xmlns:p14="http://schemas.microsoft.com/office/powerpoint/2010/main" val="2557705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22</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5423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616449"/>
            <a:ext cx="10515600" cy="6105025"/>
          </a:xfrm>
        </p:spPr>
        <p:txBody>
          <a:bodyPr>
            <a:normAutofit fontScale="85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a:t>
            </a:r>
          </a:p>
          <a:p>
            <a:pPr lvl="1"/>
            <a:r>
              <a:rPr lang="en-US" dirty="0"/>
              <a:t> Data acquisition/gathering   </a:t>
            </a:r>
          </a:p>
          <a:p>
            <a:r>
              <a:rPr lang="en-US" dirty="0"/>
              <a:t> Phase – 2 Data Prep and Problem Exploration</a:t>
            </a:r>
          </a:p>
          <a:p>
            <a:pPr lvl="1"/>
            <a:r>
              <a:rPr lang="en-US" dirty="0"/>
              <a:t> Variable classes/types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and (Summary Stats and Visuals)</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 </a:t>
            </a:r>
          </a:p>
          <a:p>
            <a:pPr lvl="1"/>
            <a:r>
              <a:rPr lang="en-US" dirty="0"/>
              <a:t> 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23</a:t>
            </a:fld>
            <a:endParaRPr lang="en-US"/>
          </a:p>
        </p:txBody>
      </p:sp>
    </p:spTree>
    <p:extLst>
      <p:ext uri="{BB962C8B-B14F-4D97-AF65-F5344CB8AC3E}">
        <p14:creationId xmlns:p14="http://schemas.microsoft.com/office/powerpoint/2010/main" val="2340741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24</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a:t>
            </a:r>
          </a:p>
        </p:txBody>
      </p:sp>
    </p:spTree>
    <p:extLst>
      <p:ext uri="{BB962C8B-B14F-4D97-AF65-F5344CB8AC3E}">
        <p14:creationId xmlns:p14="http://schemas.microsoft.com/office/powerpoint/2010/main" val="707441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25</a:t>
            </a:fld>
            <a:endParaRPr lang="en-US"/>
          </a:p>
        </p:txBody>
      </p:sp>
      <p:cxnSp>
        <p:nvCxnSpPr>
          <p:cNvPr id="10" name="Straight Arrow Connector 9">
            <a:extLst>
              <a:ext uri="{FF2B5EF4-FFF2-40B4-BE49-F238E27FC236}">
                <a16:creationId xmlns:a16="http://schemas.microsoft.com/office/drawing/2014/main" id="{D5F5AFB4-BDC4-4C29-BBDA-2DEB3A06938A}"/>
              </a:ext>
            </a:extLst>
          </p:cNvPr>
          <p:cNvCxnSpPr/>
          <p:nvPr/>
        </p:nvCxnSpPr>
        <p:spPr>
          <a:xfrm>
            <a:off x="1905856" y="5635375"/>
            <a:ext cx="7022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2784F2-33FE-4CDA-BEDB-8F17CBB10B0F}"/>
              </a:ext>
            </a:extLst>
          </p:cNvPr>
          <p:cNvCxnSpPr/>
          <p:nvPr/>
        </p:nvCxnSpPr>
        <p:spPr>
          <a:xfrm flipV="1">
            <a:off x="1916131" y="1006867"/>
            <a:ext cx="0" cy="4628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22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a:t>
            </a:r>
          </a:p>
          <a:p>
            <a:pPr lvl="1"/>
            <a:r>
              <a:rPr lang="en-US" dirty="0"/>
              <a:t> Goals of prediction are not centered on how the features are interacting or resulting in an event but are instead focused on the ability of the model to predicted an event. </a:t>
            </a:r>
          </a:p>
          <a:p>
            <a:pPr lvl="1"/>
            <a:r>
              <a:rPr lang="en-US" dirty="0"/>
              <a:t>  Almost all ML methods are focused on predication not causation or inference. </a:t>
            </a:r>
          </a:p>
          <a:p>
            <a:pPr lvl="1"/>
            <a:r>
              <a:rPr lang="en-US" dirty="0"/>
              <a:t> This is why model performance is based largely on how well a model predicts not necessarily how much individual variables are contributing to error reduction.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26</a:t>
            </a:fld>
            <a:endParaRPr lang="en-US"/>
          </a:p>
        </p:txBody>
      </p:sp>
    </p:spTree>
    <p:extLst>
      <p:ext uri="{BB962C8B-B14F-4D97-AF65-F5344CB8AC3E}">
        <p14:creationId xmlns:p14="http://schemas.microsoft.com/office/powerpoint/2010/main" val="2537658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Independent Metric for Business Value </a:t>
            </a:r>
          </a:p>
          <a:p>
            <a:pPr lvl="1"/>
            <a:r>
              <a:rPr lang="en-US" dirty="0"/>
              <a:t> A key part of building a solution using </a:t>
            </a:r>
            <a:r>
              <a:rPr lang="en-US" b="1" dirty="0"/>
              <a:t>Machine Learning Techniques </a:t>
            </a:r>
            <a:r>
              <a:rPr lang="en-US" dirty="0"/>
              <a:t>is having a metric that is independent of the model that can be used to determine if the model is providing value.  </a:t>
            </a:r>
          </a:p>
          <a:p>
            <a:pPr lvl="1"/>
            <a:endParaRPr lang="en-US" dirty="0"/>
          </a:p>
          <a:p>
            <a:pPr lvl="1"/>
            <a:r>
              <a:rPr lang="en-US" dirty="0"/>
              <a:t> Examples</a:t>
            </a:r>
          </a:p>
          <a:p>
            <a:pPr lvl="2"/>
            <a:r>
              <a:rPr lang="en-US" dirty="0"/>
              <a:t> Recommender Engine for Netflix: Number of user clicks</a:t>
            </a:r>
          </a:p>
          <a:p>
            <a:pPr lvl="2"/>
            <a:r>
              <a:rPr lang="en-US" dirty="0"/>
              <a:t> Spam Block Predictor: Number of viruses in the network </a:t>
            </a:r>
          </a:p>
          <a:p>
            <a:pPr lvl="2"/>
            <a:r>
              <a:rPr lang="en-US" dirty="0"/>
              <a:t> Market Clustering: Did sales increase</a:t>
            </a:r>
          </a:p>
          <a:p>
            <a:pPr lvl="2"/>
            <a:r>
              <a:rPr lang="en-US" dirty="0"/>
              <a:t> Others?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27</a:t>
            </a:fld>
            <a:endParaRPr lang="en-US"/>
          </a:p>
        </p:txBody>
      </p:sp>
    </p:spTree>
    <p:extLst>
      <p:ext uri="{BB962C8B-B14F-4D97-AF65-F5344CB8AC3E}">
        <p14:creationId xmlns:p14="http://schemas.microsoft.com/office/powerpoint/2010/main" val="428639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Target Variable versus Features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pPr marL="0" indent="0">
              <a:buNone/>
            </a:pPr>
            <a:endParaRPr lang="en-US" dirty="0"/>
          </a:p>
          <a:p>
            <a:pPr lvl="1"/>
            <a:r>
              <a:rPr lang="en-US" dirty="0"/>
              <a:t> </a:t>
            </a:r>
            <a:r>
              <a:rPr lang="en-US" b="1" dirty="0"/>
              <a:t>Target variable </a:t>
            </a:r>
            <a:r>
              <a:rPr lang="en-US" dirty="0"/>
              <a:t>– Is the variable that includes the patterns the machine learning algorithm is trying to learn.  It is the variable of interest and key to evaluating the model output.  </a:t>
            </a:r>
          </a:p>
          <a:p>
            <a:pPr lvl="2"/>
            <a:r>
              <a:rPr lang="en-US" dirty="0"/>
              <a:t> More simply it is the variable we are trying to predict.  </a:t>
            </a:r>
          </a:p>
          <a:p>
            <a:pPr marL="914400" lvl="2" indent="0">
              <a:buNone/>
            </a:pPr>
            <a:endParaRPr lang="en-US" dirty="0"/>
          </a:p>
          <a:p>
            <a:pPr lvl="1"/>
            <a:r>
              <a:rPr lang="en-US" dirty="0"/>
              <a:t> </a:t>
            </a:r>
            <a:r>
              <a:rPr lang="en-US" b="1" dirty="0"/>
              <a:t>Feature variables </a:t>
            </a:r>
            <a:r>
              <a:rPr lang="en-US" dirty="0"/>
              <a:t>– Are the variables the model will use to learn the patterns of the target variable. The process of feature engineering can result in additional features. </a:t>
            </a:r>
          </a:p>
          <a:p>
            <a:pPr lvl="2"/>
            <a:r>
              <a:rPr lang="en-US" dirty="0"/>
              <a:t> More simply these are the variables used for predicting the target</a:t>
            </a:r>
          </a:p>
          <a:p>
            <a:pPr lvl="1"/>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28</a:t>
            </a:fld>
            <a:endParaRPr lang="en-US"/>
          </a:p>
        </p:txBody>
      </p:sp>
    </p:spTree>
    <p:extLst>
      <p:ext uri="{BB962C8B-B14F-4D97-AF65-F5344CB8AC3E}">
        <p14:creationId xmlns:p14="http://schemas.microsoft.com/office/powerpoint/2010/main" val="1837246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6122028"/>
          </a:xfrm>
        </p:spPr>
        <p:txBody>
          <a:bodyPr>
            <a:normAutofit/>
          </a:bodyPr>
          <a:lstStyle/>
          <a:p>
            <a:r>
              <a:rPr lang="en-US" dirty="0"/>
              <a:t> </a:t>
            </a:r>
            <a:r>
              <a:rPr lang="en-US" b="1" dirty="0"/>
              <a:t>Classification</a:t>
            </a:r>
            <a:r>
              <a:rPr lang="en-US" dirty="0"/>
              <a:t> is the process of developing a model to predict whether a target variable is in defined categories.  This is driven by having either a binary or multi-level categorical variable as the target variable. </a:t>
            </a:r>
          </a:p>
          <a:p>
            <a:pPr lvl="2"/>
            <a:r>
              <a:rPr lang="en-US" sz="2400" dirty="0"/>
              <a:t> Examples: </a:t>
            </a:r>
          </a:p>
          <a:p>
            <a:pPr lvl="3"/>
            <a:r>
              <a:rPr lang="en-US" sz="2000" dirty="0"/>
              <a:t> Predicting whether someone is male, or female based on 1,000s of pictures.</a:t>
            </a:r>
          </a:p>
          <a:p>
            <a:pPr lvl="3"/>
            <a:r>
              <a:rPr lang="en-US" sz="2000" dirty="0"/>
              <a:t> Predicting whether a team will have a winning season or not based on player performance </a:t>
            </a:r>
          </a:p>
          <a:p>
            <a:pPr lvl="3"/>
            <a:r>
              <a:rPr lang="en-US" sz="2000" dirty="0"/>
              <a:t> Predicting whether a person will default on a loan or not</a:t>
            </a:r>
          </a:p>
          <a:p>
            <a:pPr lvl="2"/>
            <a:r>
              <a:rPr lang="en-US" sz="2400" dirty="0"/>
              <a:t> Key point: The predications of the model are not binary (1s or 0s) but are given as </a:t>
            </a:r>
            <a:r>
              <a:rPr lang="en-US" sz="2400" b="1" dirty="0"/>
              <a:t>percentages</a:t>
            </a:r>
            <a:r>
              <a:rPr lang="en-US" sz="2400" dirty="0"/>
              <a:t> indicating the likelihood that any one row of data belongs to any one category.  In the case of target variables with multiple categories each row will get the same number of percent predictions as categories.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29</a:t>
            </a:fld>
            <a:endParaRPr lang="en-US"/>
          </a:p>
        </p:txBody>
      </p:sp>
    </p:spTree>
    <p:extLst>
      <p:ext uri="{BB962C8B-B14F-4D97-AF65-F5344CB8AC3E}">
        <p14:creationId xmlns:p14="http://schemas.microsoft.com/office/powerpoint/2010/main" val="327904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24" y="150669"/>
            <a:ext cx="2802493" cy="1986244"/>
          </a:xfrm>
        </p:spPr>
        <p:txBody>
          <a:bodyPr>
            <a:normAutofit/>
          </a:bodyPr>
          <a:lstStyle/>
          <a:p>
            <a:pPr marL="457200" lvl="1" indent="0" algn="l">
              <a:buNone/>
            </a:pPr>
            <a:r>
              <a:rPr lang="en-US" sz="2000" b="1" dirty="0">
                <a:solidFill>
                  <a:srgbClr val="002060"/>
                </a:solidFill>
              </a:rPr>
              <a:t>Engineering of Machine Learning Algos versus Software Development </a:t>
            </a:r>
            <a:endParaRPr lang="en-US" sz="1100" b="1" dirty="0">
              <a:solidFill>
                <a:srgbClr val="002060"/>
              </a:solidFill>
            </a:endParaRPr>
          </a:p>
        </p:txBody>
      </p:sp>
      <p:sp>
        <p:nvSpPr>
          <p:cNvPr id="7" name="Content Placeholder 2">
            <a:extLst>
              <a:ext uri="{FF2B5EF4-FFF2-40B4-BE49-F238E27FC236}">
                <a16:creationId xmlns:a16="http://schemas.microsoft.com/office/drawing/2014/main" id="{430F7D9A-2175-45CB-96C3-41835579C27F}"/>
              </a:ext>
            </a:extLst>
          </p:cNvPr>
          <p:cNvSpPr>
            <a:spLocks noGrp="1"/>
          </p:cNvSpPr>
          <p:nvPr>
            <p:ph sz="half" idx="1"/>
          </p:nvPr>
        </p:nvSpPr>
        <p:spPr>
          <a:xfrm>
            <a:off x="85809" y="604726"/>
            <a:ext cx="11485982" cy="5819764"/>
          </a:xfrm>
        </p:spPr>
        <p:txBody>
          <a:bodyPr>
            <a:normAutofit/>
          </a:bodyPr>
          <a:lstStyle/>
          <a:p>
            <a:pPr marL="857250" lvl="2" indent="0">
              <a:buNone/>
            </a:pPr>
            <a:endParaRPr lang="en-US" sz="2400" dirty="0">
              <a:solidFill>
                <a:srgbClr val="002060"/>
              </a:solidFill>
            </a:endParaRPr>
          </a:p>
          <a:p>
            <a:pPr marL="2228850" lvl="4" indent="-457200">
              <a:buFont typeface="Wingdings" panose="05000000000000000000" pitchFamily="2" charset="2"/>
              <a:buChar char="Ø"/>
            </a:pPr>
            <a:endParaRPr lang="en-US" sz="2400" dirty="0">
              <a:solidFill>
                <a:srgbClr val="002060"/>
              </a:solidFill>
            </a:endParaRPr>
          </a:p>
        </p:txBody>
      </p:sp>
      <p:pic>
        <p:nvPicPr>
          <p:cNvPr id="4" name="Picture 3" descr="Diagram&#10;&#10;Description automatically generated">
            <a:extLst>
              <a:ext uri="{FF2B5EF4-FFF2-40B4-BE49-F238E27FC236}">
                <a16:creationId xmlns:a16="http://schemas.microsoft.com/office/drawing/2014/main" id="{EC8FDB33-3A19-4F07-A32C-CF083C971162}"/>
              </a:ext>
            </a:extLst>
          </p:cNvPr>
          <p:cNvPicPr>
            <a:picLocks noChangeAspect="1"/>
          </p:cNvPicPr>
          <p:nvPr/>
        </p:nvPicPr>
        <p:blipFill>
          <a:blip r:embed="rId3"/>
          <a:stretch>
            <a:fillRect/>
          </a:stretch>
        </p:blipFill>
        <p:spPr>
          <a:xfrm>
            <a:off x="3402740" y="-158515"/>
            <a:ext cx="8919099" cy="34881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8F65B71D-B3F4-4366-8754-07071FC56565}"/>
                  </a:ext>
                </a:extLst>
              </p14:cNvPr>
              <p14:cNvContentPartPr/>
              <p14:nvPr/>
            </p14:nvContentPartPr>
            <p14:xfrm>
              <a:off x="1952820" y="4337969"/>
              <a:ext cx="360" cy="360"/>
            </p14:xfrm>
          </p:contentPart>
        </mc:Choice>
        <mc:Fallback xmlns="">
          <p:pic>
            <p:nvPicPr>
              <p:cNvPr id="9" name="Ink 8">
                <a:extLst>
                  <a:ext uri="{FF2B5EF4-FFF2-40B4-BE49-F238E27FC236}">
                    <a16:creationId xmlns:a16="http://schemas.microsoft.com/office/drawing/2014/main" id="{8F65B71D-B3F4-4366-8754-07071FC56565}"/>
                  </a:ext>
                </a:extLst>
              </p:cNvPr>
              <p:cNvPicPr/>
              <p:nvPr/>
            </p:nvPicPr>
            <p:blipFill>
              <a:blip r:embed="rId5"/>
              <a:stretch>
                <a:fillRect/>
              </a:stretch>
            </p:blipFill>
            <p:spPr>
              <a:xfrm>
                <a:off x="1934820" y="4320329"/>
                <a:ext cx="36000" cy="36000"/>
              </a:xfrm>
              <a:prstGeom prst="rect">
                <a:avLst/>
              </a:prstGeom>
            </p:spPr>
          </p:pic>
        </mc:Fallback>
      </mc:AlternateContent>
      <p:pic>
        <p:nvPicPr>
          <p:cNvPr id="12" name="Picture 11" descr="Diagram&#10;&#10;Description automatically generated">
            <a:extLst>
              <a:ext uri="{FF2B5EF4-FFF2-40B4-BE49-F238E27FC236}">
                <a16:creationId xmlns:a16="http://schemas.microsoft.com/office/drawing/2014/main" id="{BF6FACD9-4A94-47BE-B61F-E0141C993C22}"/>
              </a:ext>
            </a:extLst>
          </p:cNvPr>
          <p:cNvPicPr>
            <a:picLocks noChangeAspect="1"/>
          </p:cNvPicPr>
          <p:nvPr/>
        </p:nvPicPr>
        <p:blipFill>
          <a:blip r:embed="rId6"/>
          <a:stretch>
            <a:fillRect/>
          </a:stretch>
        </p:blipFill>
        <p:spPr>
          <a:xfrm>
            <a:off x="202942" y="2744257"/>
            <a:ext cx="8523615" cy="4059347"/>
          </a:xfrm>
          <a:prstGeom prst="rect">
            <a:avLst/>
          </a:prstGeom>
        </p:spPr>
      </p:pic>
      <p:sp>
        <p:nvSpPr>
          <p:cNvPr id="38" name="TextBox 37">
            <a:extLst>
              <a:ext uri="{FF2B5EF4-FFF2-40B4-BE49-F238E27FC236}">
                <a16:creationId xmlns:a16="http://schemas.microsoft.com/office/drawing/2014/main" id="{24BB2D3A-BB37-47F7-8508-C303342CBE38}"/>
              </a:ext>
            </a:extLst>
          </p:cNvPr>
          <p:cNvSpPr txBox="1"/>
          <p:nvPr/>
        </p:nvSpPr>
        <p:spPr>
          <a:xfrm>
            <a:off x="8759388" y="6092067"/>
            <a:ext cx="3346803" cy="430887"/>
          </a:xfrm>
          <a:prstGeom prst="rect">
            <a:avLst/>
          </a:prstGeom>
          <a:noFill/>
        </p:spPr>
        <p:txBody>
          <a:bodyPr wrap="square" rtlCol="0">
            <a:spAutoFit/>
          </a:bodyPr>
          <a:lstStyle/>
          <a:p>
            <a:r>
              <a:rPr lang="en-US" sz="1100" dirty="0"/>
              <a:t>Source: https://towardsdatascience.com/stoend-to-end-data-science-life-cycle-6387523b5afc</a:t>
            </a:r>
          </a:p>
        </p:txBody>
      </p:sp>
    </p:spTree>
    <p:extLst>
      <p:ext uri="{BB962C8B-B14F-4D97-AF65-F5344CB8AC3E}">
        <p14:creationId xmlns:p14="http://schemas.microsoft.com/office/powerpoint/2010/main" val="79928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3320144"/>
          </a:xfrm>
        </p:spPr>
        <p:txBody>
          <a:bodyPr>
            <a:normAutofit/>
          </a:bodyPr>
          <a:lstStyle/>
          <a:p>
            <a:r>
              <a:rPr lang="en-US" sz="3200" b="1" dirty="0"/>
              <a:t> Regression</a:t>
            </a:r>
            <a:r>
              <a:rPr lang="en-US" sz="3200" dirty="0"/>
              <a:t> is the process of developing a model to predict a specific number or range of numbers. This is driven by having a continuous variable as the target variable for the model</a:t>
            </a:r>
          </a:p>
          <a:p>
            <a:pPr lvl="2"/>
            <a:r>
              <a:rPr lang="en-US" sz="2800" dirty="0"/>
              <a:t> Examples: </a:t>
            </a:r>
          </a:p>
          <a:p>
            <a:pPr lvl="3"/>
            <a:r>
              <a:rPr lang="en-US" sz="2400" dirty="0"/>
              <a:t> Predicting the score given the players playing a game. </a:t>
            </a:r>
          </a:p>
          <a:p>
            <a:pPr lvl="3"/>
            <a:r>
              <a:rPr lang="en-US" sz="2400" dirty="0"/>
              <a:t> Predicting an amount of rain given weather conditions </a:t>
            </a:r>
          </a:p>
          <a:p>
            <a:pPr lvl="3"/>
            <a:r>
              <a:rPr lang="en-US" sz="2400" dirty="0"/>
              <a:t> Predicting a persons weight based on various personal statistics</a:t>
            </a:r>
          </a:p>
          <a:p>
            <a:pPr lvl="3"/>
            <a:endParaRPr lang="en-US" sz="2000"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30</a:t>
            </a:fld>
            <a:endParaRPr lang="en-US"/>
          </a:p>
        </p:txBody>
      </p:sp>
    </p:spTree>
    <p:extLst>
      <p:ext uri="{BB962C8B-B14F-4D97-AF65-F5344CB8AC3E}">
        <p14:creationId xmlns:p14="http://schemas.microsoft.com/office/powerpoint/2010/main" val="1842587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Probabilistic Interpretation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806490"/>
          </a:xfrm>
        </p:spPr>
        <p:txBody>
          <a:bodyPr>
            <a:normAutofit/>
          </a:bodyPr>
          <a:lstStyle/>
          <a:p>
            <a:r>
              <a:rPr lang="en-US" dirty="0"/>
              <a:t> A significant portion of this class will focus on building models for classification. Classification is a much more common machine learning goal versus regression. </a:t>
            </a:r>
          </a:p>
          <a:p>
            <a:r>
              <a:rPr lang="en-US" dirty="0"/>
              <a:t> We all know the range of values for probabilities, 0 to 100, the key to understanding these outputs is to think of them as </a:t>
            </a:r>
            <a:r>
              <a:rPr lang="en-US" b="1" dirty="0"/>
              <a:t>risk measures</a:t>
            </a:r>
            <a:r>
              <a:rPr lang="en-US" dirty="0"/>
              <a:t>, with 100 being no risk and 0 being all the risk! </a:t>
            </a:r>
          </a:p>
          <a:p>
            <a:r>
              <a:rPr lang="en-US" dirty="0"/>
              <a:t> How the outputs are used will depend on your question. </a:t>
            </a:r>
          </a:p>
          <a:p>
            <a:pPr lvl="1"/>
            <a:r>
              <a:rPr lang="en-US" dirty="0"/>
              <a:t> Example: How certain do you want to be that a drug is effective as compared to whether a customer will open a marketing email? The results could both yield 75% probabilities but is that high enough? </a:t>
            </a:r>
          </a:p>
          <a:p>
            <a:r>
              <a:rPr lang="en-US" dirty="0"/>
              <a:t> Could also think of the outputs as a quantification of uncertainty, the question becomes given your problem how much uncertainty are you willing to accept?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31</a:t>
            </a:fld>
            <a:endParaRPr lang="en-US"/>
          </a:p>
        </p:txBody>
      </p:sp>
    </p:spTree>
    <p:extLst>
      <p:ext uri="{BB962C8B-B14F-4D97-AF65-F5344CB8AC3E}">
        <p14:creationId xmlns:p14="http://schemas.microsoft.com/office/powerpoint/2010/main" val="3520486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Data Brainstorming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37289" y="565779"/>
            <a:ext cx="10515600" cy="6017901"/>
          </a:xfrm>
        </p:spPr>
        <p:txBody>
          <a:bodyPr vert="horz" lIns="91440" tIns="45720" rIns="91440" bIns="45720" rtlCol="0" anchor="ctr">
            <a:normAutofit/>
          </a:bodyPr>
          <a:lstStyle/>
          <a:p>
            <a:pPr marL="457200" lvl="1" indent="0">
              <a:buNone/>
            </a:pPr>
            <a:endParaRPr lang="en-US" sz="2800" dirty="0"/>
          </a:p>
          <a:p>
            <a:pPr lvl="1"/>
            <a:r>
              <a:rPr lang="en-US" sz="2800" dirty="0"/>
              <a:t> Data to Concept – Does the data available support the algo target and goal</a:t>
            </a:r>
          </a:p>
          <a:p>
            <a:pPr lvl="2"/>
            <a:r>
              <a:rPr lang="en-US" sz="2400" dirty="0"/>
              <a:t> How difficult is the data to gather?</a:t>
            </a:r>
          </a:p>
          <a:p>
            <a:pPr lvl="2"/>
            <a:r>
              <a:rPr lang="en-US" sz="2400" dirty="0"/>
              <a:t> Is the data large enough? </a:t>
            </a:r>
          </a:p>
          <a:p>
            <a:pPr lvl="2"/>
            <a:r>
              <a:rPr lang="en-US" sz="2400" dirty="0"/>
              <a:t> What is the rate of change of the data? </a:t>
            </a:r>
          </a:p>
          <a:p>
            <a:pPr lvl="2"/>
            <a:r>
              <a:rPr lang="en-US" sz="2400" dirty="0"/>
              <a:t> Do we believe this is the correct source and data content to address the problem?</a:t>
            </a:r>
          </a:p>
          <a:p>
            <a:pPr marL="914400" lvl="2" indent="0">
              <a:buNone/>
            </a:pPr>
            <a:endParaRPr lang="en-US" sz="2400" dirty="0"/>
          </a:p>
          <a:p>
            <a:pPr lvl="1"/>
            <a:r>
              <a:rPr lang="en-US" sz="2800" dirty="0"/>
              <a:t> Learning Difficulty – How complex or vague is the target variable? </a:t>
            </a:r>
          </a:p>
          <a:p>
            <a:pPr lvl="2"/>
            <a:r>
              <a:rPr lang="en-US" sz="2400" dirty="0"/>
              <a:t> Are there imbalances in the classes?</a:t>
            </a:r>
          </a:p>
          <a:p>
            <a:pPr lvl="2"/>
            <a:r>
              <a:rPr lang="en-US" sz="2400" dirty="0"/>
              <a:t> Does the data clearly link to the problem? </a:t>
            </a:r>
          </a:p>
          <a:p>
            <a:pPr lvl="2"/>
            <a:r>
              <a:rPr lang="en-US" sz="2400" dirty="0"/>
              <a:t> Has this data been used in the past, to what success?</a:t>
            </a:r>
          </a:p>
          <a:p>
            <a:pPr lvl="2"/>
            <a:r>
              <a:rPr lang="en-US" sz="2400" dirty="0"/>
              <a:t> Is the target difficult to measure or break into smaller components?  </a:t>
            </a:r>
          </a:p>
          <a:p>
            <a:pPr lvl="2"/>
            <a:r>
              <a:rPr lang="en-US" sz="2400" dirty="0"/>
              <a:t> What risk level are you willing to accept given the question?</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32</a:t>
            </a:fld>
            <a:endParaRPr lang="en-US"/>
          </a:p>
        </p:txBody>
      </p:sp>
    </p:spTree>
    <p:extLst>
      <p:ext uri="{BB962C8B-B14F-4D97-AF65-F5344CB8AC3E}">
        <p14:creationId xmlns:p14="http://schemas.microsoft.com/office/powerpoint/2010/main" val="3363658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33</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a:t>
            </a:r>
          </a:p>
        </p:txBody>
      </p:sp>
    </p:spTree>
    <p:extLst>
      <p:ext uri="{BB962C8B-B14F-4D97-AF65-F5344CB8AC3E}">
        <p14:creationId xmlns:p14="http://schemas.microsoft.com/office/powerpoint/2010/main" val="1901289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5916545"/>
          </a:xfrm>
        </p:spPr>
        <p:txBody>
          <a:bodyPr>
            <a:normAutofit fontScale="775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pPr lvl="1"/>
            <a:r>
              <a:rPr lang="en-US" dirty="0"/>
              <a:t> Data acquisition/gathering     </a:t>
            </a:r>
          </a:p>
          <a:p>
            <a:r>
              <a:rPr lang="en-US" b="1" dirty="0"/>
              <a:t> Phase – 2 Data Prep and Problem Exploration</a:t>
            </a:r>
          </a:p>
          <a:p>
            <a:pPr lvl="1"/>
            <a:r>
              <a:rPr lang="en-US" b="1" dirty="0"/>
              <a:t> Variable classes/types</a:t>
            </a:r>
          </a:p>
          <a:p>
            <a:pPr lvl="1"/>
            <a:r>
              <a:rPr lang="en-US" b="1" dirty="0"/>
              <a:t> Scaling and/or Normalizing Data/One-Hot Encoding</a:t>
            </a:r>
          </a:p>
          <a:p>
            <a:pPr lvl="1"/>
            <a:r>
              <a:rPr lang="en-US" b="1" dirty="0"/>
              <a:t> Missing Data </a:t>
            </a:r>
          </a:p>
          <a:p>
            <a:pPr lvl="1"/>
            <a:r>
              <a:rPr lang="en-US" b="1" dirty="0"/>
              <a:t> Baseline – prevalence</a:t>
            </a:r>
          </a:p>
          <a:p>
            <a:pPr lvl="1"/>
            <a:r>
              <a:rPr lang="en-US" b="1" dirty="0"/>
              <a:t> Data Partitioning/Sampling </a:t>
            </a:r>
          </a:p>
          <a:p>
            <a:pPr lvl="1"/>
            <a:r>
              <a:rPr lang="en-US" b="1" dirty="0"/>
              <a:t> EDA (Summary Stats and Visuals)</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a:t>
            </a:r>
          </a:p>
          <a:p>
            <a:pPr lvl="1"/>
            <a:r>
              <a:rPr lang="en-US" dirty="0"/>
              <a:t>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34</a:t>
            </a:fld>
            <a:endParaRPr lang="en-US"/>
          </a:p>
        </p:txBody>
      </p:sp>
    </p:spTree>
    <p:extLst>
      <p:ext uri="{BB962C8B-B14F-4D97-AF65-F5344CB8AC3E}">
        <p14:creationId xmlns:p14="http://schemas.microsoft.com/office/powerpoint/2010/main" val="1767199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Baseline – prevalence </a:t>
            </a:r>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35</a:t>
            </a:fld>
            <a:endParaRPr lang="en-US"/>
          </a:p>
        </p:txBody>
      </p:sp>
    </p:spTree>
    <p:extLst>
      <p:ext uri="{BB962C8B-B14F-4D97-AF65-F5344CB8AC3E}">
        <p14:creationId xmlns:p14="http://schemas.microsoft.com/office/powerpoint/2010/main" val="1229894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36</a:t>
            </a:fld>
            <a:endParaRPr lang="en-US"/>
          </a:p>
        </p:txBody>
      </p:sp>
      <p:sp>
        <p:nvSpPr>
          <p:cNvPr id="5" name="TextBox 4">
            <a:extLst>
              <a:ext uri="{FF2B5EF4-FFF2-40B4-BE49-F238E27FC236}">
                <a16:creationId xmlns:a16="http://schemas.microsoft.com/office/drawing/2014/main" id="{1FD86F04-C8D3-42C5-B690-9A13F1BB5033}"/>
              </a:ext>
            </a:extLst>
          </p:cNvPr>
          <p:cNvSpPr txBox="1"/>
          <p:nvPr/>
        </p:nvSpPr>
        <p:spPr>
          <a:xfrm>
            <a:off x="2507381" y="2329259"/>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III</a:t>
            </a:r>
          </a:p>
        </p:txBody>
      </p:sp>
    </p:spTree>
    <p:extLst>
      <p:ext uri="{BB962C8B-B14F-4D97-AF65-F5344CB8AC3E}">
        <p14:creationId xmlns:p14="http://schemas.microsoft.com/office/powerpoint/2010/main" val="382854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955466"/>
          </a:xfrm>
        </p:spPr>
        <p:txBody>
          <a:bodyPr>
            <a:normAutofit fontScale="775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a:t>
            </a:r>
          </a:p>
          <a:p>
            <a:pPr lvl="1"/>
            <a:r>
              <a:rPr lang="en-US" dirty="0"/>
              <a:t> Data acquisition/gathering      </a:t>
            </a:r>
          </a:p>
          <a:p>
            <a:r>
              <a:rPr lang="en-US" dirty="0"/>
              <a:t> Phase – 2 Data Prep and Problem Exploration</a:t>
            </a:r>
          </a:p>
          <a:p>
            <a:pPr lvl="1"/>
            <a:r>
              <a:rPr lang="en-US" dirty="0"/>
              <a:t> Variable classes/types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(Summary Stats and Visuals)</a:t>
            </a:r>
          </a:p>
          <a:p>
            <a:r>
              <a:rPr lang="en-US" b="1" dirty="0"/>
              <a:t> Phase – 3 – Solution Model Development</a:t>
            </a:r>
          </a:p>
          <a:p>
            <a:pPr lvl="1"/>
            <a:r>
              <a:rPr lang="en-US" b="1" dirty="0"/>
              <a:t> Parameters versus Hyperparameters</a:t>
            </a:r>
          </a:p>
          <a:p>
            <a:pPr lvl="1"/>
            <a:r>
              <a:rPr lang="en-US" b="1" dirty="0"/>
              <a:t> Thresholding </a:t>
            </a:r>
          </a:p>
          <a:p>
            <a:pPr lvl="1"/>
            <a:r>
              <a:rPr lang="en-US" b="1" dirty="0"/>
              <a:t> Feature Engineering</a:t>
            </a:r>
          </a:p>
          <a:p>
            <a:pPr lvl="1"/>
            <a:r>
              <a:rPr lang="en-US" b="1" dirty="0"/>
              <a:t> Bias versus Variance Tradeoff </a:t>
            </a:r>
          </a:p>
          <a:p>
            <a:pPr lvl="1"/>
            <a:r>
              <a:rPr lang="en-US" b="1" dirty="0"/>
              <a:t> Model Evaluation </a:t>
            </a:r>
          </a:p>
          <a:p>
            <a:pPr lvl="1"/>
            <a:r>
              <a:rPr lang="en-US" b="1" dirty="0"/>
              <a:t> Non-parametric modelling (random state) </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37</a:t>
            </a:fld>
            <a:endParaRPr lang="en-US"/>
          </a:p>
        </p:txBody>
      </p:sp>
    </p:spTree>
    <p:extLst>
      <p:ext uri="{BB962C8B-B14F-4D97-AF65-F5344CB8AC3E}">
        <p14:creationId xmlns:p14="http://schemas.microsoft.com/office/powerpoint/2010/main" val="361727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Feature Engineering – Combining or exploring different levels of variable that best work in your model. Likely going to dedicate a week to just this topic.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38</a:t>
            </a:fld>
            <a:endParaRPr lang="en-US"/>
          </a:p>
        </p:txBody>
      </p:sp>
    </p:spTree>
    <p:extLst>
      <p:ext uri="{BB962C8B-B14F-4D97-AF65-F5344CB8AC3E}">
        <p14:creationId xmlns:p14="http://schemas.microsoft.com/office/powerpoint/2010/main" val="173245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Thresholding – The percentage point where our models will predict the result to be either a 0 or 1, in the typical binary case. </a:t>
            </a:r>
          </a:p>
          <a:p>
            <a:endParaRPr lang="en-US" dirty="0"/>
          </a:p>
          <a:p>
            <a:r>
              <a:rPr lang="en-US" dirty="0"/>
              <a:t> Adjust the threshold associated with indication of a positive class.  The default is 50%, could be that we want to be extra careful and instead adjust that measure up to 75% or 90%.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39</a:t>
            </a:fld>
            <a:endParaRPr lang="en-US"/>
          </a:p>
        </p:txBody>
      </p:sp>
    </p:spTree>
    <p:extLst>
      <p:ext uri="{BB962C8B-B14F-4D97-AF65-F5344CB8AC3E}">
        <p14:creationId xmlns:p14="http://schemas.microsoft.com/office/powerpoint/2010/main" val="3307537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56797" y="4293790"/>
            <a:ext cx="1610940" cy="667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56797" y="3360339"/>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890914" y="3293662"/>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t>Optimization – </a:t>
            </a:r>
            <a:r>
              <a:rPr lang="en-US" sz="1400" b="1" dirty="0" err="1"/>
              <a:t>Hyperpara</a:t>
            </a:r>
            <a:r>
              <a:rPr lang="en-US" sz="1400" b="1" dirty="0"/>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5040740"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58232" cy="1824824"/>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58232" cy="1824824"/>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8907208" y="4501972"/>
            <a:ext cx="183295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292105" y="628116"/>
            <a:ext cx="5425989"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48534" y="6521051"/>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8075103" y="4059021"/>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9421679" y="5581383"/>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870787" y="5398767"/>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Evaluation – The metrics you use to assess model quality. There are a ton of this measures, and we are dedicating an entire week to the exploring these further.  I’ll show some examples in the code for this week.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40</a:t>
            </a:fld>
            <a:endParaRPr lang="en-US"/>
          </a:p>
        </p:txBody>
      </p:sp>
    </p:spTree>
    <p:extLst>
      <p:ext uri="{BB962C8B-B14F-4D97-AF65-F5344CB8AC3E}">
        <p14:creationId xmlns:p14="http://schemas.microsoft.com/office/powerpoint/2010/main" val="1353548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Variance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41</a:t>
            </a:fld>
            <a:endParaRPr lang="en-US" dirty="0"/>
          </a:p>
        </p:txBody>
      </p:sp>
      <p:pic>
        <p:nvPicPr>
          <p:cNvPr id="7170" name="Picture 2" descr="https://s3-ap-south-1.amazonaws.com/av-blog-media/wp-content/uploads/2017/06/05211042/overunder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731521"/>
            <a:ext cx="63150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s3-ap-south-1.amazonaws.com/av-blog-media/wp-content/uploads/2017/06/05153246/bias-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112" y="1974849"/>
            <a:ext cx="45529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01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A27C0B-F6A4-4D93-BA7D-9C1AD70732FD}"/>
              </a:ext>
            </a:extLst>
          </p:cNvPr>
          <p:cNvSpPr>
            <a:spLocks noGrp="1"/>
          </p:cNvSpPr>
          <p:nvPr>
            <p:ph type="sldNum" sz="quarter" idx="12"/>
          </p:nvPr>
        </p:nvSpPr>
        <p:spPr/>
        <p:txBody>
          <a:bodyPr/>
          <a:lstStyle/>
          <a:p>
            <a:fld id="{5ACD0CF0-90CC-9C41-A77B-2776398A8C8B}" type="slidenum">
              <a:rPr lang="en-US" smtClean="0"/>
              <a:pPr/>
              <a:t>42</a:t>
            </a:fld>
            <a:endParaRPr lang="en-US"/>
          </a:p>
        </p:txBody>
      </p:sp>
      <p:sp>
        <p:nvSpPr>
          <p:cNvPr id="5" name="TextBox 4">
            <a:extLst>
              <a:ext uri="{FF2B5EF4-FFF2-40B4-BE49-F238E27FC236}">
                <a16:creationId xmlns:a16="http://schemas.microsoft.com/office/drawing/2014/main" id="{4AA4C0B5-5CE5-4A91-8249-0DE79811D7E7}"/>
              </a:ext>
            </a:extLst>
          </p:cNvPr>
          <p:cNvSpPr txBox="1"/>
          <p:nvPr/>
        </p:nvSpPr>
        <p:spPr>
          <a:xfrm>
            <a:off x="2085654" y="1433245"/>
            <a:ext cx="8378575" cy="769441"/>
          </a:xfrm>
          <a:prstGeom prst="rect">
            <a:avLst/>
          </a:prstGeom>
          <a:noFill/>
        </p:spPr>
        <p:txBody>
          <a:bodyPr wrap="square" rtlCol="0">
            <a:spAutoFit/>
          </a:bodyPr>
          <a:lstStyle/>
          <a:p>
            <a:pPr algn="ctr"/>
            <a:r>
              <a:rPr lang="en-US" sz="4400" dirty="0">
                <a:solidFill>
                  <a:schemeClr val="accent1"/>
                </a:solidFill>
              </a:rPr>
              <a:t>Extra Material </a:t>
            </a:r>
          </a:p>
        </p:txBody>
      </p:sp>
    </p:spTree>
    <p:extLst>
      <p:ext uri="{BB962C8B-B14F-4D97-AF65-F5344CB8AC3E}">
        <p14:creationId xmlns:p14="http://schemas.microsoft.com/office/powerpoint/2010/main" val="1516860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43</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3131672" y="2325968"/>
            <a:ext cx="6484470"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Bookings.com  </a:t>
            </a:r>
          </a:p>
        </p:txBody>
      </p:sp>
    </p:spTree>
    <p:extLst>
      <p:ext uri="{BB962C8B-B14F-4D97-AF65-F5344CB8AC3E}">
        <p14:creationId xmlns:p14="http://schemas.microsoft.com/office/powerpoint/2010/main" val="716264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3E7B0A-0F6F-407D-B326-5869613FA0C1}"/>
              </a:ext>
            </a:extLst>
          </p:cNvPr>
          <p:cNvSpPr>
            <a:spLocks noGrp="1"/>
          </p:cNvSpPr>
          <p:nvPr>
            <p:ph type="sldNum" sz="quarter" idx="12"/>
          </p:nvPr>
        </p:nvSpPr>
        <p:spPr/>
        <p:txBody>
          <a:bodyPr/>
          <a:lstStyle/>
          <a:p>
            <a:fld id="{5ACD0CF0-90CC-9C41-A77B-2776398A8C8B}" type="slidenum">
              <a:rPr lang="en-US" smtClean="0"/>
              <a:pPr/>
              <a:t>44</a:t>
            </a:fld>
            <a:endParaRPr lang="en-US"/>
          </a:p>
        </p:txBody>
      </p:sp>
      <p:sp>
        <p:nvSpPr>
          <p:cNvPr id="5" name="TextBox 4">
            <a:extLst>
              <a:ext uri="{FF2B5EF4-FFF2-40B4-BE49-F238E27FC236}">
                <a16:creationId xmlns:a16="http://schemas.microsoft.com/office/drawing/2014/main" id="{008389BF-DB6B-4DE8-9C67-D212F969903D}"/>
              </a:ext>
            </a:extLst>
          </p:cNvPr>
          <p:cNvSpPr txBox="1"/>
          <p:nvPr/>
        </p:nvSpPr>
        <p:spPr>
          <a:xfrm>
            <a:off x="2550215" y="1724439"/>
            <a:ext cx="7091569" cy="646331"/>
          </a:xfrm>
          <a:prstGeom prst="rect">
            <a:avLst/>
          </a:prstGeom>
          <a:noFill/>
        </p:spPr>
        <p:txBody>
          <a:bodyPr wrap="square" rtlCol="0">
            <a:spAutoFit/>
          </a:bodyPr>
          <a:lstStyle/>
          <a:p>
            <a:pPr algn="ctr"/>
            <a:r>
              <a:rPr lang="en-US" sz="3600" dirty="0">
                <a:solidFill>
                  <a:schemeClr val="accent1">
                    <a:lumMod val="50000"/>
                  </a:schemeClr>
                </a:solidFill>
                <a:latin typeface="Times New Roman" panose="02020603050405020304" pitchFamily="18" charset="0"/>
                <a:cs typeface="Times New Roman" panose="02020603050405020304" pitchFamily="18" charset="0"/>
              </a:rPr>
              <a:t>Lesson Learned: Booking.com</a:t>
            </a:r>
          </a:p>
        </p:txBody>
      </p:sp>
    </p:spTree>
    <p:extLst>
      <p:ext uri="{BB962C8B-B14F-4D97-AF65-F5344CB8AC3E}">
        <p14:creationId xmlns:p14="http://schemas.microsoft.com/office/powerpoint/2010/main" val="1391280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Swiss Army Knife– Their approach to ML is highly </a:t>
            </a:r>
            <a:r>
              <a:rPr lang="en-US" sz="3200" b="1" dirty="0">
                <a:solidFill>
                  <a:srgbClr val="C00000"/>
                </a:solidFill>
                <a:latin typeface="Times New Roman" panose="02020603050405020304" pitchFamily="18" charset="0"/>
                <a:cs typeface="Times New Roman" panose="02020603050405020304" pitchFamily="18" charset="0"/>
              </a:rPr>
              <a:t>adoptable</a:t>
            </a:r>
            <a:r>
              <a:rPr lang="en-US" sz="3200" dirty="0">
                <a:solidFill>
                  <a:srgbClr val="002060"/>
                </a:solidFill>
                <a:latin typeface="Times New Roman" panose="02020603050405020304" pitchFamily="18" charset="0"/>
                <a:cs typeface="Times New Roman" panose="02020603050405020304" pitchFamily="18" charset="0"/>
              </a:rPr>
              <a:t>, meaning it can be used in a variety of settings – generate specific results or more generalizable depending on the inputs (data)</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Offline Health Check– Use Randomized Control Trails (RCT) to test model outputs aligned with normative business metrics to assess quality (customer conversion)</a:t>
            </a:r>
          </a:p>
          <a:p>
            <a:pPr lvl="1"/>
            <a:r>
              <a:rPr lang="en-US" sz="2800" dirty="0">
                <a:solidFill>
                  <a:srgbClr val="002060"/>
                </a:solidFill>
                <a:latin typeface="Times New Roman" panose="02020603050405020304" pitchFamily="18" charset="0"/>
                <a:cs typeface="Times New Roman" panose="02020603050405020304" pitchFamily="18" charset="0"/>
              </a:rPr>
              <a:t> Increase model performance doesn’t necessary translate to better gain in value</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Make a Target Before you Shoot – Develop a clear understanding of the business case and target variable (what is date flexibility) </a:t>
            </a:r>
          </a:p>
          <a:p>
            <a:pPr lvl="1"/>
            <a:r>
              <a:rPr lang="en-US" sz="2800" dirty="0">
                <a:solidFill>
                  <a:srgbClr val="002060"/>
                </a:solidFill>
                <a:latin typeface="Times New Roman" panose="02020603050405020304" pitchFamily="18" charset="0"/>
                <a:cs typeface="Times New Roman" panose="02020603050405020304" pitchFamily="18" charset="0"/>
              </a:rPr>
              <a:t> Learning Difficulty – How complex or vague is the target</a:t>
            </a:r>
          </a:p>
          <a:p>
            <a:pPr lvl="1"/>
            <a:r>
              <a:rPr lang="en-US" sz="2800" dirty="0">
                <a:solidFill>
                  <a:srgbClr val="002060"/>
                </a:solidFill>
                <a:latin typeface="Times New Roman" panose="02020603050405020304" pitchFamily="18" charset="0"/>
                <a:cs typeface="Times New Roman" panose="02020603050405020304" pitchFamily="18" charset="0"/>
              </a:rPr>
              <a:t> Data to Concept – Does the data available support the algo target and goal</a:t>
            </a:r>
          </a:p>
          <a:p>
            <a:pPr lvl="1"/>
            <a:r>
              <a:rPr lang="en-US" sz="2800" dirty="0">
                <a:solidFill>
                  <a:srgbClr val="002060"/>
                </a:solidFill>
                <a:latin typeface="Times New Roman" panose="02020603050405020304" pitchFamily="18" charset="0"/>
                <a:cs typeface="Times New Roman" panose="02020603050405020304" pitchFamily="18" charset="0"/>
              </a:rPr>
              <a:t> Selection Bias – Does the model perform better for a subset of the target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Speed Kills – ML algos, even simple ones, take a lot of computing power – to reduce user weight time (latency) measures should be taken</a:t>
            </a:r>
          </a:p>
          <a:p>
            <a:pPr lvl="1"/>
            <a:r>
              <a:rPr lang="en-US" sz="2800" dirty="0">
                <a:solidFill>
                  <a:srgbClr val="002060"/>
                </a:solidFill>
                <a:latin typeface="Times New Roman" panose="02020603050405020304" pitchFamily="18" charset="0"/>
                <a:cs typeface="Times New Roman" panose="02020603050405020304" pitchFamily="18" charset="0"/>
              </a:rPr>
              <a:t> See page 1748 (sparsity, model redundancy, caching…etc.)</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Keep a watchful eye </a:t>
            </a:r>
            <a:r>
              <a:rPr lang="en-US" sz="3200" dirty="0">
                <a:solidFill>
                  <a:srgbClr val="002060"/>
                </a:solidFill>
                <a:latin typeface="Times New Roman" panose="02020603050405020304" pitchFamily="18" charset="0"/>
                <a:cs typeface="Times New Roman" panose="02020603050405020304" pitchFamily="18" charset="0"/>
              </a:rPr>
              <a:t>– Used specialized monitoring tools to understand how the models are performing in practice (even when the result was unclear)</a:t>
            </a:r>
          </a:p>
          <a:p>
            <a:endParaRPr lang="en-US" sz="3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Traditional Research Methods (Experimental Design) is a Best Practice Approach to ML – </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a:t>
            </a:r>
            <a:r>
              <a:rPr lang="en-US" sz="2800" dirty="0">
                <a:solidFill>
                  <a:schemeClr val="accent1">
                    <a:lumMod val="50000"/>
                  </a:schemeClr>
                </a:solidFill>
              </a:rPr>
              <a:t>Experimentation through Randomized Controlled Trials is ingrained into Booking.com culture”</a:t>
            </a: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8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A8C93C-2B59-4D4D-972C-D9811E7A01C8}"/>
              </a:ext>
            </a:extLst>
          </p:cNvPr>
          <p:cNvSpPr>
            <a:spLocks noGrp="1"/>
          </p:cNvSpPr>
          <p:nvPr>
            <p:ph type="sldNum" sz="quarter" idx="4"/>
          </p:nvPr>
        </p:nvSpPr>
        <p:spPr/>
        <p:txBody>
          <a:bodyPr/>
          <a:lstStyle/>
          <a:p>
            <a:fld id="{A2644288-DBB5-B146-A4C9-3FE617AA0A71}" type="slidenum">
              <a:rPr lang="en-US" smtClean="0"/>
              <a:pPr/>
              <a:t>48</a:t>
            </a:fld>
            <a:endParaRPr lang="en-US" dirty="0"/>
          </a:p>
        </p:txBody>
      </p:sp>
      <p:sp>
        <p:nvSpPr>
          <p:cNvPr id="7" name="Rectangle 3">
            <a:extLst>
              <a:ext uri="{FF2B5EF4-FFF2-40B4-BE49-F238E27FC236}">
                <a16:creationId xmlns:a16="http://schemas.microsoft.com/office/drawing/2014/main" id="{E19A70A2-C308-42AC-B6FE-E0944A34C9B5}"/>
              </a:ext>
            </a:extLst>
          </p:cNvPr>
          <p:cNvSpPr txBox="1">
            <a:spLocks noChangeArrowheads="1"/>
          </p:cNvSpPr>
          <p:nvPr/>
        </p:nvSpPr>
        <p:spPr bwMode="auto">
          <a:xfrm>
            <a:off x="1391477" y="1214560"/>
            <a:ext cx="9144001" cy="5026025"/>
          </a:xfrm>
          <a:prstGeom prst="rect">
            <a:avLst/>
          </a:prstGeom>
          <a:solidFill>
            <a:schemeClr val="bg1"/>
          </a:solidFill>
          <a:ln w="9525">
            <a:noFill/>
            <a:miter lim="800000"/>
            <a:headEnd/>
            <a:tailEnd/>
          </a:ln>
        </p:spPr>
        <p:txBody>
          <a:bodyPr lIns="91395" tIns="45695" rIns="91395" bIns="45695"/>
          <a:lstStyle/>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Given  </a:t>
            </a:r>
            <a:r>
              <a:rPr lang="en-US" sz="2600" b="1" i="1" kern="0" dirty="0">
                <a:solidFill>
                  <a:schemeClr val="accent1">
                    <a:lumMod val="50000"/>
                  </a:schemeClr>
                </a:solidFill>
                <a:latin typeface="Tahoma"/>
              </a:rPr>
              <a:t>D </a:t>
            </a:r>
            <a:r>
              <a:rPr lang="en-US" sz="2600" kern="0" dirty="0">
                <a:solidFill>
                  <a:schemeClr val="accent1">
                    <a:lumMod val="50000"/>
                  </a:schemeClr>
                </a:solidFill>
                <a:latin typeface="Tahoma"/>
              </a:rPr>
              <a:t>:{2,4,10,12,3,11,20,25,30},  and  k=2 clusters</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Randomly assign the means:  m</a:t>
            </a:r>
            <a:r>
              <a:rPr lang="en-US" sz="2600" kern="0" baseline="-25000" dirty="0">
                <a:solidFill>
                  <a:schemeClr val="accent1">
                    <a:lumMod val="50000"/>
                  </a:schemeClr>
                </a:solidFill>
                <a:latin typeface="Tahoma"/>
              </a:rPr>
              <a:t>1</a:t>
            </a:r>
            <a:r>
              <a:rPr lang="en-US" sz="2600" kern="0" dirty="0">
                <a:solidFill>
                  <a:schemeClr val="accent1">
                    <a:lumMod val="50000"/>
                  </a:schemeClr>
                </a:solidFill>
                <a:latin typeface="Tahoma"/>
              </a:rPr>
              <a:t>=3, m</a:t>
            </a:r>
            <a:r>
              <a:rPr lang="en-US" sz="2600" kern="0" baseline="-25000" dirty="0">
                <a:solidFill>
                  <a:schemeClr val="accent1">
                    <a:lumMod val="50000"/>
                  </a:schemeClr>
                </a:solidFill>
                <a:latin typeface="Tahoma"/>
              </a:rPr>
              <a:t>2</a:t>
            </a:r>
            <a:r>
              <a:rPr lang="en-US" sz="2600" kern="0" dirty="0">
                <a:solidFill>
                  <a:schemeClr val="accent1">
                    <a:lumMod val="50000"/>
                  </a:schemeClr>
                </a:solidFill>
                <a:latin typeface="Tahoma"/>
              </a:rPr>
              <a:t>=4</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={4,10,12,11,20,25,30},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=3,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=18</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=4.75,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=19.6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1142774" lvl="2" indent="-228874" defTabSz="913901" eaLnBrk="1" hangingPunct="1">
              <a:lnSpc>
                <a:spcPct val="120000"/>
              </a:lnSpc>
              <a:spcBef>
                <a:spcPct val="20000"/>
              </a:spcBef>
              <a:buClr>
                <a:srgbClr val="3333CC"/>
              </a:buClr>
              <a:buSzPct val="50000"/>
              <a:buFont typeface="Wingdings" pitchFamily="2" charset="2"/>
              <a:buChar char="n"/>
              <a:defRPr/>
            </a:pPr>
            <a:r>
              <a:rPr lang="en-US" sz="2800" b="1" kern="0" dirty="0">
                <a:solidFill>
                  <a:schemeClr val="accent1">
                    <a:lumMod val="50000"/>
                  </a:schemeClr>
                </a:solidFill>
                <a:latin typeface="Tahoma"/>
              </a:rPr>
              <a:t>Stop</a:t>
            </a:r>
            <a:r>
              <a:rPr lang="en-US" sz="2800" kern="0" dirty="0">
                <a:solidFill>
                  <a:schemeClr val="accent1">
                    <a:lumMod val="50000"/>
                  </a:schemeClr>
                </a:solidFill>
                <a:latin typeface="Tahoma"/>
              </a:rPr>
              <a:t>, since the clusters and the means found in all subsequent iterations will be the same</a:t>
            </a:r>
            <a:r>
              <a:rPr lang="en-US" sz="2000" kern="0" dirty="0">
                <a:solidFill>
                  <a:schemeClr val="accent1">
                    <a:lumMod val="50000"/>
                  </a:schemeClr>
                </a:solidFill>
                <a:latin typeface="Tahoma"/>
              </a:rPr>
              <a:t>.</a:t>
            </a:r>
          </a:p>
        </p:txBody>
      </p:sp>
      <p:sp>
        <p:nvSpPr>
          <p:cNvPr id="8" name="TextBox 7">
            <a:extLst>
              <a:ext uri="{FF2B5EF4-FFF2-40B4-BE49-F238E27FC236}">
                <a16:creationId xmlns:a16="http://schemas.microsoft.com/office/drawing/2014/main" id="{CD1A68E6-617C-457A-9AB7-506F513A500E}"/>
              </a:ext>
            </a:extLst>
          </p:cNvPr>
          <p:cNvSpPr txBox="1"/>
          <p:nvPr/>
        </p:nvSpPr>
        <p:spPr>
          <a:xfrm>
            <a:off x="1715247" y="294249"/>
            <a:ext cx="8669293" cy="646331"/>
          </a:xfrm>
          <a:prstGeom prst="rect">
            <a:avLst/>
          </a:prstGeom>
          <a:noFill/>
        </p:spPr>
        <p:txBody>
          <a:bodyPr wrap="square" rtlCol="0">
            <a:spAutoFit/>
          </a:bodyPr>
          <a:lstStyle/>
          <a:p>
            <a:pPr algn="ctr"/>
            <a:r>
              <a:rPr lang="en-US" sz="3600" dirty="0">
                <a:solidFill>
                  <a:schemeClr val="accent1">
                    <a:lumMod val="50000"/>
                  </a:schemeClr>
                </a:solidFill>
              </a:rPr>
              <a:t>Example of K-Means, What is Happening?</a:t>
            </a:r>
          </a:p>
        </p:txBody>
      </p:sp>
    </p:spTree>
    <p:extLst>
      <p:ext uri="{BB962C8B-B14F-4D97-AF65-F5344CB8AC3E}">
        <p14:creationId xmlns:p14="http://schemas.microsoft.com/office/powerpoint/2010/main" val="180913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76E4B-F4FC-C91E-E830-F9AB353ACC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71A5C-D3F0-CA3D-7813-6C87540E42F8}"/>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2EFB881C-BA02-CACD-9481-11EABEA0BBD5}"/>
              </a:ext>
            </a:extLst>
          </p:cNvPr>
          <p:cNvSpPr>
            <a:spLocks noGrp="1"/>
          </p:cNvSpPr>
          <p:nvPr>
            <p:ph type="sldNum" sz="quarter" idx="12"/>
          </p:nvPr>
        </p:nvSpPr>
        <p:spPr/>
        <p:txBody>
          <a:bodyPr/>
          <a:lstStyle/>
          <a:p>
            <a:fld id="{5ACD0CF0-90CC-9C41-A77B-2776398A8C8B}" type="slidenum">
              <a:rPr lang="en-US" smtClean="0"/>
              <a:pPr/>
              <a:t>5</a:t>
            </a:fld>
            <a:endParaRPr lang="en-US" dirty="0"/>
          </a:p>
        </p:txBody>
      </p:sp>
      <p:sp>
        <p:nvSpPr>
          <p:cNvPr id="62" name="TextBox 61">
            <a:extLst>
              <a:ext uri="{FF2B5EF4-FFF2-40B4-BE49-F238E27FC236}">
                <a16:creationId xmlns:a16="http://schemas.microsoft.com/office/drawing/2014/main" id="{003C2985-D4C3-FA40-4C00-3092919F15B0}"/>
              </a:ext>
            </a:extLst>
          </p:cNvPr>
          <p:cNvSpPr txBox="1"/>
          <p:nvPr/>
        </p:nvSpPr>
        <p:spPr>
          <a:xfrm>
            <a:off x="485829"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4" name="TextBox 63">
            <a:extLst>
              <a:ext uri="{FF2B5EF4-FFF2-40B4-BE49-F238E27FC236}">
                <a16:creationId xmlns:a16="http://schemas.microsoft.com/office/drawing/2014/main" id="{DAB0C6A1-3FAE-D446-A60C-D8D698F254A3}"/>
              </a:ext>
            </a:extLst>
          </p:cNvPr>
          <p:cNvSpPr txBox="1"/>
          <p:nvPr/>
        </p:nvSpPr>
        <p:spPr>
          <a:xfrm>
            <a:off x="2305117" y="2699919"/>
            <a:ext cx="274440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FB5B9670-22DB-3CAF-1902-313C8498863C}"/>
              </a:ext>
            </a:extLst>
          </p:cNvPr>
          <p:cNvSpPr txBox="1"/>
          <p:nvPr/>
        </p:nvSpPr>
        <p:spPr>
          <a:xfrm>
            <a:off x="8109862" y="2699919"/>
            <a:ext cx="2428464"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sp>
        <p:nvSpPr>
          <p:cNvPr id="3" name="TextBox 2">
            <a:extLst>
              <a:ext uri="{FF2B5EF4-FFF2-40B4-BE49-F238E27FC236}">
                <a16:creationId xmlns:a16="http://schemas.microsoft.com/office/drawing/2014/main" id="{25DA56E3-B440-B2F4-8358-DE63A8CDE9E1}"/>
              </a:ext>
            </a:extLst>
          </p:cNvPr>
          <p:cNvSpPr txBox="1"/>
          <p:nvPr/>
        </p:nvSpPr>
        <p:spPr>
          <a:xfrm>
            <a:off x="5049520" y="2701239"/>
            <a:ext cx="274440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a:t>
            </a:r>
          </a:p>
        </p:txBody>
      </p:sp>
      <p:sp>
        <p:nvSpPr>
          <p:cNvPr id="5" name="Rectangle: Rounded Corners 4">
            <a:extLst>
              <a:ext uri="{FF2B5EF4-FFF2-40B4-BE49-F238E27FC236}">
                <a16:creationId xmlns:a16="http://schemas.microsoft.com/office/drawing/2014/main" id="{0428FFA3-42F9-E6F9-1D92-31E871126CCA}"/>
              </a:ext>
            </a:extLst>
          </p:cNvPr>
          <p:cNvSpPr/>
          <p:nvPr/>
        </p:nvSpPr>
        <p:spPr>
          <a:xfrm>
            <a:off x="266700" y="3429000"/>
            <a:ext cx="2125979" cy="1031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Problem Development</a:t>
            </a:r>
          </a:p>
          <a:p>
            <a:r>
              <a:rPr lang="en-US" sz="1400" dirty="0"/>
              <a:t>Data Gathering | ETL</a:t>
            </a:r>
          </a:p>
          <a:p>
            <a:r>
              <a:rPr lang="en-US" sz="1400" dirty="0"/>
              <a:t>Analytical Plan</a:t>
            </a:r>
          </a:p>
          <a:p>
            <a:r>
              <a:rPr lang="en-US" sz="1400" dirty="0"/>
              <a:t>Business Understanding</a:t>
            </a:r>
          </a:p>
        </p:txBody>
      </p:sp>
      <p:sp>
        <p:nvSpPr>
          <p:cNvPr id="14" name="Arrow: Curved Right 13">
            <a:extLst>
              <a:ext uri="{FF2B5EF4-FFF2-40B4-BE49-F238E27FC236}">
                <a16:creationId xmlns:a16="http://schemas.microsoft.com/office/drawing/2014/main" id="{F3405E05-0365-AD56-E243-ED27EB6F1DEF}"/>
              </a:ext>
            </a:extLst>
          </p:cNvPr>
          <p:cNvSpPr/>
          <p:nvPr/>
        </p:nvSpPr>
        <p:spPr>
          <a:xfrm rot="5400000">
            <a:off x="5090354" y="-2057954"/>
            <a:ext cx="731520" cy="883881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0" name="Arrow: Curved Right 19">
            <a:extLst>
              <a:ext uri="{FF2B5EF4-FFF2-40B4-BE49-F238E27FC236}">
                <a16:creationId xmlns:a16="http://schemas.microsoft.com/office/drawing/2014/main" id="{D53D85E1-0889-B779-6CA2-EECC239A754E}"/>
              </a:ext>
            </a:extLst>
          </p:cNvPr>
          <p:cNvSpPr/>
          <p:nvPr/>
        </p:nvSpPr>
        <p:spPr>
          <a:xfrm rot="16200000">
            <a:off x="5234464" y="441381"/>
            <a:ext cx="646330" cy="883881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2" name="Rectangle: Rounded Corners 21">
            <a:extLst>
              <a:ext uri="{FF2B5EF4-FFF2-40B4-BE49-F238E27FC236}">
                <a16:creationId xmlns:a16="http://schemas.microsoft.com/office/drawing/2014/main" id="{A5C2644A-60A4-B3C3-CCE9-22F3DD66B92E}"/>
              </a:ext>
            </a:extLst>
          </p:cNvPr>
          <p:cNvSpPr/>
          <p:nvPr/>
        </p:nvSpPr>
        <p:spPr>
          <a:xfrm>
            <a:off x="2705583" y="3449726"/>
            <a:ext cx="2125979" cy="1031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Data Understanding</a:t>
            </a:r>
          </a:p>
          <a:p>
            <a:r>
              <a:rPr lang="en-US" sz="1400" dirty="0"/>
              <a:t>Initial Model Building</a:t>
            </a:r>
          </a:p>
          <a:p>
            <a:r>
              <a:rPr lang="en-US" sz="1400" dirty="0"/>
              <a:t>Initial Model Evaluation</a:t>
            </a:r>
          </a:p>
        </p:txBody>
      </p:sp>
      <p:sp>
        <p:nvSpPr>
          <p:cNvPr id="24" name="Rectangle: Rounded Corners 23">
            <a:extLst>
              <a:ext uri="{FF2B5EF4-FFF2-40B4-BE49-F238E27FC236}">
                <a16:creationId xmlns:a16="http://schemas.microsoft.com/office/drawing/2014/main" id="{EB3034E8-9560-F4AB-F796-2061841DA694}"/>
              </a:ext>
            </a:extLst>
          </p:cNvPr>
          <p:cNvSpPr/>
          <p:nvPr/>
        </p:nvSpPr>
        <p:spPr>
          <a:xfrm>
            <a:off x="5456114" y="3429000"/>
            <a:ext cx="2125979" cy="1031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Model Training and Eval</a:t>
            </a:r>
          </a:p>
          <a:p>
            <a:r>
              <a:rPr lang="en-US" sz="1400" dirty="0"/>
              <a:t>Feature Engineering </a:t>
            </a:r>
          </a:p>
          <a:p>
            <a:r>
              <a:rPr lang="en-US" sz="1400" dirty="0"/>
              <a:t>Final Model Optimization &amp; Evaluation</a:t>
            </a:r>
          </a:p>
        </p:txBody>
      </p:sp>
      <p:sp>
        <p:nvSpPr>
          <p:cNvPr id="25" name="Rectangle: Rounded Corners 24">
            <a:extLst>
              <a:ext uri="{FF2B5EF4-FFF2-40B4-BE49-F238E27FC236}">
                <a16:creationId xmlns:a16="http://schemas.microsoft.com/office/drawing/2014/main" id="{971E2B1D-3743-B095-1BB2-817AE470E428}"/>
              </a:ext>
            </a:extLst>
          </p:cNvPr>
          <p:cNvSpPr/>
          <p:nvPr/>
        </p:nvSpPr>
        <p:spPr>
          <a:xfrm>
            <a:off x="8206645" y="3403842"/>
            <a:ext cx="2125979" cy="1031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Model Deployment</a:t>
            </a:r>
          </a:p>
          <a:p>
            <a:r>
              <a:rPr lang="en-US" sz="1400" dirty="0"/>
              <a:t>Data Drift Analysis</a:t>
            </a:r>
          </a:p>
          <a:p>
            <a:r>
              <a:rPr lang="en-US" sz="1400" dirty="0"/>
              <a:t>Model Drift </a:t>
            </a:r>
          </a:p>
          <a:p>
            <a:r>
              <a:rPr lang="en-US" sz="1400" dirty="0"/>
              <a:t>Business Metric Tracking</a:t>
            </a:r>
          </a:p>
        </p:txBody>
      </p:sp>
    </p:spTree>
    <p:extLst>
      <p:ext uri="{BB962C8B-B14F-4D97-AF65-F5344CB8AC3E}">
        <p14:creationId xmlns:p14="http://schemas.microsoft.com/office/powerpoint/2010/main" val="138573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5AA856-BCB8-476B-A754-B50044D29C5D}"/>
              </a:ext>
            </a:extLst>
          </p:cNvPr>
          <p:cNvSpPr>
            <a:spLocks noGrp="1"/>
          </p:cNvSpPr>
          <p:nvPr>
            <p:ph type="sldNum" sz="quarter" idx="12"/>
          </p:nvPr>
        </p:nvSpPr>
        <p:spPr/>
        <p:txBody>
          <a:bodyPr/>
          <a:lstStyle/>
          <a:p>
            <a:fld id="{5ACD0CF0-90CC-9C41-A77B-2776398A8C8B}" type="slidenum">
              <a:rPr lang="en-US" smtClean="0"/>
              <a:pPr/>
              <a:t>6</a:t>
            </a:fld>
            <a:endParaRPr lang="en-US"/>
          </a:p>
        </p:txBody>
      </p:sp>
      <p:sp>
        <p:nvSpPr>
          <p:cNvPr id="5" name="Rectangle 4">
            <a:extLst>
              <a:ext uri="{FF2B5EF4-FFF2-40B4-BE49-F238E27FC236}">
                <a16:creationId xmlns:a16="http://schemas.microsoft.com/office/drawing/2014/main" id="{B4E86C8C-65F8-4D08-AAB5-F053F4C84415}"/>
              </a:ext>
            </a:extLst>
          </p:cNvPr>
          <p:cNvSpPr/>
          <p:nvPr/>
        </p:nvSpPr>
        <p:spPr>
          <a:xfrm>
            <a:off x="3473450" y="1948644"/>
            <a:ext cx="4800600" cy="251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4000" b="1" dirty="0">
                <a:solidFill>
                  <a:schemeClr val="bg1"/>
                </a:solidFill>
                <a:latin typeface="Aharoni" panose="02010803020104030203" pitchFamily="2" charset="-79"/>
                <a:cs typeface="Aharoni" panose="02010803020104030203" pitchFamily="2" charset="-79"/>
              </a:rPr>
              <a:t>Machine Learning Time</a:t>
            </a:r>
            <a:endParaRPr lang="en-US" sz="2800"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0754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B18519-A688-4544-84E3-FCF48DCD77C9}"/>
              </a:ext>
            </a:extLst>
          </p:cNvPr>
          <p:cNvSpPr>
            <a:spLocks noGrp="1"/>
          </p:cNvSpPr>
          <p:nvPr>
            <p:ph type="sldNum" sz="quarter" idx="12"/>
          </p:nvPr>
        </p:nvSpPr>
        <p:spPr/>
        <p:txBody>
          <a:bodyPr/>
          <a:lstStyle/>
          <a:p>
            <a:fld id="{5ACD0CF0-90CC-9C41-A77B-2776398A8C8B}" type="slidenum">
              <a:rPr lang="en-US" smtClean="0"/>
              <a:pPr/>
              <a:t>7</a:t>
            </a:fld>
            <a:endParaRPr lang="en-US"/>
          </a:p>
        </p:txBody>
      </p:sp>
      <p:sp>
        <p:nvSpPr>
          <p:cNvPr id="5" name="TextBox 4">
            <a:extLst>
              <a:ext uri="{FF2B5EF4-FFF2-40B4-BE49-F238E27FC236}">
                <a16:creationId xmlns:a16="http://schemas.microsoft.com/office/drawing/2014/main" id="{A43D3926-1DA9-4C50-8579-E10E92DC6B92}"/>
              </a:ext>
            </a:extLst>
          </p:cNvPr>
          <p:cNvSpPr txBox="1"/>
          <p:nvPr/>
        </p:nvSpPr>
        <p:spPr>
          <a:xfrm>
            <a:off x="173934" y="136525"/>
            <a:ext cx="12056166" cy="5262979"/>
          </a:xfrm>
          <a:prstGeom prst="rect">
            <a:avLst/>
          </a:prstGeom>
          <a:noFill/>
        </p:spPr>
        <p:txBody>
          <a:bodyPr wrap="square" rtlCol="0">
            <a:spAutoFit/>
          </a:bodyPr>
          <a:lstStyle/>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field of Computer Science that gives computers the ability to learn</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without being explicitly programmed.”</a:t>
            </a:r>
          </a:p>
          <a:p>
            <a:pPr marL="457200" indent="-457200" algn="ctr">
              <a:buFontTx/>
              <a:buChar char="-"/>
            </a:pP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Arthur Samuel (Coined the term in 1959 at IBM)</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“The ability [for systems] to acquire their own knowledge, by</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extracting patterns from raw data.”</a:t>
            </a:r>
          </a:p>
          <a:p>
            <a:pPr marL="457200" indent="-457200" algn="ctr">
              <a:buFontTx/>
              <a:buChar char="-"/>
            </a:pPr>
            <a:r>
              <a:rPr lang="en-US" sz="2800" b="0" i="1" u="none" strike="noStrike" baseline="0" dirty="0">
                <a:solidFill>
                  <a:schemeClr val="accent1">
                    <a:lumMod val="50000"/>
                  </a:schemeClr>
                </a:solidFill>
                <a:latin typeface="Times New Roman" panose="02020603050405020304" pitchFamily="18" charset="0"/>
                <a:cs typeface="Times New Roman" panose="02020603050405020304" pitchFamily="18" charset="0"/>
              </a:rPr>
              <a:t>Deep Learning</a:t>
            </a: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Goodfellow et al</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computer program is said to learn from experience E with respect</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to some set of tasks T and performance measure P if its performance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tasks in T, as measured by P, improves with experience 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Tom Mitchell (Computer Scientist &amp; Professor at Carnegie Mellon)</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6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1000"/>
                                        <p:tgtEl>
                                          <p:spTgt spid="5">
                                            <p:txEl>
                                              <p:pRg st="9" end="9"/>
                                            </p:txEl>
                                          </p:spTgt>
                                        </p:tgtEl>
                                      </p:cBhvr>
                                    </p:animEffect>
                                    <p:anim calcmode="lin" valueType="num">
                                      <p:cBhvr>
                                        <p:cTn id="3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1000"/>
                                        <p:tgtEl>
                                          <p:spTgt spid="5">
                                            <p:txEl>
                                              <p:pRg st="10" end="10"/>
                                            </p:txEl>
                                          </p:spTgt>
                                        </p:tgtEl>
                                      </p:cBhvr>
                                    </p:animEffect>
                                    <p:anim calcmode="lin" valueType="num">
                                      <p:cBhvr>
                                        <p:cTn id="3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1000"/>
                                        <p:tgtEl>
                                          <p:spTgt spid="5">
                                            <p:txEl>
                                              <p:pRg st="11" end="11"/>
                                            </p:txEl>
                                          </p:spTgt>
                                        </p:tgtEl>
                                      </p:cBhvr>
                                    </p:animEffect>
                                    <p:anim calcmode="lin" valueType="num">
                                      <p:cBhvr>
                                        <p:cTn id="4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Machine vs. human</a:t>
            </a:r>
          </a:p>
        </p:txBody>
      </p:sp>
      <p:graphicFrame>
        <p:nvGraphicFramePr>
          <p:cNvPr id="6" name="Table 5"/>
          <p:cNvGraphicFramePr>
            <a:graphicFrameLocks noGrp="1"/>
          </p:cNvGraphicFramePr>
          <p:nvPr/>
        </p:nvGraphicFramePr>
        <p:xfrm>
          <a:off x="1971395" y="1418011"/>
          <a:ext cx="8233937" cy="4824540"/>
        </p:xfrm>
        <a:graphic>
          <a:graphicData uri="http://schemas.openxmlformats.org/drawingml/2006/table">
            <a:tbl>
              <a:tblPr firstRow="1" bandRow="1">
                <a:tableStyleId>{10A1B5D5-9B99-4C35-A422-299274C87663}</a:tableStyleId>
              </a:tblPr>
              <a:tblGrid>
                <a:gridCol w="3899055">
                  <a:extLst>
                    <a:ext uri="{9D8B030D-6E8A-4147-A177-3AD203B41FA5}">
                      <a16:colId xmlns:a16="http://schemas.microsoft.com/office/drawing/2014/main" val="20000"/>
                    </a:ext>
                  </a:extLst>
                </a:gridCol>
                <a:gridCol w="2167441">
                  <a:extLst>
                    <a:ext uri="{9D8B030D-6E8A-4147-A177-3AD203B41FA5}">
                      <a16:colId xmlns:a16="http://schemas.microsoft.com/office/drawing/2014/main" val="20001"/>
                    </a:ext>
                  </a:extLst>
                </a:gridCol>
                <a:gridCol w="2167441">
                  <a:extLst>
                    <a:ext uri="{9D8B030D-6E8A-4147-A177-3AD203B41FA5}">
                      <a16:colId xmlns:a16="http://schemas.microsoft.com/office/drawing/2014/main" val="20002"/>
                    </a:ext>
                  </a:extLst>
                </a:gridCol>
              </a:tblGrid>
              <a:tr h="536060">
                <a:tc>
                  <a:txBody>
                    <a:bodyPr/>
                    <a:lstStyle/>
                    <a:p>
                      <a:pPr algn="ctr"/>
                      <a:endParaRPr lang="en-US" sz="2300" b="0" dirty="0">
                        <a:latin typeface="Lato Light"/>
                        <a:cs typeface="Lato Light"/>
                      </a:endParaRPr>
                    </a:p>
                  </a:txBody>
                  <a:tcPr marL="45720" marR="45720" marT="22860" marB="22860" anchor="ctr"/>
                </a:tc>
                <a:tc>
                  <a:txBody>
                    <a:bodyPr/>
                    <a:lstStyle/>
                    <a:p>
                      <a:pPr algn="ctr"/>
                      <a:r>
                        <a:rPr lang="en-US" sz="2300" b="1" dirty="0">
                          <a:latin typeface="Lato Bold"/>
                          <a:cs typeface="Lato Bold"/>
                        </a:rPr>
                        <a:t>Machine</a:t>
                      </a:r>
                    </a:p>
                  </a:txBody>
                  <a:tcPr marL="45720" marR="45720" marT="22860" marB="22860" anchor="ctr"/>
                </a:tc>
                <a:tc>
                  <a:txBody>
                    <a:bodyPr/>
                    <a:lstStyle/>
                    <a:p>
                      <a:pPr algn="ctr"/>
                      <a:r>
                        <a:rPr lang="en-US" sz="2300" b="1" dirty="0">
                          <a:latin typeface="Lato Bold"/>
                          <a:cs typeface="Lato Bold"/>
                        </a:rPr>
                        <a:t>Human</a:t>
                      </a:r>
                    </a:p>
                  </a:txBody>
                  <a:tcPr marL="45720" marR="45720" marT="22860" marB="22860" anchor="ctr"/>
                </a:tc>
                <a:extLst>
                  <a:ext uri="{0D108BD9-81ED-4DB2-BD59-A6C34878D82A}">
                    <a16:rowId xmlns:a16="http://schemas.microsoft.com/office/drawing/2014/main" val="10000"/>
                  </a:ext>
                </a:extLst>
              </a:tr>
              <a:tr h="536060">
                <a:tc>
                  <a:txBody>
                    <a:bodyPr/>
                    <a:lstStyle/>
                    <a:p>
                      <a:r>
                        <a:rPr lang="en-US" sz="2000" b="1" dirty="0">
                          <a:latin typeface="Lato Bold"/>
                          <a:cs typeface="Lato Bold"/>
                        </a:rPr>
                        <a:t>Understanding context</a:t>
                      </a: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1"/>
                  </a:ext>
                </a:extLst>
              </a:tr>
              <a:tr h="536060">
                <a:tc>
                  <a:txBody>
                    <a:bodyPr/>
                    <a:lstStyle/>
                    <a:p>
                      <a:r>
                        <a:rPr lang="en-US" sz="2000" b="1" dirty="0">
                          <a:latin typeface="Lato Bold"/>
                          <a:cs typeface="Lato Bold"/>
                        </a:rPr>
                        <a:t>Thinking through</a:t>
                      </a:r>
                      <a:r>
                        <a:rPr lang="en-US" sz="2000" b="1" baseline="0" dirty="0">
                          <a:latin typeface="Lato Bold"/>
                          <a:cs typeface="Lato Bold"/>
                        </a:rPr>
                        <a:t> the problem</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2"/>
                  </a:ext>
                </a:extLst>
              </a:tr>
              <a:tr h="536060">
                <a:tc>
                  <a:txBody>
                    <a:bodyPr/>
                    <a:lstStyle/>
                    <a:p>
                      <a:r>
                        <a:rPr lang="en-US" sz="2000" b="1" dirty="0">
                          <a:latin typeface="Lato Bold"/>
                          <a:cs typeface="Lato Bold"/>
                        </a:rPr>
                        <a:t>Asking</a:t>
                      </a:r>
                      <a:r>
                        <a:rPr lang="en-US" sz="2000" b="1" baseline="0" dirty="0">
                          <a:latin typeface="Lato Bold"/>
                          <a:cs typeface="Lato Bold"/>
                        </a:rPr>
                        <a:t> the right questions</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3"/>
                  </a:ext>
                </a:extLst>
              </a:tr>
              <a:tr h="536060">
                <a:tc>
                  <a:txBody>
                    <a:bodyPr/>
                    <a:lstStyle/>
                    <a:p>
                      <a:r>
                        <a:rPr lang="en-US" sz="2000" b="1" dirty="0">
                          <a:latin typeface="Lato Bold"/>
                          <a:cs typeface="Lato Bold"/>
                        </a:rPr>
                        <a:t>Selecting</a:t>
                      </a:r>
                      <a:r>
                        <a:rPr lang="en-US" sz="2000" b="1" baseline="0" dirty="0">
                          <a:latin typeface="Lato Bold"/>
                          <a:cs typeface="Lato Bold"/>
                        </a:rPr>
                        <a:t> the right tools</a:t>
                      </a:r>
                      <a:endParaRPr lang="en-US" sz="2000" b="1" dirty="0">
                        <a:latin typeface="Lato Bold"/>
                        <a:cs typeface="Lato Bold"/>
                      </a:endParaRPr>
                    </a:p>
                  </a:txBody>
                  <a:tcPr marL="45720" marR="45720" marT="22860" marB="22860" anchor="ctr"/>
                </a:tc>
                <a:tc>
                  <a:txBody>
                    <a:bodyPr/>
                    <a:lstStyle/>
                    <a:p>
                      <a:pPr algn="ctr"/>
                      <a:endParaRPr lang="en-US" sz="2500" dirty="0">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4"/>
                  </a:ext>
                </a:extLst>
              </a:tr>
              <a:tr h="536060">
                <a:tc>
                  <a:txBody>
                    <a:bodyPr/>
                    <a:lstStyle/>
                    <a:p>
                      <a:r>
                        <a:rPr lang="en-US" sz="2000" b="1" dirty="0">
                          <a:latin typeface="Lato Bold"/>
                          <a:cs typeface="Lato Bold"/>
                        </a:rPr>
                        <a:t>Performing calculations quickly</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5"/>
                  </a:ext>
                </a:extLst>
              </a:tr>
              <a:tr h="536060">
                <a:tc>
                  <a:txBody>
                    <a:bodyPr/>
                    <a:lstStyle/>
                    <a:p>
                      <a:r>
                        <a:rPr lang="en-US" sz="2000" b="1" dirty="0">
                          <a:latin typeface="Lato Bold"/>
                          <a:cs typeface="Lato Bold"/>
                        </a:rPr>
                        <a:t>Performing repetitive tasks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6"/>
                  </a:ext>
                </a:extLst>
              </a:tr>
              <a:tr h="536060">
                <a:tc>
                  <a:txBody>
                    <a:bodyPr/>
                    <a:lstStyle/>
                    <a:p>
                      <a:r>
                        <a:rPr lang="en-US" sz="2000" b="1" dirty="0">
                          <a:latin typeface="Lato Bold"/>
                          <a:cs typeface="Lato Bold"/>
                        </a:rPr>
                        <a:t>Following</a:t>
                      </a:r>
                      <a:r>
                        <a:rPr lang="en-US" sz="2000" b="1" baseline="0" dirty="0">
                          <a:latin typeface="Lato Bold"/>
                          <a:cs typeface="Lato Bold"/>
                        </a:rPr>
                        <a:t> pre-defined rules</a:t>
                      </a:r>
                      <a:endParaRPr lang="en-US" sz="2000" b="1" dirty="0">
                        <a:latin typeface="Lato Bold"/>
                        <a:cs typeface="Lato Bold"/>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7"/>
                  </a:ext>
                </a:extLst>
              </a:tr>
              <a:tr h="536060">
                <a:tc>
                  <a:txBody>
                    <a:bodyPr/>
                    <a:lstStyle/>
                    <a:p>
                      <a:r>
                        <a:rPr lang="en-US" sz="2000" b="1" dirty="0">
                          <a:latin typeface="Lato Bold"/>
                          <a:cs typeface="Lato Bold"/>
                        </a:rPr>
                        <a:t>Interpreting results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500" dirty="0">
                        <a:solidFill>
                          <a:srgbClr val="008000"/>
                        </a:solidFill>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8"/>
                  </a:ext>
                </a:extLst>
              </a:tr>
            </a:tbl>
          </a:graphicData>
        </a:graphic>
      </p:graphicFrame>
      <p:sp>
        <p:nvSpPr>
          <p:cNvPr id="8" name="Slide Number Placeholder 2"/>
          <p:cNvSpPr>
            <a:spLocks noGrp="1"/>
          </p:cNvSpPr>
          <p:nvPr>
            <p:ph type="sldNum" sz="quarter" idx="4294967295"/>
          </p:nvPr>
        </p:nvSpPr>
        <p:spPr>
          <a:xfrm>
            <a:off x="18662211" y="12989187"/>
            <a:ext cx="5689600" cy="730250"/>
          </a:xfrm>
          <a:prstGeom prst="rect">
            <a:avLst/>
          </a:prstGeom>
        </p:spPr>
        <p:txBody>
          <a:bodyPr/>
          <a:lstStyle>
            <a:defPPr>
              <a:defRPr lang="en-US"/>
            </a:defPPr>
            <a:lvl1pPr algn="r" rtl="0" fontAlgn="base">
              <a:spcBef>
                <a:spcPct val="0"/>
              </a:spcBef>
              <a:spcAft>
                <a:spcPct val="0"/>
              </a:spcAft>
              <a:defRPr sz="3600" kern="1200">
                <a:solidFill>
                  <a:srgbClr val="000000"/>
                </a:solidFill>
                <a:latin typeface="Lato Light"/>
                <a:ea typeface="ヒラギノ角ゴ ProN W3" charset="0"/>
                <a:cs typeface="Lato Light"/>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a:lstStyle>
          <a:p>
            <a:pPr algn="r"/>
            <a:fld id="{A2644288-DBB5-B146-A4C9-3FE617AA0A71}" type="slidenum">
              <a:rPr lang="en-US" smtClean="0"/>
              <a:pPr algn="r"/>
              <a:t>8</a:t>
            </a:fld>
            <a:endParaRPr lang="en-US" dirty="0">
              <a:latin typeface="Lato Light"/>
              <a:cs typeface="Lato Light"/>
            </a:endParaRPr>
          </a:p>
        </p:txBody>
      </p:sp>
    </p:spTree>
    <p:extLst>
      <p:ext uri="{BB962C8B-B14F-4D97-AF65-F5344CB8AC3E}">
        <p14:creationId xmlns:p14="http://schemas.microsoft.com/office/powerpoint/2010/main" val="254654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lose up of text on a white background&#10;&#10;Description automatically generated">
            <a:extLst>
              <a:ext uri="{FF2B5EF4-FFF2-40B4-BE49-F238E27FC236}">
                <a16:creationId xmlns:a16="http://schemas.microsoft.com/office/drawing/2014/main" id="{433F291F-A102-4E3E-ADBE-3C724806A5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90" r="9"/>
          <a:stretch/>
        </p:blipFill>
        <p:spPr bwMode="auto">
          <a:xfrm>
            <a:off x="159026" y="10"/>
            <a:ext cx="11589026" cy="6733751"/>
          </a:xfrm>
          <a:prstGeom prst="rect">
            <a:avLst/>
          </a:prstGeom>
          <a:solidFill>
            <a:srgbClr val="FFFFFF"/>
          </a:solidFill>
        </p:spPr>
      </p:pic>
    </p:spTree>
    <p:extLst>
      <p:ext uri="{BB962C8B-B14F-4D97-AF65-F5344CB8AC3E}">
        <p14:creationId xmlns:p14="http://schemas.microsoft.com/office/powerpoint/2010/main" val="2408203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43268</TotalTime>
  <Words>3212</Words>
  <Application>Microsoft Office PowerPoint</Application>
  <PresentationFormat>Widescreen</PresentationFormat>
  <Paragraphs>415</Paragraphs>
  <Slides>48</Slides>
  <Notes>13</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48</vt:i4>
      </vt:variant>
    </vt:vector>
  </HeadingPairs>
  <TitlesOfParts>
    <vt:vector size="64" baseType="lpstr">
      <vt:lpstr>Aharoni</vt:lpstr>
      <vt:lpstr>Amatic SC Regular</vt:lpstr>
      <vt:lpstr>Arial</vt:lpstr>
      <vt:lpstr>Calibri</vt:lpstr>
      <vt:lpstr>Calibri Light</vt:lpstr>
      <vt:lpstr>Courier New</vt:lpstr>
      <vt:lpstr>Lato Black</vt:lpstr>
      <vt:lpstr>Lato Bold</vt:lpstr>
      <vt:lpstr>Lato Heavy</vt:lpstr>
      <vt:lpstr>Lato Light</vt:lpstr>
      <vt:lpstr>Tahoma</vt:lpstr>
      <vt:lpstr>Times New Roman</vt:lpstr>
      <vt:lpstr>Utopia</vt:lpstr>
      <vt:lpstr>Wingdings</vt:lpstr>
      <vt:lpstr>Zapf Dingbats</vt:lpstr>
      <vt:lpstr>Office Theme</vt:lpstr>
      <vt:lpstr>PowerPoint Presentation</vt:lpstr>
      <vt:lpstr>Themes</vt:lpstr>
      <vt:lpstr>Engineering of Machine Learning Algos versus Software Development </vt:lpstr>
      <vt:lpstr>Brian’s Version of Data Science Lifecycle</vt:lpstr>
      <vt:lpstr>Brian’s Version of Data Science Lifecycle</vt:lpstr>
      <vt:lpstr>PowerPoint Presentation</vt:lpstr>
      <vt:lpstr>PowerPoint Presentation</vt:lpstr>
      <vt:lpstr>Machine vs. human</vt:lpstr>
      <vt:lpstr>PowerPoint Presentation</vt:lpstr>
      <vt:lpstr>Supervised machine learning</vt:lpstr>
      <vt:lpstr>Unsupervised machine learning</vt:lpstr>
      <vt:lpstr>PowerPoint Presentation</vt:lpstr>
      <vt:lpstr>PowerPoint Presentation</vt:lpstr>
      <vt:lpstr>Machine Learning Overview </vt:lpstr>
      <vt:lpstr>Machine Learning Overview </vt:lpstr>
      <vt:lpstr>Machine Learning Overview </vt:lpstr>
      <vt:lpstr>Machine Learning Overview </vt:lpstr>
      <vt:lpstr>Machine Learning Overview </vt:lpstr>
      <vt:lpstr>Machine Learning Overview </vt:lpstr>
      <vt:lpstr>How do machines learn?</vt:lpstr>
      <vt:lpstr>PowerPoint Presentation</vt:lpstr>
      <vt:lpstr>Brian’s Version of Data Science Lifecycle</vt:lpstr>
      <vt:lpstr>Overview of SOME Key ML Methods/Terms </vt:lpstr>
      <vt:lpstr>PowerPoint Presentation</vt:lpstr>
      <vt:lpstr>PowerPoint Presentation</vt:lpstr>
      <vt:lpstr>PowerPoint Presentation</vt:lpstr>
      <vt:lpstr>Overview of Key ML Methods/Terms </vt:lpstr>
      <vt:lpstr>Overview of Key ML Methods/Terms: Target Variable versus Features </vt:lpstr>
      <vt:lpstr>Overview of Key ML Methods/Terms: Classification versus Regression </vt:lpstr>
      <vt:lpstr>Overview of Key ML Methods/Terms: Classification versus Regression </vt:lpstr>
      <vt:lpstr>Overview of Key ML Methods/Terms: Probabilistic Interpretation </vt:lpstr>
      <vt:lpstr>Overview of Key ML Methods/Terms: Data Brainstorming </vt:lpstr>
      <vt:lpstr>PowerPoint Presentation</vt:lpstr>
      <vt:lpstr>Overview of SOME Key ML Methods/Terms </vt:lpstr>
      <vt:lpstr>Overview of Key ML Methods/Terms </vt:lpstr>
      <vt:lpstr>PowerPoint Presentation</vt:lpstr>
      <vt:lpstr>Overview of SOME Key ML Methods/Terms </vt:lpstr>
      <vt:lpstr>Overview of Key ML Methods/Terms </vt:lpstr>
      <vt:lpstr>Overview of Key ML Methods/Terms </vt:lpstr>
      <vt:lpstr>Overview of Key ML Methods/Terms </vt:lpstr>
      <vt:lpstr>Bias Versus Variance </vt:lpstr>
      <vt:lpstr>PowerPoint Presentation</vt:lpstr>
      <vt:lpstr>PowerPoint Presentation</vt:lpstr>
      <vt:lpstr>PowerPoint Presentation</vt:lpstr>
      <vt:lpstr>Bookings.com</vt:lpstr>
      <vt:lpstr>Bookings.com</vt:lpstr>
      <vt:lpstr>Machine Learning Overview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Brian Wright  Assistant Professor Director for Undergrad Programs (In development)  PhD: Higher Education Administration  Founded the DS Program at GWU Founded the DSI at GWU Chief Data Scientist – Small Consultancy Worked in Defense Consulting for 10 years (SME) Vice President for DC Data Community – 25k Members</dc:title>
  <dc:creator>Wright, Brian (bw2zd)</dc:creator>
  <cp:lastModifiedBy>Wright, Brian (bw2zd)</cp:lastModifiedBy>
  <cp:revision>94</cp:revision>
  <dcterms:created xsi:type="dcterms:W3CDTF">2020-08-13T20:04:25Z</dcterms:created>
  <dcterms:modified xsi:type="dcterms:W3CDTF">2025-02-04T13:44:39Z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PresentationID">
    <vt:lpwstr>90e5fb11-122e-468b-93a7-fa97d719978a</vt:lpwstr>
  </property>
  <property fmtid="{D5CDD505-2E9C-101B-9397-08002B2CF9AE}" pid="3" name="SlidoAppVersion">
    <vt:lpwstr>0.11.0.727</vt:lpwstr>
  </property>
</Properties>
</file>