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77" d="100"/>
          <a:sy n="77" d="100"/>
        </p:scale>
        <p:origin x="19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03825-DBC7-4BF2-A252-6B431CE2ED6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4D2CB64-C754-4238-B95A-94FCFD1D3C2F}">
      <dgm:prSet/>
      <dgm:spPr/>
      <dgm:t>
        <a:bodyPr/>
        <a:lstStyle/>
        <a:p>
          <a:r>
            <a:rPr lang="en-US"/>
            <a:t>An organizational culture that promotes fairness, accountability, and learning</a:t>
          </a:r>
        </a:p>
      </dgm:t>
    </dgm:pt>
    <dgm:pt modelId="{4360C5BC-4D52-4C8E-B0F4-A23A0098E688}" type="parTrans" cxnId="{0764F005-D012-47CD-8BBE-9DCB8A384F4B}">
      <dgm:prSet/>
      <dgm:spPr/>
      <dgm:t>
        <a:bodyPr/>
        <a:lstStyle/>
        <a:p>
          <a:endParaRPr lang="en-US"/>
        </a:p>
      </dgm:t>
    </dgm:pt>
    <dgm:pt modelId="{291D357C-05D7-4879-8D67-E9A273A8F16D}" type="sibTrans" cxnId="{0764F005-D012-47CD-8BBE-9DCB8A384F4B}">
      <dgm:prSet/>
      <dgm:spPr/>
      <dgm:t>
        <a:bodyPr/>
        <a:lstStyle/>
        <a:p>
          <a:endParaRPr lang="en-US"/>
        </a:p>
      </dgm:t>
    </dgm:pt>
    <dgm:pt modelId="{21B5F709-DC2B-462E-8B55-B2A8BCCFB83D}">
      <dgm:prSet/>
      <dgm:spPr/>
      <dgm:t>
        <a:bodyPr/>
        <a:lstStyle/>
        <a:p>
          <a:r>
            <a:rPr lang="en-US"/>
            <a:t>Especially relevant when dealing with mistakes, human error, and system failure</a:t>
          </a:r>
        </a:p>
      </dgm:t>
    </dgm:pt>
    <dgm:pt modelId="{33C3DC24-1313-4A88-908E-13960E9086AE}" type="parTrans" cxnId="{C615C2FA-CFA5-42A8-8C75-AD1777DA3D3D}">
      <dgm:prSet/>
      <dgm:spPr/>
      <dgm:t>
        <a:bodyPr/>
        <a:lstStyle/>
        <a:p>
          <a:endParaRPr lang="en-US"/>
        </a:p>
      </dgm:t>
    </dgm:pt>
    <dgm:pt modelId="{5E192035-E3A6-49A5-9D50-A56DBD2BFEA9}" type="sibTrans" cxnId="{C615C2FA-CFA5-42A8-8C75-AD1777DA3D3D}">
      <dgm:prSet/>
      <dgm:spPr/>
      <dgm:t>
        <a:bodyPr/>
        <a:lstStyle/>
        <a:p>
          <a:endParaRPr lang="en-US"/>
        </a:p>
      </dgm:t>
    </dgm:pt>
    <dgm:pt modelId="{C7D8C6B0-EA5D-4E08-8124-90E6C6838E30}">
      <dgm:prSet/>
      <dgm:spPr/>
      <dgm:t>
        <a:bodyPr/>
        <a:lstStyle/>
        <a:p>
          <a:r>
            <a:rPr lang="en-US"/>
            <a:t>An essential aspect of a high-performing workforce</a:t>
          </a:r>
        </a:p>
      </dgm:t>
    </dgm:pt>
    <dgm:pt modelId="{7DBE2D85-40F2-447E-AF8F-B30BC87FE19D}" type="parTrans" cxnId="{2B8EF37C-C77C-4797-A2AB-28008ED6F17B}">
      <dgm:prSet/>
      <dgm:spPr/>
      <dgm:t>
        <a:bodyPr/>
        <a:lstStyle/>
        <a:p>
          <a:endParaRPr lang="en-US"/>
        </a:p>
      </dgm:t>
    </dgm:pt>
    <dgm:pt modelId="{CBF31E85-1587-4DDD-99A2-7BE7A5A2AFDC}" type="sibTrans" cxnId="{2B8EF37C-C77C-4797-A2AB-28008ED6F17B}">
      <dgm:prSet/>
      <dgm:spPr/>
      <dgm:t>
        <a:bodyPr/>
        <a:lstStyle/>
        <a:p>
          <a:endParaRPr lang="en-US"/>
        </a:p>
      </dgm:t>
    </dgm:pt>
    <dgm:pt modelId="{D47514B6-D00C-47EC-80DF-704943BC4333}">
      <dgm:prSet/>
      <dgm:spPr/>
      <dgm:t>
        <a:bodyPr/>
        <a:lstStyle/>
        <a:p>
          <a:r>
            <a:rPr lang="en-US"/>
            <a:t>Often emphasized in high-stakes environments like healthcare and aviation</a:t>
          </a:r>
        </a:p>
      </dgm:t>
    </dgm:pt>
    <dgm:pt modelId="{5F809FFD-FB94-46B2-A0A2-7167C2570A41}" type="parTrans" cxnId="{C12CC1FC-D008-4134-A4F1-B346D52F7DB5}">
      <dgm:prSet/>
      <dgm:spPr/>
      <dgm:t>
        <a:bodyPr/>
        <a:lstStyle/>
        <a:p>
          <a:endParaRPr lang="en-US"/>
        </a:p>
      </dgm:t>
    </dgm:pt>
    <dgm:pt modelId="{ED68ECD2-C63D-4E43-B053-5C3D21CAB174}" type="sibTrans" cxnId="{C12CC1FC-D008-4134-A4F1-B346D52F7DB5}">
      <dgm:prSet/>
      <dgm:spPr/>
      <dgm:t>
        <a:bodyPr/>
        <a:lstStyle/>
        <a:p>
          <a:endParaRPr lang="en-US"/>
        </a:p>
      </dgm:t>
    </dgm:pt>
    <dgm:pt modelId="{D3086243-B283-DB43-A878-BCE82FC66A80}" type="pres">
      <dgm:prSet presAssocID="{D5C03825-DBC7-4BF2-A252-6B431CE2ED6D}" presName="vert0" presStyleCnt="0">
        <dgm:presLayoutVars>
          <dgm:dir/>
          <dgm:animOne val="branch"/>
          <dgm:animLvl val="lvl"/>
        </dgm:presLayoutVars>
      </dgm:prSet>
      <dgm:spPr/>
    </dgm:pt>
    <dgm:pt modelId="{B04C9619-CB85-0F45-A368-E2723C23EAB3}" type="pres">
      <dgm:prSet presAssocID="{64D2CB64-C754-4238-B95A-94FCFD1D3C2F}" presName="thickLine" presStyleLbl="alignNode1" presStyleIdx="0" presStyleCnt="4"/>
      <dgm:spPr/>
    </dgm:pt>
    <dgm:pt modelId="{936AC979-620E-A14C-BDEF-7468B1AD84DA}" type="pres">
      <dgm:prSet presAssocID="{64D2CB64-C754-4238-B95A-94FCFD1D3C2F}" presName="horz1" presStyleCnt="0"/>
      <dgm:spPr/>
    </dgm:pt>
    <dgm:pt modelId="{2F199E51-077D-B143-879B-39AB22EC4D8C}" type="pres">
      <dgm:prSet presAssocID="{64D2CB64-C754-4238-B95A-94FCFD1D3C2F}" presName="tx1" presStyleLbl="revTx" presStyleIdx="0" presStyleCnt="4"/>
      <dgm:spPr/>
    </dgm:pt>
    <dgm:pt modelId="{8CDA89EC-BC40-4A4D-9725-27877B512D9A}" type="pres">
      <dgm:prSet presAssocID="{64D2CB64-C754-4238-B95A-94FCFD1D3C2F}" presName="vert1" presStyleCnt="0"/>
      <dgm:spPr/>
    </dgm:pt>
    <dgm:pt modelId="{F7F833E5-BDE8-7043-8987-0E7CDDD01FF4}" type="pres">
      <dgm:prSet presAssocID="{21B5F709-DC2B-462E-8B55-B2A8BCCFB83D}" presName="thickLine" presStyleLbl="alignNode1" presStyleIdx="1" presStyleCnt="4"/>
      <dgm:spPr/>
    </dgm:pt>
    <dgm:pt modelId="{FC90200B-497B-494C-B64F-E13F4644DCA1}" type="pres">
      <dgm:prSet presAssocID="{21B5F709-DC2B-462E-8B55-B2A8BCCFB83D}" presName="horz1" presStyleCnt="0"/>
      <dgm:spPr/>
    </dgm:pt>
    <dgm:pt modelId="{A5B46D5B-2C4A-884C-988A-C62D675D7DEF}" type="pres">
      <dgm:prSet presAssocID="{21B5F709-DC2B-462E-8B55-B2A8BCCFB83D}" presName="tx1" presStyleLbl="revTx" presStyleIdx="1" presStyleCnt="4"/>
      <dgm:spPr/>
    </dgm:pt>
    <dgm:pt modelId="{3E8DA85F-8BE5-6B48-9ED7-D54F0FC5C72B}" type="pres">
      <dgm:prSet presAssocID="{21B5F709-DC2B-462E-8B55-B2A8BCCFB83D}" presName="vert1" presStyleCnt="0"/>
      <dgm:spPr/>
    </dgm:pt>
    <dgm:pt modelId="{D6511563-40DD-4C49-A285-C925289F9DCD}" type="pres">
      <dgm:prSet presAssocID="{C7D8C6B0-EA5D-4E08-8124-90E6C6838E30}" presName="thickLine" presStyleLbl="alignNode1" presStyleIdx="2" presStyleCnt="4"/>
      <dgm:spPr/>
    </dgm:pt>
    <dgm:pt modelId="{C6AEFEE7-9EC7-7742-8889-B9E80E2A0E8D}" type="pres">
      <dgm:prSet presAssocID="{C7D8C6B0-EA5D-4E08-8124-90E6C6838E30}" presName="horz1" presStyleCnt="0"/>
      <dgm:spPr/>
    </dgm:pt>
    <dgm:pt modelId="{02C8779C-3B0F-FD4E-91EA-00A688086A0D}" type="pres">
      <dgm:prSet presAssocID="{C7D8C6B0-EA5D-4E08-8124-90E6C6838E30}" presName="tx1" presStyleLbl="revTx" presStyleIdx="2" presStyleCnt="4"/>
      <dgm:spPr/>
    </dgm:pt>
    <dgm:pt modelId="{B61B9C95-F7A3-1245-924D-5BB5D628CEA5}" type="pres">
      <dgm:prSet presAssocID="{C7D8C6B0-EA5D-4E08-8124-90E6C6838E30}" presName="vert1" presStyleCnt="0"/>
      <dgm:spPr/>
    </dgm:pt>
    <dgm:pt modelId="{BF1D6D25-A2C4-1040-B577-4D87E1DC3480}" type="pres">
      <dgm:prSet presAssocID="{D47514B6-D00C-47EC-80DF-704943BC4333}" presName="thickLine" presStyleLbl="alignNode1" presStyleIdx="3" presStyleCnt="4"/>
      <dgm:spPr/>
    </dgm:pt>
    <dgm:pt modelId="{C179711F-9859-264A-A586-0954E548343C}" type="pres">
      <dgm:prSet presAssocID="{D47514B6-D00C-47EC-80DF-704943BC4333}" presName="horz1" presStyleCnt="0"/>
      <dgm:spPr/>
    </dgm:pt>
    <dgm:pt modelId="{B2EC313F-2047-134A-9B5D-BBE8F12D9913}" type="pres">
      <dgm:prSet presAssocID="{D47514B6-D00C-47EC-80DF-704943BC4333}" presName="tx1" presStyleLbl="revTx" presStyleIdx="3" presStyleCnt="4"/>
      <dgm:spPr/>
    </dgm:pt>
    <dgm:pt modelId="{865CA4D3-D1B7-734D-91D6-D8644F4CA228}" type="pres">
      <dgm:prSet presAssocID="{D47514B6-D00C-47EC-80DF-704943BC4333}" presName="vert1" presStyleCnt="0"/>
      <dgm:spPr/>
    </dgm:pt>
  </dgm:ptLst>
  <dgm:cxnLst>
    <dgm:cxn modelId="{0764F005-D012-47CD-8BBE-9DCB8A384F4B}" srcId="{D5C03825-DBC7-4BF2-A252-6B431CE2ED6D}" destId="{64D2CB64-C754-4238-B95A-94FCFD1D3C2F}" srcOrd="0" destOrd="0" parTransId="{4360C5BC-4D52-4C8E-B0F4-A23A0098E688}" sibTransId="{291D357C-05D7-4879-8D67-E9A273A8F16D}"/>
    <dgm:cxn modelId="{12EE9C53-CB1C-2145-A876-0F7B4460C6C7}" type="presOf" srcId="{D47514B6-D00C-47EC-80DF-704943BC4333}" destId="{B2EC313F-2047-134A-9B5D-BBE8F12D9913}" srcOrd="0" destOrd="0" presId="urn:microsoft.com/office/officeart/2008/layout/LinedList"/>
    <dgm:cxn modelId="{2B8EF37C-C77C-4797-A2AB-28008ED6F17B}" srcId="{D5C03825-DBC7-4BF2-A252-6B431CE2ED6D}" destId="{C7D8C6B0-EA5D-4E08-8124-90E6C6838E30}" srcOrd="2" destOrd="0" parTransId="{7DBE2D85-40F2-447E-AF8F-B30BC87FE19D}" sibTransId="{CBF31E85-1587-4DDD-99A2-7BE7A5A2AFDC}"/>
    <dgm:cxn modelId="{E6D07799-1975-B74C-A1F0-69906281D483}" type="presOf" srcId="{C7D8C6B0-EA5D-4E08-8124-90E6C6838E30}" destId="{02C8779C-3B0F-FD4E-91EA-00A688086A0D}" srcOrd="0" destOrd="0" presId="urn:microsoft.com/office/officeart/2008/layout/LinedList"/>
    <dgm:cxn modelId="{EF87EBBF-3235-CD41-BE22-29DE211BC6AC}" type="presOf" srcId="{21B5F709-DC2B-462E-8B55-B2A8BCCFB83D}" destId="{A5B46D5B-2C4A-884C-988A-C62D675D7DEF}" srcOrd="0" destOrd="0" presId="urn:microsoft.com/office/officeart/2008/layout/LinedList"/>
    <dgm:cxn modelId="{2018AFC1-A78F-B949-917F-42B411A6F03E}" type="presOf" srcId="{64D2CB64-C754-4238-B95A-94FCFD1D3C2F}" destId="{2F199E51-077D-B143-879B-39AB22EC4D8C}" srcOrd="0" destOrd="0" presId="urn:microsoft.com/office/officeart/2008/layout/LinedList"/>
    <dgm:cxn modelId="{D9427ACA-45D4-B344-870D-FFF2A1138F15}" type="presOf" srcId="{D5C03825-DBC7-4BF2-A252-6B431CE2ED6D}" destId="{D3086243-B283-DB43-A878-BCE82FC66A80}" srcOrd="0" destOrd="0" presId="urn:microsoft.com/office/officeart/2008/layout/LinedList"/>
    <dgm:cxn modelId="{C615C2FA-CFA5-42A8-8C75-AD1777DA3D3D}" srcId="{D5C03825-DBC7-4BF2-A252-6B431CE2ED6D}" destId="{21B5F709-DC2B-462E-8B55-B2A8BCCFB83D}" srcOrd="1" destOrd="0" parTransId="{33C3DC24-1313-4A88-908E-13960E9086AE}" sibTransId="{5E192035-E3A6-49A5-9D50-A56DBD2BFEA9}"/>
    <dgm:cxn modelId="{C12CC1FC-D008-4134-A4F1-B346D52F7DB5}" srcId="{D5C03825-DBC7-4BF2-A252-6B431CE2ED6D}" destId="{D47514B6-D00C-47EC-80DF-704943BC4333}" srcOrd="3" destOrd="0" parTransId="{5F809FFD-FB94-46B2-A0A2-7167C2570A41}" sibTransId="{ED68ECD2-C63D-4E43-B053-5C3D21CAB174}"/>
    <dgm:cxn modelId="{5CF4A840-BF22-EC4B-82F5-7C79CA6A7E5B}" type="presParOf" srcId="{D3086243-B283-DB43-A878-BCE82FC66A80}" destId="{B04C9619-CB85-0F45-A368-E2723C23EAB3}" srcOrd="0" destOrd="0" presId="urn:microsoft.com/office/officeart/2008/layout/LinedList"/>
    <dgm:cxn modelId="{4754201D-8315-6845-9699-A258336F9C5B}" type="presParOf" srcId="{D3086243-B283-DB43-A878-BCE82FC66A80}" destId="{936AC979-620E-A14C-BDEF-7468B1AD84DA}" srcOrd="1" destOrd="0" presId="urn:microsoft.com/office/officeart/2008/layout/LinedList"/>
    <dgm:cxn modelId="{A33FD7C6-9A83-6D4B-B8F8-E4F7471D2DBE}" type="presParOf" srcId="{936AC979-620E-A14C-BDEF-7468B1AD84DA}" destId="{2F199E51-077D-B143-879B-39AB22EC4D8C}" srcOrd="0" destOrd="0" presId="urn:microsoft.com/office/officeart/2008/layout/LinedList"/>
    <dgm:cxn modelId="{63A4482E-C27F-FB44-B321-7DF89E68A43B}" type="presParOf" srcId="{936AC979-620E-A14C-BDEF-7468B1AD84DA}" destId="{8CDA89EC-BC40-4A4D-9725-27877B512D9A}" srcOrd="1" destOrd="0" presId="urn:microsoft.com/office/officeart/2008/layout/LinedList"/>
    <dgm:cxn modelId="{660C66A6-070F-574A-8533-7D13E0098322}" type="presParOf" srcId="{D3086243-B283-DB43-A878-BCE82FC66A80}" destId="{F7F833E5-BDE8-7043-8987-0E7CDDD01FF4}" srcOrd="2" destOrd="0" presId="urn:microsoft.com/office/officeart/2008/layout/LinedList"/>
    <dgm:cxn modelId="{26865A6B-47C2-5440-B24F-05CC7B455574}" type="presParOf" srcId="{D3086243-B283-DB43-A878-BCE82FC66A80}" destId="{FC90200B-497B-494C-B64F-E13F4644DCA1}" srcOrd="3" destOrd="0" presId="urn:microsoft.com/office/officeart/2008/layout/LinedList"/>
    <dgm:cxn modelId="{56B85C3B-90F7-1F4C-8593-1EDD92ED29C6}" type="presParOf" srcId="{FC90200B-497B-494C-B64F-E13F4644DCA1}" destId="{A5B46D5B-2C4A-884C-988A-C62D675D7DEF}" srcOrd="0" destOrd="0" presId="urn:microsoft.com/office/officeart/2008/layout/LinedList"/>
    <dgm:cxn modelId="{6C073AD6-E3BE-BA4F-B8C3-918EE6D5B7C1}" type="presParOf" srcId="{FC90200B-497B-494C-B64F-E13F4644DCA1}" destId="{3E8DA85F-8BE5-6B48-9ED7-D54F0FC5C72B}" srcOrd="1" destOrd="0" presId="urn:microsoft.com/office/officeart/2008/layout/LinedList"/>
    <dgm:cxn modelId="{3BA28CC4-F190-F74E-B33D-70FDF9D27E14}" type="presParOf" srcId="{D3086243-B283-DB43-A878-BCE82FC66A80}" destId="{D6511563-40DD-4C49-A285-C925289F9DCD}" srcOrd="4" destOrd="0" presId="urn:microsoft.com/office/officeart/2008/layout/LinedList"/>
    <dgm:cxn modelId="{BE83316E-B6A6-744D-A606-26B33E663113}" type="presParOf" srcId="{D3086243-B283-DB43-A878-BCE82FC66A80}" destId="{C6AEFEE7-9EC7-7742-8889-B9E80E2A0E8D}" srcOrd="5" destOrd="0" presId="urn:microsoft.com/office/officeart/2008/layout/LinedList"/>
    <dgm:cxn modelId="{51914557-2F0D-1042-A112-514B0E3C9A8C}" type="presParOf" srcId="{C6AEFEE7-9EC7-7742-8889-B9E80E2A0E8D}" destId="{02C8779C-3B0F-FD4E-91EA-00A688086A0D}" srcOrd="0" destOrd="0" presId="urn:microsoft.com/office/officeart/2008/layout/LinedList"/>
    <dgm:cxn modelId="{64DD6B5A-B3D2-B649-B124-48A6B601D19E}" type="presParOf" srcId="{C6AEFEE7-9EC7-7742-8889-B9E80E2A0E8D}" destId="{B61B9C95-F7A3-1245-924D-5BB5D628CEA5}" srcOrd="1" destOrd="0" presId="urn:microsoft.com/office/officeart/2008/layout/LinedList"/>
    <dgm:cxn modelId="{0D5464F8-6A80-8248-91C1-1FA8BDD3FE1F}" type="presParOf" srcId="{D3086243-B283-DB43-A878-BCE82FC66A80}" destId="{BF1D6D25-A2C4-1040-B577-4D87E1DC3480}" srcOrd="6" destOrd="0" presId="urn:microsoft.com/office/officeart/2008/layout/LinedList"/>
    <dgm:cxn modelId="{F08E9B49-8F60-5342-BB38-DC10D5C2DAFA}" type="presParOf" srcId="{D3086243-B283-DB43-A878-BCE82FC66A80}" destId="{C179711F-9859-264A-A586-0954E548343C}" srcOrd="7" destOrd="0" presId="urn:microsoft.com/office/officeart/2008/layout/LinedList"/>
    <dgm:cxn modelId="{D993BE5C-4B1A-DD48-9852-CB3EA3110951}" type="presParOf" srcId="{C179711F-9859-264A-A586-0954E548343C}" destId="{B2EC313F-2047-134A-9B5D-BBE8F12D9913}" srcOrd="0" destOrd="0" presId="urn:microsoft.com/office/officeart/2008/layout/LinedList"/>
    <dgm:cxn modelId="{5434C4D6-2FE3-A543-824B-B4B2E918790C}" type="presParOf" srcId="{C179711F-9859-264A-A586-0954E548343C}" destId="{865CA4D3-D1B7-734D-91D6-D8644F4CA2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E2D42-FE61-466F-B251-CEA5C48E1B2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77F859-11F0-4530-A7F4-492DC4804FAA}">
      <dgm:prSet/>
      <dgm:spPr/>
      <dgm:t>
        <a:bodyPr/>
        <a:lstStyle/>
        <a:p>
          <a:r>
            <a:rPr lang="en-US" i="1" dirty="0"/>
            <a:t>“When someone is blamed for an ‘honest mistake’, it is like a social oil spill. The pollution sticks around for a long time.”</a:t>
          </a:r>
        </a:p>
      </dgm:t>
    </dgm:pt>
    <dgm:pt modelId="{DFA00DCE-9F04-430E-9266-E8B2C738C79F}" type="parTrans" cxnId="{AA12D667-EBD1-4C0B-9660-98A0FA647F14}">
      <dgm:prSet/>
      <dgm:spPr/>
      <dgm:t>
        <a:bodyPr/>
        <a:lstStyle/>
        <a:p>
          <a:endParaRPr lang="en-US"/>
        </a:p>
      </dgm:t>
    </dgm:pt>
    <dgm:pt modelId="{709892B0-66F3-495E-AA75-41CD6A421089}" type="sibTrans" cxnId="{AA12D667-EBD1-4C0B-9660-98A0FA647F14}">
      <dgm:prSet/>
      <dgm:spPr/>
      <dgm:t>
        <a:bodyPr/>
        <a:lstStyle/>
        <a:p>
          <a:endParaRPr lang="en-US"/>
        </a:p>
      </dgm:t>
    </dgm:pt>
    <dgm:pt modelId="{240C38CE-2383-4E0E-8FB1-BD32C6A0DF57}">
      <dgm:prSet/>
      <dgm:spPr/>
      <dgm:t>
        <a:bodyPr/>
        <a:lstStyle/>
        <a:p>
          <a:r>
            <a:rPr lang="en-US"/>
            <a:t>Memories of past events influence how team members view the future</a:t>
          </a:r>
        </a:p>
      </dgm:t>
    </dgm:pt>
    <dgm:pt modelId="{93E3C448-164D-4977-9268-27657F1840AC}" type="parTrans" cxnId="{02CC1AE7-88E6-4661-89C4-0BC68A9FFDE0}">
      <dgm:prSet/>
      <dgm:spPr/>
      <dgm:t>
        <a:bodyPr/>
        <a:lstStyle/>
        <a:p>
          <a:endParaRPr lang="en-US"/>
        </a:p>
      </dgm:t>
    </dgm:pt>
    <dgm:pt modelId="{D9D4C1E5-3637-40DD-B972-D4A9D0177F44}" type="sibTrans" cxnId="{02CC1AE7-88E6-4661-89C4-0BC68A9FFDE0}">
      <dgm:prSet/>
      <dgm:spPr/>
      <dgm:t>
        <a:bodyPr/>
        <a:lstStyle/>
        <a:p>
          <a:endParaRPr lang="en-US"/>
        </a:p>
      </dgm:t>
    </dgm:pt>
    <dgm:pt modelId="{3B455AB9-A726-CB4B-809D-4429CD9B4ADF}" type="pres">
      <dgm:prSet presAssocID="{6B1E2D42-FE61-466F-B251-CEA5C48E1B27}" presName="vert0" presStyleCnt="0">
        <dgm:presLayoutVars>
          <dgm:dir/>
          <dgm:animOne val="branch"/>
          <dgm:animLvl val="lvl"/>
        </dgm:presLayoutVars>
      </dgm:prSet>
      <dgm:spPr/>
    </dgm:pt>
    <dgm:pt modelId="{F28E5AF9-A289-A045-ADFF-97A8C0BBCDF6}" type="pres">
      <dgm:prSet presAssocID="{F677F859-11F0-4530-A7F4-492DC4804FAA}" presName="thickLine" presStyleLbl="alignNode1" presStyleIdx="0" presStyleCnt="2"/>
      <dgm:spPr/>
    </dgm:pt>
    <dgm:pt modelId="{98A131F3-2498-7E4E-A802-D63BEAF49518}" type="pres">
      <dgm:prSet presAssocID="{F677F859-11F0-4530-A7F4-492DC4804FAA}" presName="horz1" presStyleCnt="0"/>
      <dgm:spPr/>
    </dgm:pt>
    <dgm:pt modelId="{AE1A4F01-9DB5-B348-976A-A5C1C921BD85}" type="pres">
      <dgm:prSet presAssocID="{F677F859-11F0-4530-A7F4-492DC4804FAA}" presName="tx1" presStyleLbl="revTx" presStyleIdx="0" presStyleCnt="2"/>
      <dgm:spPr/>
    </dgm:pt>
    <dgm:pt modelId="{1D5E9DC4-67E1-A142-9345-8269C6D8D23C}" type="pres">
      <dgm:prSet presAssocID="{F677F859-11F0-4530-A7F4-492DC4804FAA}" presName="vert1" presStyleCnt="0"/>
      <dgm:spPr/>
    </dgm:pt>
    <dgm:pt modelId="{92F6121D-DC09-BC43-8850-FF533B026DD4}" type="pres">
      <dgm:prSet presAssocID="{240C38CE-2383-4E0E-8FB1-BD32C6A0DF57}" presName="thickLine" presStyleLbl="alignNode1" presStyleIdx="1" presStyleCnt="2"/>
      <dgm:spPr/>
    </dgm:pt>
    <dgm:pt modelId="{B0EFBF19-B608-A74E-9132-4796466B1EAC}" type="pres">
      <dgm:prSet presAssocID="{240C38CE-2383-4E0E-8FB1-BD32C6A0DF57}" presName="horz1" presStyleCnt="0"/>
      <dgm:spPr/>
    </dgm:pt>
    <dgm:pt modelId="{65F0E27F-1E1D-9948-AD81-0B7E0717345E}" type="pres">
      <dgm:prSet presAssocID="{240C38CE-2383-4E0E-8FB1-BD32C6A0DF57}" presName="tx1" presStyleLbl="revTx" presStyleIdx="1" presStyleCnt="2"/>
      <dgm:spPr/>
    </dgm:pt>
    <dgm:pt modelId="{43DAF9AA-C6A7-264C-903A-7E5D4DCC2D15}" type="pres">
      <dgm:prSet presAssocID="{240C38CE-2383-4E0E-8FB1-BD32C6A0DF57}" presName="vert1" presStyleCnt="0"/>
      <dgm:spPr/>
    </dgm:pt>
  </dgm:ptLst>
  <dgm:cxnLst>
    <dgm:cxn modelId="{AA12D667-EBD1-4C0B-9660-98A0FA647F14}" srcId="{6B1E2D42-FE61-466F-B251-CEA5C48E1B27}" destId="{F677F859-11F0-4530-A7F4-492DC4804FAA}" srcOrd="0" destOrd="0" parTransId="{DFA00DCE-9F04-430E-9266-E8B2C738C79F}" sibTransId="{709892B0-66F3-495E-AA75-41CD6A421089}"/>
    <dgm:cxn modelId="{1AB718A0-33AB-4B42-B904-62F7AF9E3013}" type="presOf" srcId="{F677F859-11F0-4530-A7F4-492DC4804FAA}" destId="{AE1A4F01-9DB5-B348-976A-A5C1C921BD85}" srcOrd="0" destOrd="0" presId="urn:microsoft.com/office/officeart/2008/layout/LinedList"/>
    <dgm:cxn modelId="{6B1283B1-C54D-7D47-BA4B-EFB546385269}" type="presOf" srcId="{240C38CE-2383-4E0E-8FB1-BD32C6A0DF57}" destId="{65F0E27F-1E1D-9948-AD81-0B7E0717345E}" srcOrd="0" destOrd="0" presId="urn:microsoft.com/office/officeart/2008/layout/LinedList"/>
    <dgm:cxn modelId="{02CC1AE7-88E6-4661-89C4-0BC68A9FFDE0}" srcId="{6B1E2D42-FE61-466F-B251-CEA5C48E1B27}" destId="{240C38CE-2383-4E0E-8FB1-BD32C6A0DF57}" srcOrd="1" destOrd="0" parTransId="{93E3C448-164D-4977-9268-27657F1840AC}" sibTransId="{D9D4C1E5-3637-40DD-B972-D4A9D0177F44}"/>
    <dgm:cxn modelId="{831562F9-B07F-4A49-A622-0ABF01598A5D}" type="presOf" srcId="{6B1E2D42-FE61-466F-B251-CEA5C48E1B27}" destId="{3B455AB9-A726-CB4B-809D-4429CD9B4ADF}" srcOrd="0" destOrd="0" presId="urn:microsoft.com/office/officeart/2008/layout/LinedList"/>
    <dgm:cxn modelId="{4A6CD283-F678-8545-96A0-C2DC75D71A04}" type="presParOf" srcId="{3B455AB9-A726-CB4B-809D-4429CD9B4ADF}" destId="{F28E5AF9-A289-A045-ADFF-97A8C0BBCDF6}" srcOrd="0" destOrd="0" presId="urn:microsoft.com/office/officeart/2008/layout/LinedList"/>
    <dgm:cxn modelId="{CA174E5C-59B6-B44F-96FE-EBFF657BE6AD}" type="presParOf" srcId="{3B455AB9-A726-CB4B-809D-4429CD9B4ADF}" destId="{98A131F3-2498-7E4E-A802-D63BEAF49518}" srcOrd="1" destOrd="0" presId="urn:microsoft.com/office/officeart/2008/layout/LinedList"/>
    <dgm:cxn modelId="{19D60F4B-F300-E44F-A47F-4417197A10E8}" type="presParOf" srcId="{98A131F3-2498-7E4E-A802-D63BEAF49518}" destId="{AE1A4F01-9DB5-B348-976A-A5C1C921BD85}" srcOrd="0" destOrd="0" presId="urn:microsoft.com/office/officeart/2008/layout/LinedList"/>
    <dgm:cxn modelId="{A0093DF8-64DA-7946-AAE0-B5EB1697082C}" type="presParOf" srcId="{98A131F3-2498-7E4E-A802-D63BEAF49518}" destId="{1D5E9DC4-67E1-A142-9345-8269C6D8D23C}" srcOrd="1" destOrd="0" presId="urn:microsoft.com/office/officeart/2008/layout/LinedList"/>
    <dgm:cxn modelId="{47CED4B1-8383-EA49-812B-31D1C866E26C}" type="presParOf" srcId="{3B455AB9-A726-CB4B-809D-4429CD9B4ADF}" destId="{92F6121D-DC09-BC43-8850-FF533B026DD4}" srcOrd="2" destOrd="0" presId="urn:microsoft.com/office/officeart/2008/layout/LinedList"/>
    <dgm:cxn modelId="{BDD18E07-24C3-A24A-91FF-6B33C37C946D}" type="presParOf" srcId="{3B455AB9-A726-CB4B-809D-4429CD9B4ADF}" destId="{B0EFBF19-B608-A74E-9132-4796466B1EAC}" srcOrd="3" destOrd="0" presId="urn:microsoft.com/office/officeart/2008/layout/LinedList"/>
    <dgm:cxn modelId="{F72427FB-F56A-7645-B9A7-6F37E905AA85}" type="presParOf" srcId="{B0EFBF19-B608-A74E-9132-4796466B1EAC}" destId="{65F0E27F-1E1D-9948-AD81-0B7E0717345E}" srcOrd="0" destOrd="0" presId="urn:microsoft.com/office/officeart/2008/layout/LinedList"/>
    <dgm:cxn modelId="{6295F4BB-8A94-CF47-A088-2FD5DEA5DBF3}" type="presParOf" srcId="{B0EFBF19-B608-A74E-9132-4796466B1EAC}" destId="{43DAF9AA-C6A7-264C-903A-7E5D4DCC2D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C9619-CB85-0F45-A368-E2723C23EAB3}">
      <dsp:nvSpPr>
        <dsp:cNvPr id="0" name=""/>
        <dsp:cNvSpPr/>
      </dsp:nvSpPr>
      <dsp:spPr>
        <a:xfrm>
          <a:off x="0" y="0"/>
          <a:ext cx="53983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9E51-077D-B143-879B-39AB22EC4D8C}">
      <dsp:nvSpPr>
        <dsp:cNvPr id="0" name=""/>
        <dsp:cNvSpPr/>
      </dsp:nvSpPr>
      <dsp:spPr>
        <a:xfrm>
          <a:off x="0" y="0"/>
          <a:ext cx="5398337" cy="120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organizational culture that promotes fairness, accountability, and learning</a:t>
          </a:r>
        </a:p>
      </dsp:txBody>
      <dsp:txXfrm>
        <a:off x="0" y="0"/>
        <a:ext cx="5398337" cy="1207336"/>
      </dsp:txXfrm>
    </dsp:sp>
    <dsp:sp modelId="{F7F833E5-BDE8-7043-8987-0E7CDDD01FF4}">
      <dsp:nvSpPr>
        <dsp:cNvPr id="0" name=""/>
        <dsp:cNvSpPr/>
      </dsp:nvSpPr>
      <dsp:spPr>
        <a:xfrm>
          <a:off x="0" y="1207336"/>
          <a:ext cx="53983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46D5B-2C4A-884C-988A-C62D675D7DEF}">
      <dsp:nvSpPr>
        <dsp:cNvPr id="0" name=""/>
        <dsp:cNvSpPr/>
      </dsp:nvSpPr>
      <dsp:spPr>
        <a:xfrm>
          <a:off x="0" y="1207336"/>
          <a:ext cx="5398337" cy="120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Especially relevant when dealing with mistakes, human error, and system failure</a:t>
          </a:r>
        </a:p>
      </dsp:txBody>
      <dsp:txXfrm>
        <a:off x="0" y="1207336"/>
        <a:ext cx="5398337" cy="1207336"/>
      </dsp:txXfrm>
    </dsp:sp>
    <dsp:sp modelId="{D6511563-40DD-4C49-A285-C925289F9DCD}">
      <dsp:nvSpPr>
        <dsp:cNvPr id="0" name=""/>
        <dsp:cNvSpPr/>
      </dsp:nvSpPr>
      <dsp:spPr>
        <a:xfrm>
          <a:off x="0" y="2414672"/>
          <a:ext cx="53983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779C-3B0F-FD4E-91EA-00A688086A0D}">
      <dsp:nvSpPr>
        <dsp:cNvPr id="0" name=""/>
        <dsp:cNvSpPr/>
      </dsp:nvSpPr>
      <dsp:spPr>
        <a:xfrm>
          <a:off x="0" y="2414672"/>
          <a:ext cx="5398337" cy="120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essential aspect of a high-performing workforce</a:t>
          </a:r>
        </a:p>
      </dsp:txBody>
      <dsp:txXfrm>
        <a:off x="0" y="2414672"/>
        <a:ext cx="5398337" cy="1207336"/>
      </dsp:txXfrm>
    </dsp:sp>
    <dsp:sp modelId="{BF1D6D25-A2C4-1040-B577-4D87E1DC3480}">
      <dsp:nvSpPr>
        <dsp:cNvPr id="0" name=""/>
        <dsp:cNvSpPr/>
      </dsp:nvSpPr>
      <dsp:spPr>
        <a:xfrm>
          <a:off x="0" y="3622008"/>
          <a:ext cx="53983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313F-2047-134A-9B5D-BBE8F12D9913}">
      <dsp:nvSpPr>
        <dsp:cNvPr id="0" name=""/>
        <dsp:cNvSpPr/>
      </dsp:nvSpPr>
      <dsp:spPr>
        <a:xfrm>
          <a:off x="0" y="3622008"/>
          <a:ext cx="5398337" cy="120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Often emphasized in high-stakes environments like healthcare and aviation</a:t>
          </a:r>
        </a:p>
      </dsp:txBody>
      <dsp:txXfrm>
        <a:off x="0" y="3622008"/>
        <a:ext cx="5398337" cy="120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E5AF9-A289-A045-ADFF-97A8C0BBCDF6}">
      <dsp:nvSpPr>
        <dsp:cNvPr id="0" name=""/>
        <dsp:cNvSpPr/>
      </dsp:nvSpPr>
      <dsp:spPr>
        <a:xfrm>
          <a:off x="0" y="0"/>
          <a:ext cx="53983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A4F01-9DB5-B348-976A-A5C1C921BD85}">
      <dsp:nvSpPr>
        <dsp:cNvPr id="0" name=""/>
        <dsp:cNvSpPr/>
      </dsp:nvSpPr>
      <dsp:spPr>
        <a:xfrm>
          <a:off x="0" y="0"/>
          <a:ext cx="5398337" cy="241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i="1" kern="1200" dirty="0"/>
            <a:t>“When someone is blamed for an ‘honest mistake’, it is like a social oil spill. The pollution sticks around for a long time.”</a:t>
          </a:r>
        </a:p>
      </dsp:txBody>
      <dsp:txXfrm>
        <a:off x="0" y="0"/>
        <a:ext cx="5398337" cy="2414672"/>
      </dsp:txXfrm>
    </dsp:sp>
    <dsp:sp modelId="{92F6121D-DC09-BC43-8850-FF533B026DD4}">
      <dsp:nvSpPr>
        <dsp:cNvPr id="0" name=""/>
        <dsp:cNvSpPr/>
      </dsp:nvSpPr>
      <dsp:spPr>
        <a:xfrm>
          <a:off x="0" y="2414672"/>
          <a:ext cx="53983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0E27F-1E1D-9948-AD81-0B7E0717345E}">
      <dsp:nvSpPr>
        <dsp:cNvPr id="0" name=""/>
        <dsp:cNvSpPr/>
      </dsp:nvSpPr>
      <dsp:spPr>
        <a:xfrm>
          <a:off x="0" y="2414672"/>
          <a:ext cx="5398337" cy="241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Memories of past events influence how team members view the future</a:t>
          </a:r>
        </a:p>
      </dsp:txBody>
      <dsp:txXfrm>
        <a:off x="0" y="2414672"/>
        <a:ext cx="5398337" cy="2414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674A9-CAFE-1D46-AB71-8BED0FF3511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6DE7-F7F9-A843-8433-A2087F77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76DE7-F7F9-A843-8433-A2087F77C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76DE7-F7F9-A843-8433-A2087F77C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0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6" r:id="rId6"/>
    <p:sldLayoutId id="2147483871" r:id="rId7"/>
    <p:sldLayoutId id="2147483872" r:id="rId8"/>
    <p:sldLayoutId id="2147483873" r:id="rId9"/>
    <p:sldLayoutId id="2147483875" r:id="rId10"/>
    <p:sldLayoutId id="21474838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orful circular pattern with small squares&#10;&#10;AI-generated content may be incorrect.">
            <a:extLst>
              <a:ext uri="{FF2B5EF4-FFF2-40B4-BE49-F238E27FC236}">
                <a16:creationId xmlns:a16="http://schemas.microsoft.com/office/drawing/2014/main" id="{CA3308DD-0F36-3561-A885-DE380DBE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r="35603" b="1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A8B8D-44FD-6F55-CCFA-778959C47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Implementing a Just Culture: Challenges &amp; Barries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98E6A-E49C-E503-EDDB-97E22258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Rachel Theis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CSD 370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7.13.25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2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A7294-AA9F-4C3E-B86D-ACB6EC30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dirty="0"/>
              <a:t>Barrier #7: Historical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A71E33-DA41-2178-2B3B-055B64991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773793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04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7A4A1-A4A8-425E-D086-C02B03EC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B535-47B8-17D1-29D7-CC2389A1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/>
              <a:t>Health Quality Alberta. (2025). </a:t>
            </a:r>
            <a:r>
              <a:rPr lang="en-US" sz="1700" i="1"/>
              <a:t>Overcoming Barriers to a Just Culture – Health Quality Alberta- Just Culture</a:t>
            </a:r>
            <a:r>
              <a:rPr lang="en-US" sz="1700"/>
              <a:t>. </a:t>
            </a:r>
            <a:r>
              <a:rPr lang="en-US" sz="1700" err="1"/>
              <a:t>Justculture.hqa.ca</a:t>
            </a:r>
            <a:r>
              <a:rPr lang="en-US" sz="1700"/>
              <a:t>. https://</a:t>
            </a:r>
            <a:r>
              <a:rPr lang="en-US" sz="1700" err="1"/>
              <a:t>justculture.hqa.ca</a:t>
            </a:r>
            <a:r>
              <a:rPr lang="en-US" sz="1700"/>
              <a:t>/overcoming-barriers-to-a-just-culture/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700" err="1"/>
              <a:t>Rushmer</a:t>
            </a:r>
            <a:r>
              <a:rPr lang="en-US" sz="1700"/>
              <a:t>, P. (2024, March 27). </a:t>
            </a:r>
            <a:r>
              <a:rPr lang="en-US" sz="1700" i="1"/>
              <a:t>Understanding &amp; Implementing a “Just Culture” in your business</a:t>
            </a:r>
            <a:r>
              <a:rPr lang="en-US" sz="1700"/>
              <a:t>. </a:t>
            </a:r>
            <a:r>
              <a:rPr lang="en-US" sz="1700" err="1"/>
              <a:t>Linkedin.com</a:t>
            </a:r>
            <a:r>
              <a:rPr lang="en-US" sz="1700"/>
              <a:t>. https://</a:t>
            </a:r>
            <a:r>
              <a:rPr lang="en-US" sz="1700" err="1"/>
              <a:t>www.linkedin.com</a:t>
            </a:r>
            <a:r>
              <a:rPr lang="en-US" sz="1700"/>
              <a:t>/pulse/understanding-implementing-just-culture-your-business-pete-rushmer-l3lfe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700"/>
              <a:t>Shorrock, S. (2023, October 18). </a:t>
            </a:r>
            <a:r>
              <a:rPr lang="en-US" sz="1700" i="1"/>
              <a:t>Why Is It Just So Difficult? Barriers to “Just Culture” in the Real World</a:t>
            </a:r>
            <a:r>
              <a:rPr lang="en-US" sz="1700"/>
              <a:t>. Humanistic Systems. https://</a:t>
            </a:r>
            <a:r>
              <a:rPr lang="en-US" sz="1700" err="1"/>
              <a:t>humanisticsystems.com</a:t>
            </a:r>
            <a:r>
              <a:rPr lang="en-US" sz="1700"/>
              <a:t>/2023/10/18/why-is-it-just-so-difficult-barriers-to-just-culture-in-the-real-world/</a:t>
            </a:r>
          </a:p>
          <a:p>
            <a:pPr algn="ctr">
              <a:lnSpc>
                <a:spcPct val="110000"/>
              </a:lnSpc>
            </a:pPr>
            <a:endParaRPr lang="en-US" sz="1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6C31-7E34-97A6-261E-6F23D76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/>
              <a:t>What is a Just Culture?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1F5E79-7FF9-0A9A-81F4-69F8C5C31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617088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95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66F46-C912-A469-7CFA-8E961DA7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 dirty="0"/>
              <a:t>Benefits of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06CC-63E0-B276-C791-B10217EC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en-US" sz="2100" dirty="0"/>
              <a:t>Encourages Error Reporting</a:t>
            </a:r>
          </a:p>
          <a:p>
            <a:r>
              <a:rPr lang="en-US" sz="2100" dirty="0"/>
              <a:t>Identifies System Issues</a:t>
            </a:r>
          </a:p>
          <a:p>
            <a:r>
              <a:rPr lang="en-US" sz="2100" dirty="0"/>
              <a:t>Supports Continuous Learning and Improvements</a:t>
            </a:r>
          </a:p>
          <a:p>
            <a:r>
              <a:rPr lang="en-US" sz="2100" dirty="0"/>
              <a:t>Enhances Trust</a:t>
            </a:r>
          </a:p>
          <a:p>
            <a:r>
              <a:rPr lang="en-US" sz="2100" dirty="0"/>
              <a:t>Improves Resilience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5400788-11C8-8D98-738F-479A6B3F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16C36-FD1F-C179-2067-0FD2E55A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dirty="0"/>
              <a:t>Barrier #1: Blame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40BF-98AF-3207-1DCE-18B5C548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8"/>
            <a:ext cx="5115812" cy="3653035"/>
          </a:xfrm>
        </p:spPr>
        <p:txBody>
          <a:bodyPr>
            <a:normAutofit/>
          </a:bodyPr>
          <a:lstStyle/>
          <a:p>
            <a:r>
              <a:rPr lang="en-US" dirty="0"/>
              <a:t>When things go wrong, humans have a natural instinct to place blame</a:t>
            </a:r>
          </a:p>
          <a:p>
            <a:r>
              <a:rPr lang="en-US" dirty="0"/>
              <a:t>People can perceive others as having more control of a situation than they actually do</a:t>
            </a:r>
          </a:p>
          <a:p>
            <a:r>
              <a:rPr lang="en-US" dirty="0"/>
              <a:t>People’s actions or mistakes can be attributed to a personal flaw</a:t>
            </a:r>
          </a:p>
          <a:p>
            <a:endParaRPr lang="en-US" dirty="0"/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1DC734CC-00FC-3521-EAF8-E664E2B2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86156-10B4-A774-C61A-38C7A9C9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Barrier #2: Outcome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2467-5F42-E56A-0DCF-4A419FA8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r>
              <a:rPr lang="en-US" dirty="0"/>
              <a:t>Humans tend to use the outcome of a situation to decide if the decisions made were “good” or “bad”.</a:t>
            </a:r>
          </a:p>
          <a:p>
            <a:r>
              <a:rPr lang="en-US" dirty="0"/>
              <a:t>Outcome bias can cause judgments to fail to consider the quality of the decision   </a:t>
            </a:r>
          </a:p>
        </p:txBody>
      </p:sp>
      <p:pic>
        <p:nvPicPr>
          <p:cNvPr id="7" name="Graphic 6" descr="Decision">
            <a:extLst>
              <a:ext uri="{FF2B5EF4-FFF2-40B4-BE49-F238E27FC236}">
                <a16:creationId xmlns:a16="http://schemas.microsoft.com/office/drawing/2014/main" id="{440E00AF-32EC-7E60-DCCC-67207518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5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3ECCB-C9E2-EEFE-A940-5B6B33BA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Barrier #3: Lack of Transparency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22E0-7418-D9E5-5264-08A9CA83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Occurs when teams are not properly informed of how their actions will be assessed and how related decisions will be made</a:t>
            </a:r>
          </a:p>
        </p:txBody>
      </p:sp>
      <p:pic>
        <p:nvPicPr>
          <p:cNvPr id="16" name="Picture 15" descr="Red toy person in front of two lines of white figures">
            <a:extLst>
              <a:ext uri="{FF2B5EF4-FFF2-40B4-BE49-F238E27FC236}">
                <a16:creationId xmlns:a16="http://schemas.microsoft.com/office/drawing/2014/main" id="{EF760EA7-2186-2DC5-60D7-AFFC7AD2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8782" r="14952"/>
          <a:stretch>
            <a:fillRect/>
          </a:stretch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206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F7904-14FF-E5E7-D8A3-52248DDF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Barrier #4: Inconsistent Assessment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A9-3CA0-8662-71D8-8EE33CCC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Occurs when the processes used to access an individual’s actions are inconsistent. </a:t>
            </a:r>
          </a:p>
          <a:p>
            <a:pPr marL="0" indent="0">
              <a:buNone/>
            </a:pPr>
            <a:r>
              <a:rPr lang="en-US" dirty="0"/>
              <a:t>Leads to inconsistent responses and follow-up actions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3E2FCF1-322A-520B-8E01-512196AA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601" r="21409"/>
          <a:stretch>
            <a:fillRect/>
          </a:stretch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031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85B7A-B482-8C6D-C339-DC9D35E0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 Barrier #5: Personal and Social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6649-77F1-0DC0-FAD7-EB80B963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r>
              <a:rPr lang="en-US" dirty="0"/>
              <a:t>Everyone holds different beliefs, values, and attitudes about justice and fairness</a:t>
            </a:r>
          </a:p>
          <a:p>
            <a:r>
              <a:rPr lang="en-US" dirty="0"/>
              <a:t>Different team members can have different tolerances for mistakes and ideas of what justness looks like</a:t>
            </a:r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92C23907-C7DC-871D-F602-52B73A177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9290B-B7B7-D195-2277-468AAEBD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Barrier #6: Professional and Organizational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EAEE-98CF-FCDC-C9F2-71D58D4D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r>
              <a:rPr lang="en-US"/>
              <a:t>Different professions have different ideas about justness</a:t>
            </a:r>
          </a:p>
          <a:p>
            <a:r>
              <a:rPr lang="en-US"/>
              <a:t>Different teams may have different ideas of justness (i.e. engineering team and sales team)</a:t>
            </a:r>
          </a:p>
          <a:p>
            <a:r>
              <a:rPr lang="en-US"/>
              <a:t>Organizational flowcharts can help navigate ”grey areas”</a:t>
            </a:r>
          </a:p>
        </p:txBody>
      </p:sp>
      <p:pic>
        <p:nvPicPr>
          <p:cNvPr id="7" name="Graphic 6" descr="Group of People">
            <a:extLst>
              <a:ext uri="{FF2B5EF4-FFF2-40B4-BE49-F238E27FC236}">
                <a16:creationId xmlns:a16="http://schemas.microsoft.com/office/drawing/2014/main" id="{1955B593-C6DC-3161-C30F-AC3CC4EA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5351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462</Words>
  <Application>Microsoft Macintosh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Walbaum Display</vt:lpstr>
      <vt:lpstr>RegattaVTI</vt:lpstr>
      <vt:lpstr>Implementing a Just Culture: Challenges &amp; Barries</vt:lpstr>
      <vt:lpstr>What is a Just Culture?</vt:lpstr>
      <vt:lpstr>Benefits of a Just Culture</vt:lpstr>
      <vt:lpstr>Barrier #1: Blame</vt:lpstr>
      <vt:lpstr>Barrier #2: Outcome Bias</vt:lpstr>
      <vt:lpstr>Barrier #3: Lack of Transparency</vt:lpstr>
      <vt:lpstr>Barrier #4: Inconsistent Assessment Process</vt:lpstr>
      <vt:lpstr> Barrier #5: Personal and Social Values</vt:lpstr>
      <vt:lpstr>Barrier #6: Professional and Organizational</vt:lpstr>
      <vt:lpstr>Barrier #7: Historical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Theis</dc:creator>
  <cp:lastModifiedBy>Rachel Theis</cp:lastModifiedBy>
  <cp:revision>2</cp:revision>
  <dcterms:created xsi:type="dcterms:W3CDTF">2025-07-14T02:56:25Z</dcterms:created>
  <dcterms:modified xsi:type="dcterms:W3CDTF">2025-07-14T03:35:06Z</dcterms:modified>
</cp:coreProperties>
</file>