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63" r:id="rId9"/>
    <p:sldId id="260" r:id="rId10"/>
    <p:sldId id="259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5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9F691-7BE2-4EAD-A96F-5555909B63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A513AA7-300D-46B2-BE39-1CA32BACE4FA}">
      <dgm:prSet/>
      <dgm:spPr/>
      <dgm:t>
        <a:bodyPr/>
        <a:lstStyle/>
        <a:p>
          <a:r>
            <a:rPr lang="en-US" b="1" i="0" dirty="0"/>
            <a:t>Value added</a:t>
          </a:r>
          <a:r>
            <a:rPr lang="en-US" b="0" i="0" dirty="0"/>
            <a:t>: How much time a team spends actively working on the project. Time that does not result in change is considered non-value added time</a:t>
          </a:r>
          <a:endParaRPr lang="en-US" dirty="0"/>
        </a:p>
      </dgm:t>
    </dgm:pt>
    <dgm:pt modelId="{636A2214-80E5-4D4C-8E61-DD685990139A}" type="parTrans" cxnId="{56CF24A5-8491-423A-AE33-01D9B67EC1F1}">
      <dgm:prSet/>
      <dgm:spPr/>
      <dgm:t>
        <a:bodyPr/>
        <a:lstStyle/>
        <a:p>
          <a:endParaRPr lang="en-US"/>
        </a:p>
      </dgm:t>
    </dgm:pt>
    <dgm:pt modelId="{E09AD037-ABDB-4D6F-92B5-16C0FA03E2BB}" type="sibTrans" cxnId="{56CF24A5-8491-423A-AE33-01D9B67EC1F1}">
      <dgm:prSet/>
      <dgm:spPr/>
      <dgm:t>
        <a:bodyPr/>
        <a:lstStyle/>
        <a:p>
          <a:endParaRPr lang="en-US"/>
        </a:p>
      </dgm:t>
    </dgm:pt>
    <dgm:pt modelId="{AD02855A-E452-4F40-8968-BFF0DF5E935C}">
      <dgm:prSet/>
      <dgm:spPr/>
      <dgm:t>
        <a:bodyPr/>
        <a:lstStyle/>
        <a:p>
          <a:r>
            <a:rPr lang="en-US" b="1" i="0" dirty="0"/>
            <a:t>Lead time: </a:t>
          </a:r>
          <a:r>
            <a:rPr lang="en-US" b="0" i="0" dirty="0"/>
            <a:t>The total time it takes to complete a task or request by combining the value-added and non-value-added time spent.</a:t>
          </a:r>
          <a:endParaRPr lang="en-US" dirty="0"/>
        </a:p>
      </dgm:t>
    </dgm:pt>
    <dgm:pt modelId="{692B5D52-F90D-4C81-8D27-3D6454393367}" type="parTrans" cxnId="{C7921674-D140-4949-BE9F-6D916629706F}">
      <dgm:prSet/>
      <dgm:spPr/>
      <dgm:t>
        <a:bodyPr/>
        <a:lstStyle/>
        <a:p>
          <a:endParaRPr lang="en-US"/>
        </a:p>
      </dgm:t>
    </dgm:pt>
    <dgm:pt modelId="{10E8886A-FC49-4857-AC55-42B0A71E8FE7}" type="sibTrans" cxnId="{C7921674-D140-4949-BE9F-6D916629706F}">
      <dgm:prSet/>
      <dgm:spPr/>
      <dgm:t>
        <a:bodyPr/>
        <a:lstStyle/>
        <a:p>
          <a:endParaRPr lang="en-US"/>
        </a:p>
      </dgm:t>
    </dgm:pt>
    <dgm:pt modelId="{98B37BC2-CE91-4223-A609-A34EDAB92812}">
      <dgm:prSet/>
      <dgm:spPr/>
      <dgm:t>
        <a:bodyPr/>
        <a:lstStyle/>
        <a:p>
          <a:r>
            <a:rPr lang="en-US" b="1" i="0" dirty="0"/>
            <a:t>Percent Complete/Accurate (%C/A): </a:t>
          </a:r>
          <a:r>
            <a:rPr lang="en-US" b="0" i="0" dirty="0"/>
            <a:t>The percentage of work that is completely correct and doesn’t need to be reworked downstream</a:t>
          </a:r>
          <a:endParaRPr lang="en-US" dirty="0"/>
        </a:p>
      </dgm:t>
    </dgm:pt>
    <dgm:pt modelId="{C1B4988B-84B2-42C1-8E0B-384C94152412}" type="parTrans" cxnId="{E3614BCC-3065-4C18-9B1C-96BEE4C3E200}">
      <dgm:prSet/>
      <dgm:spPr/>
      <dgm:t>
        <a:bodyPr/>
        <a:lstStyle/>
        <a:p>
          <a:endParaRPr lang="en-US"/>
        </a:p>
      </dgm:t>
    </dgm:pt>
    <dgm:pt modelId="{E96E4FE7-3B8B-414E-953C-C32211DF8AFD}" type="sibTrans" cxnId="{E3614BCC-3065-4C18-9B1C-96BEE4C3E200}">
      <dgm:prSet/>
      <dgm:spPr/>
      <dgm:t>
        <a:bodyPr/>
        <a:lstStyle/>
        <a:p>
          <a:endParaRPr lang="en-US"/>
        </a:p>
      </dgm:t>
    </dgm:pt>
    <dgm:pt modelId="{F90ACC46-0804-4567-8B7F-EC295CFADEC9}" type="pres">
      <dgm:prSet presAssocID="{2CB9F691-7BE2-4EAD-A96F-5555909B63E3}" presName="root" presStyleCnt="0">
        <dgm:presLayoutVars>
          <dgm:dir/>
          <dgm:resizeHandles val="exact"/>
        </dgm:presLayoutVars>
      </dgm:prSet>
      <dgm:spPr/>
    </dgm:pt>
    <dgm:pt modelId="{DC29B8F0-805C-40D4-B1CE-CCF14C378CC2}" type="pres">
      <dgm:prSet presAssocID="{8A513AA7-300D-46B2-BE39-1CA32BACE4FA}" presName="compNode" presStyleCnt="0"/>
      <dgm:spPr/>
    </dgm:pt>
    <dgm:pt modelId="{EE69D45C-94E5-4404-8DEE-E986C6954A6D}" type="pres">
      <dgm:prSet presAssocID="{8A513AA7-300D-46B2-BE39-1CA32BACE4FA}" presName="bgRect" presStyleLbl="bgShp" presStyleIdx="0" presStyleCnt="3"/>
      <dgm:spPr/>
    </dgm:pt>
    <dgm:pt modelId="{0BC3EF4D-026C-4B16-B2C6-7EB8D3523E32}" type="pres">
      <dgm:prSet presAssocID="{8A513AA7-300D-46B2-BE39-1CA32BACE4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27EBE94-CA07-4A0F-A038-1BC1E110BD1A}" type="pres">
      <dgm:prSet presAssocID="{8A513AA7-300D-46B2-BE39-1CA32BACE4FA}" presName="spaceRect" presStyleCnt="0"/>
      <dgm:spPr/>
    </dgm:pt>
    <dgm:pt modelId="{4F44D729-809E-47A3-B708-B0B015EEAC61}" type="pres">
      <dgm:prSet presAssocID="{8A513AA7-300D-46B2-BE39-1CA32BACE4FA}" presName="parTx" presStyleLbl="revTx" presStyleIdx="0" presStyleCnt="3">
        <dgm:presLayoutVars>
          <dgm:chMax val="0"/>
          <dgm:chPref val="0"/>
        </dgm:presLayoutVars>
      </dgm:prSet>
      <dgm:spPr/>
    </dgm:pt>
    <dgm:pt modelId="{A121E6DC-55D5-4ECB-9D47-E48A8F9E359B}" type="pres">
      <dgm:prSet presAssocID="{E09AD037-ABDB-4D6F-92B5-16C0FA03E2BB}" presName="sibTrans" presStyleCnt="0"/>
      <dgm:spPr/>
    </dgm:pt>
    <dgm:pt modelId="{6EBD8865-B7C1-4622-836E-5D3B2088E12D}" type="pres">
      <dgm:prSet presAssocID="{AD02855A-E452-4F40-8968-BFF0DF5E935C}" presName="compNode" presStyleCnt="0"/>
      <dgm:spPr/>
    </dgm:pt>
    <dgm:pt modelId="{7CD351E7-401F-4C57-A4BC-26134B1126AB}" type="pres">
      <dgm:prSet presAssocID="{AD02855A-E452-4F40-8968-BFF0DF5E935C}" presName="bgRect" presStyleLbl="bgShp" presStyleIdx="1" presStyleCnt="3"/>
      <dgm:spPr/>
    </dgm:pt>
    <dgm:pt modelId="{864A28BD-A023-48F6-BF51-0D059B3410DC}" type="pres">
      <dgm:prSet presAssocID="{AD02855A-E452-4F40-8968-BFF0DF5E93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C70BBB5-2D6E-4846-BEE7-19A1ECC831AA}" type="pres">
      <dgm:prSet presAssocID="{AD02855A-E452-4F40-8968-BFF0DF5E935C}" presName="spaceRect" presStyleCnt="0"/>
      <dgm:spPr/>
    </dgm:pt>
    <dgm:pt modelId="{485C2F23-C105-4ED5-814D-1946303E8EBB}" type="pres">
      <dgm:prSet presAssocID="{AD02855A-E452-4F40-8968-BFF0DF5E935C}" presName="parTx" presStyleLbl="revTx" presStyleIdx="1" presStyleCnt="3">
        <dgm:presLayoutVars>
          <dgm:chMax val="0"/>
          <dgm:chPref val="0"/>
        </dgm:presLayoutVars>
      </dgm:prSet>
      <dgm:spPr/>
    </dgm:pt>
    <dgm:pt modelId="{421BCB16-6359-4232-90AC-9EBB7D3A366C}" type="pres">
      <dgm:prSet presAssocID="{10E8886A-FC49-4857-AC55-42B0A71E8FE7}" presName="sibTrans" presStyleCnt="0"/>
      <dgm:spPr/>
    </dgm:pt>
    <dgm:pt modelId="{AF281B90-BA79-4067-8EA1-685C9AD748BB}" type="pres">
      <dgm:prSet presAssocID="{98B37BC2-CE91-4223-A609-A34EDAB92812}" presName="compNode" presStyleCnt="0"/>
      <dgm:spPr/>
    </dgm:pt>
    <dgm:pt modelId="{3E82AC1C-3B69-43B4-A357-9EEBA4F9AFE2}" type="pres">
      <dgm:prSet presAssocID="{98B37BC2-CE91-4223-A609-A34EDAB92812}" presName="bgRect" presStyleLbl="bgShp" presStyleIdx="2" presStyleCnt="3"/>
      <dgm:spPr/>
    </dgm:pt>
    <dgm:pt modelId="{11396D48-8AE7-4122-8BEB-D2D272D1C586}" type="pres">
      <dgm:prSet presAssocID="{98B37BC2-CE91-4223-A609-A34EDAB928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C523305-69B7-45CF-8BE6-D2C64CEA3B69}" type="pres">
      <dgm:prSet presAssocID="{98B37BC2-CE91-4223-A609-A34EDAB92812}" presName="spaceRect" presStyleCnt="0"/>
      <dgm:spPr/>
    </dgm:pt>
    <dgm:pt modelId="{A0A50403-4794-4C27-A175-4D79DBD0157E}" type="pres">
      <dgm:prSet presAssocID="{98B37BC2-CE91-4223-A609-A34EDAB928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921674-D140-4949-BE9F-6D916629706F}" srcId="{2CB9F691-7BE2-4EAD-A96F-5555909B63E3}" destId="{AD02855A-E452-4F40-8968-BFF0DF5E935C}" srcOrd="1" destOrd="0" parTransId="{692B5D52-F90D-4C81-8D27-3D6454393367}" sibTransId="{10E8886A-FC49-4857-AC55-42B0A71E8FE7}"/>
    <dgm:cxn modelId="{A9C11B84-E18C-4679-A1AB-665577371FC1}" type="presOf" srcId="{98B37BC2-CE91-4223-A609-A34EDAB92812}" destId="{A0A50403-4794-4C27-A175-4D79DBD0157E}" srcOrd="0" destOrd="0" presId="urn:microsoft.com/office/officeart/2018/2/layout/IconVerticalSolidList"/>
    <dgm:cxn modelId="{E76B7F8B-E080-4C9F-8AE8-17FA4A27A7A3}" type="presOf" srcId="{AD02855A-E452-4F40-8968-BFF0DF5E935C}" destId="{485C2F23-C105-4ED5-814D-1946303E8EBB}" srcOrd="0" destOrd="0" presId="urn:microsoft.com/office/officeart/2018/2/layout/IconVerticalSolidList"/>
    <dgm:cxn modelId="{471216A5-16E0-4AC2-9AE6-9C7739D71D2C}" type="presOf" srcId="{2CB9F691-7BE2-4EAD-A96F-5555909B63E3}" destId="{F90ACC46-0804-4567-8B7F-EC295CFADEC9}" srcOrd="0" destOrd="0" presId="urn:microsoft.com/office/officeart/2018/2/layout/IconVerticalSolidList"/>
    <dgm:cxn modelId="{56CF24A5-8491-423A-AE33-01D9B67EC1F1}" srcId="{2CB9F691-7BE2-4EAD-A96F-5555909B63E3}" destId="{8A513AA7-300D-46B2-BE39-1CA32BACE4FA}" srcOrd="0" destOrd="0" parTransId="{636A2214-80E5-4D4C-8E61-DD685990139A}" sibTransId="{E09AD037-ABDB-4D6F-92B5-16C0FA03E2BB}"/>
    <dgm:cxn modelId="{E3614BCC-3065-4C18-9B1C-96BEE4C3E200}" srcId="{2CB9F691-7BE2-4EAD-A96F-5555909B63E3}" destId="{98B37BC2-CE91-4223-A609-A34EDAB92812}" srcOrd="2" destOrd="0" parTransId="{C1B4988B-84B2-42C1-8E0B-384C94152412}" sibTransId="{E96E4FE7-3B8B-414E-953C-C32211DF8AFD}"/>
    <dgm:cxn modelId="{840632D6-3C0F-42F2-8A38-02814AE26E4D}" type="presOf" srcId="{8A513AA7-300D-46B2-BE39-1CA32BACE4FA}" destId="{4F44D729-809E-47A3-B708-B0B015EEAC61}" srcOrd="0" destOrd="0" presId="urn:microsoft.com/office/officeart/2018/2/layout/IconVerticalSolidList"/>
    <dgm:cxn modelId="{E914440C-1AA1-467A-885D-7C596E9F69AD}" type="presParOf" srcId="{F90ACC46-0804-4567-8B7F-EC295CFADEC9}" destId="{DC29B8F0-805C-40D4-B1CE-CCF14C378CC2}" srcOrd="0" destOrd="0" presId="urn:microsoft.com/office/officeart/2018/2/layout/IconVerticalSolidList"/>
    <dgm:cxn modelId="{5C399094-49B3-48DE-8A80-DB0A1A134F44}" type="presParOf" srcId="{DC29B8F0-805C-40D4-B1CE-CCF14C378CC2}" destId="{EE69D45C-94E5-4404-8DEE-E986C6954A6D}" srcOrd="0" destOrd="0" presId="urn:microsoft.com/office/officeart/2018/2/layout/IconVerticalSolidList"/>
    <dgm:cxn modelId="{2880740F-9FF0-4D51-8E79-53EA8EBE4281}" type="presParOf" srcId="{DC29B8F0-805C-40D4-B1CE-CCF14C378CC2}" destId="{0BC3EF4D-026C-4B16-B2C6-7EB8D3523E32}" srcOrd="1" destOrd="0" presId="urn:microsoft.com/office/officeart/2018/2/layout/IconVerticalSolidList"/>
    <dgm:cxn modelId="{DD8E65A8-3475-4C9A-9109-5E3B2F105C3D}" type="presParOf" srcId="{DC29B8F0-805C-40D4-B1CE-CCF14C378CC2}" destId="{427EBE94-CA07-4A0F-A038-1BC1E110BD1A}" srcOrd="2" destOrd="0" presId="urn:microsoft.com/office/officeart/2018/2/layout/IconVerticalSolidList"/>
    <dgm:cxn modelId="{A13608AD-4146-43F3-8836-050DCAA659AB}" type="presParOf" srcId="{DC29B8F0-805C-40D4-B1CE-CCF14C378CC2}" destId="{4F44D729-809E-47A3-B708-B0B015EEAC61}" srcOrd="3" destOrd="0" presId="urn:microsoft.com/office/officeart/2018/2/layout/IconVerticalSolidList"/>
    <dgm:cxn modelId="{035CB5B2-E31E-42C9-A939-D3459BA58325}" type="presParOf" srcId="{F90ACC46-0804-4567-8B7F-EC295CFADEC9}" destId="{A121E6DC-55D5-4ECB-9D47-E48A8F9E359B}" srcOrd="1" destOrd="0" presId="urn:microsoft.com/office/officeart/2018/2/layout/IconVerticalSolidList"/>
    <dgm:cxn modelId="{5A728631-02B6-490A-A4FB-59B2FDEE4415}" type="presParOf" srcId="{F90ACC46-0804-4567-8B7F-EC295CFADEC9}" destId="{6EBD8865-B7C1-4622-836E-5D3B2088E12D}" srcOrd="2" destOrd="0" presId="urn:microsoft.com/office/officeart/2018/2/layout/IconVerticalSolidList"/>
    <dgm:cxn modelId="{C0193C6F-5FB9-424F-B3E1-C09DED0EE216}" type="presParOf" srcId="{6EBD8865-B7C1-4622-836E-5D3B2088E12D}" destId="{7CD351E7-401F-4C57-A4BC-26134B1126AB}" srcOrd="0" destOrd="0" presId="urn:microsoft.com/office/officeart/2018/2/layout/IconVerticalSolidList"/>
    <dgm:cxn modelId="{0CBBDDC1-94E7-4158-B1D2-78A7D0940220}" type="presParOf" srcId="{6EBD8865-B7C1-4622-836E-5D3B2088E12D}" destId="{864A28BD-A023-48F6-BF51-0D059B3410DC}" srcOrd="1" destOrd="0" presId="urn:microsoft.com/office/officeart/2018/2/layout/IconVerticalSolidList"/>
    <dgm:cxn modelId="{E5F8C2B5-F537-41ED-9938-16C5CEEED40E}" type="presParOf" srcId="{6EBD8865-B7C1-4622-836E-5D3B2088E12D}" destId="{6C70BBB5-2D6E-4846-BEE7-19A1ECC831AA}" srcOrd="2" destOrd="0" presId="urn:microsoft.com/office/officeart/2018/2/layout/IconVerticalSolidList"/>
    <dgm:cxn modelId="{3E6CE80C-FA76-4170-A3AC-590A779529AE}" type="presParOf" srcId="{6EBD8865-B7C1-4622-836E-5D3B2088E12D}" destId="{485C2F23-C105-4ED5-814D-1946303E8EBB}" srcOrd="3" destOrd="0" presId="urn:microsoft.com/office/officeart/2018/2/layout/IconVerticalSolidList"/>
    <dgm:cxn modelId="{CF15B3EA-6CA3-48B4-8860-534AE8DE56BC}" type="presParOf" srcId="{F90ACC46-0804-4567-8B7F-EC295CFADEC9}" destId="{421BCB16-6359-4232-90AC-9EBB7D3A366C}" srcOrd="3" destOrd="0" presId="urn:microsoft.com/office/officeart/2018/2/layout/IconVerticalSolidList"/>
    <dgm:cxn modelId="{404CAC01-A7DD-4B85-A131-50CF80249592}" type="presParOf" srcId="{F90ACC46-0804-4567-8B7F-EC295CFADEC9}" destId="{AF281B90-BA79-4067-8EA1-685C9AD748BB}" srcOrd="4" destOrd="0" presId="urn:microsoft.com/office/officeart/2018/2/layout/IconVerticalSolidList"/>
    <dgm:cxn modelId="{3C49F2B5-F27D-4C8E-A88F-58014F5970E0}" type="presParOf" srcId="{AF281B90-BA79-4067-8EA1-685C9AD748BB}" destId="{3E82AC1C-3B69-43B4-A357-9EEBA4F9AFE2}" srcOrd="0" destOrd="0" presId="urn:microsoft.com/office/officeart/2018/2/layout/IconVerticalSolidList"/>
    <dgm:cxn modelId="{C82A597F-F7E5-4BB0-970C-B9B858DE0A8B}" type="presParOf" srcId="{AF281B90-BA79-4067-8EA1-685C9AD748BB}" destId="{11396D48-8AE7-4122-8BEB-D2D272D1C586}" srcOrd="1" destOrd="0" presId="urn:microsoft.com/office/officeart/2018/2/layout/IconVerticalSolidList"/>
    <dgm:cxn modelId="{61965231-0500-4892-845F-D5A6360D57A3}" type="presParOf" srcId="{AF281B90-BA79-4067-8EA1-685C9AD748BB}" destId="{8C523305-69B7-45CF-8BE6-D2C64CEA3B69}" srcOrd="2" destOrd="0" presId="urn:microsoft.com/office/officeart/2018/2/layout/IconVerticalSolidList"/>
    <dgm:cxn modelId="{03A8992A-D81F-4FAB-9BE2-529A44D1D083}" type="presParOf" srcId="{AF281B90-BA79-4067-8EA1-685C9AD748BB}" destId="{A0A50403-4794-4C27-A175-4D79DBD015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03BFFE-BCF5-44E6-BA6F-EEF8946AF9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1CD047-CFAC-4E61-947C-FC24701857E9}">
      <dgm:prSet/>
      <dgm:spPr/>
      <dgm:t>
        <a:bodyPr/>
        <a:lstStyle/>
        <a:p>
          <a:r>
            <a:rPr lang="en-US"/>
            <a:t>Especially common in large or complex projects/organizations</a:t>
          </a:r>
        </a:p>
      </dgm:t>
    </dgm:pt>
    <dgm:pt modelId="{5F6B5D8D-D30C-495C-929E-9C0D565E6D66}" type="parTrans" cxnId="{DCEBB689-5F82-4799-A44E-2CD35B2D5445}">
      <dgm:prSet/>
      <dgm:spPr/>
      <dgm:t>
        <a:bodyPr/>
        <a:lstStyle/>
        <a:p>
          <a:endParaRPr lang="en-US"/>
        </a:p>
      </dgm:t>
    </dgm:pt>
    <dgm:pt modelId="{0A4FE6C9-E1C8-4ADF-A52F-1F0A47CEF9C8}" type="sibTrans" cxnId="{DCEBB689-5F82-4799-A44E-2CD35B2D5445}">
      <dgm:prSet/>
      <dgm:spPr/>
      <dgm:t>
        <a:bodyPr/>
        <a:lstStyle/>
        <a:p>
          <a:endParaRPr lang="en-US"/>
        </a:p>
      </dgm:t>
    </dgm:pt>
    <dgm:pt modelId="{DC43ADF4-7791-4BFD-8751-4538DDB333A5}">
      <dgm:prSet/>
      <dgm:spPr/>
      <dgm:t>
        <a:bodyPr/>
        <a:lstStyle/>
        <a:p>
          <a:r>
            <a:rPr lang="en-US"/>
            <a:t>High reliance on manual testing</a:t>
          </a:r>
        </a:p>
      </dgm:t>
    </dgm:pt>
    <dgm:pt modelId="{0A458E86-F3CD-4EDF-BCCE-A64CAE66EB91}" type="parTrans" cxnId="{9564DC02-9865-4DB8-83AE-DE4EF43BBA2E}">
      <dgm:prSet/>
      <dgm:spPr/>
      <dgm:t>
        <a:bodyPr/>
        <a:lstStyle/>
        <a:p>
          <a:endParaRPr lang="en-US"/>
        </a:p>
      </dgm:t>
    </dgm:pt>
    <dgm:pt modelId="{6A6FB6B1-67A0-4653-8BD0-0A171D131ADB}" type="sibTrans" cxnId="{9564DC02-9865-4DB8-83AE-DE4EF43BBA2E}">
      <dgm:prSet/>
      <dgm:spPr/>
      <dgm:t>
        <a:bodyPr/>
        <a:lstStyle/>
        <a:p>
          <a:endParaRPr lang="en-US"/>
        </a:p>
      </dgm:t>
    </dgm:pt>
    <dgm:pt modelId="{6BAC7D32-A61C-4240-9457-A231E26F2163}">
      <dgm:prSet/>
      <dgm:spPr/>
      <dgm:t>
        <a:bodyPr/>
        <a:lstStyle/>
        <a:p>
          <a:r>
            <a:rPr lang="en-US"/>
            <a:t>Inefficient approval processes </a:t>
          </a:r>
        </a:p>
      </dgm:t>
    </dgm:pt>
    <dgm:pt modelId="{879F2AA7-54EB-4866-BCD7-0E69A1CF8E56}" type="parTrans" cxnId="{EF533061-3299-4D32-9881-FE9AF240AA6E}">
      <dgm:prSet/>
      <dgm:spPr/>
      <dgm:t>
        <a:bodyPr/>
        <a:lstStyle/>
        <a:p>
          <a:endParaRPr lang="en-US"/>
        </a:p>
      </dgm:t>
    </dgm:pt>
    <dgm:pt modelId="{C5F93E07-CA6D-4CC5-9BBF-15A3C4E0A4E5}" type="sibTrans" cxnId="{EF533061-3299-4D32-9881-FE9AF240AA6E}">
      <dgm:prSet/>
      <dgm:spPr/>
      <dgm:t>
        <a:bodyPr/>
        <a:lstStyle/>
        <a:p>
          <a:endParaRPr lang="en-US"/>
        </a:p>
      </dgm:t>
    </dgm:pt>
    <dgm:pt modelId="{24BF27BE-80FC-4F62-828F-EACCADB86C36}">
      <dgm:prSet/>
      <dgm:spPr/>
      <dgm:t>
        <a:bodyPr/>
        <a:lstStyle/>
        <a:p>
          <a:r>
            <a:rPr lang="en-US"/>
            <a:t>Long lead time = poor outcomes</a:t>
          </a:r>
        </a:p>
      </dgm:t>
    </dgm:pt>
    <dgm:pt modelId="{7475EA52-635A-41AD-8A7E-1071AF77AC5F}" type="parTrans" cxnId="{A92EFC47-B82C-46D3-92A4-BA91EDBE43BB}">
      <dgm:prSet/>
      <dgm:spPr/>
      <dgm:t>
        <a:bodyPr/>
        <a:lstStyle/>
        <a:p>
          <a:endParaRPr lang="en-US"/>
        </a:p>
      </dgm:t>
    </dgm:pt>
    <dgm:pt modelId="{B5F02CB3-A8FE-4873-B1C4-ACD95983BFB9}" type="sibTrans" cxnId="{A92EFC47-B82C-46D3-92A4-BA91EDBE43BB}">
      <dgm:prSet/>
      <dgm:spPr/>
      <dgm:t>
        <a:bodyPr/>
        <a:lstStyle/>
        <a:p>
          <a:endParaRPr lang="en-US"/>
        </a:p>
      </dgm:t>
    </dgm:pt>
    <dgm:pt modelId="{725F7F01-4EBE-4E56-BFD7-FC5873C4ACA9}">
      <dgm:prSet/>
      <dgm:spPr/>
      <dgm:t>
        <a:bodyPr/>
        <a:lstStyle/>
        <a:p>
          <a:r>
            <a:rPr lang="en-US"/>
            <a:t>Complicated and inefficient value steam</a:t>
          </a:r>
        </a:p>
      </dgm:t>
    </dgm:pt>
    <dgm:pt modelId="{C1B9920D-4D61-4B69-8FF1-FA36292CE7BF}" type="parTrans" cxnId="{9123729E-8335-4ADE-AB84-210CB2A0A001}">
      <dgm:prSet/>
      <dgm:spPr/>
      <dgm:t>
        <a:bodyPr/>
        <a:lstStyle/>
        <a:p>
          <a:endParaRPr lang="en-US"/>
        </a:p>
      </dgm:t>
    </dgm:pt>
    <dgm:pt modelId="{65C3016C-938B-4541-B41C-2F8E7E19B4ED}" type="sibTrans" cxnId="{9123729E-8335-4ADE-AB84-210CB2A0A001}">
      <dgm:prSet/>
      <dgm:spPr/>
      <dgm:t>
        <a:bodyPr/>
        <a:lstStyle/>
        <a:p>
          <a:endParaRPr lang="en-US"/>
        </a:p>
      </dgm:t>
    </dgm:pt>
    <dgm:pt modelId="{83F8C509-ED4B-41D4-8770-041EFA3D0874}">
      <dgm:prSet/>
      <dgm:spPr/>
      <dgm:t>
        <a:bodyPr/>
        <a:lstStyle/>
        <a:p>
          <a:r>
            <a:rPr lang="en-US"/>
            <a:t>Can result in a bad customer experience </a:t>
          </a:r>
        </a:p>
      </dgm:t>
    </dgm:pt>
    <dgm:pt modelId="{A9327E4A-2490-4F6D-846D-EB65FA48BC0F}" type="parTrans" cxnId="{87630A8D-858A-485C-A995-EA65473DEA20}">
      <dgm:prSet/>
      <dgm:spPr/>
      <dgm:t>
        <a:bodyPr/>
        <a:lstStyle/>
        <a:p>
          <a:endParaRPr lang="en-US"/>
        </a:p>
      </dgm:t>
    </dgm:pt>
    <dgm:pt modelId="{B372195C-CC67-46ED-9972-CACB3C7B1DB9}" type="sibTrans" cxnId="{87630A8D-858A-485C-A995-EA65473DEA20}">
      <dgm:prSet/>
      <dgm:spPr/>
      <dgm:t>
        <a:bodyPr/>
        <a:lstStyle/>
        <a:p>
          <a:endParaRPr lang="en-US"/>
        </a:p>
      </dgm:t>
    </dgm:pt>
    <dgm:pt modelId="{0DE8AAAE-75E1-4B4B-BA7F-AFCE7AD296DF}" type="pres">
      <dgm:prSet presAssocID="{9503BFFE-BCF5-44E6-BA6F-EEF8946AF964}" presName="root" presStyleCnt="0">
        <dgm:presLayoutVars>
          <dgm:dir/>
          <dgm:resizeHandles val="exact"/>
        </dgm:presLayoutVars>
      </dgm:prSet>
      <dgm:spPr/>
    </dgm:pt>
    <dgm:pt modelId="{5B35425E-CEF8-4759-8361-E3B2A54E2D9F}" type="pres">
      <dgm:prSet presAssocID="{611CD047-CFAC-4E61-947C-FC24701857E9}" presName="compNode" presStyleCnt="0"/>
      <dgm:spPr/>
    </dgm:pt>
    <dgm:pt modelId="{5D9C97B4-E880-4468-8265-77A666506FB1}" type="pres">
      <dgm:prSet presAssocID="{611CD047-CFAC-4E61-947C-FC24701857E9}" presName="bgRect" presStyleLbl="bgShp" presStyleIdx="0" presStyleCnt="6"/>
      <dgm:spPr/>
    </dgm:pt>
    <dgm:pt modelId="{5A2BEE1D-7A75-4A69-A4BA-ADCFD2C6DB3A}" type="pres">
      <dgm:prSet presAssocID="{611CD047-CFAC-4E61-947C-FC24701857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C5D7B1A-98D9-46EC-8E8B-AA97A2ADE100}" type="pres">
      <dgm:prSet presAssocID="{611CD047-CFAC-4E61-947C-FC24701857E9}" presName="spaceRect" presStyleCnt="0"/>
      <dgm:spPr/>
    </dgm:pt>
    <dgm:pt modelId="{4DB51D48-BB2D-48C9-9BBF-462207564B2B}" type="pres">
      <dgm:prSet presAssocID="{611CD047-CFAC-4E61-947C-FC24701857E9}" presName="parTx" presStyleLbl="revTx" presStyleIdx="0" presStyleCnt="6">
        <dgm:presLayoutVars>
          <dgm:chMax val="0"/>
          <dgm:chPref val="0"/>
        </dgm:presLayoutVars>
      </dgm:prSet>
      <dgm:spPr/>
    </dgm:pt>
    <dgm:pt modelId="{9EED06ED-6953-4213-B8C4-C4927BDC9FFC}" type="pres">
      <dgm:prSet presAssocID="{0A4FE6C9-E1C8-4ADF-A52F-1F0A47CEF9C8}" presName="sibTrans" presStyleCnt="0"/>
      <dgm:spPr/>
    </dgm:pt>
    <dgm:pt modelId="{D778C105-081E-4606-B3D7-C54D88325A56}" type="pres">
      <dgm:prSet presAssocID="{DC43ADF4-7791-4BFD-8751-4538DDB333A5}" presName="compNode" presStyleCnt="0"/>
      <dgm:spPr/>
    </dgm:pt>
    <dgm:pt modelId="{B1D04143-8645-4121-8D58-C5EA7F6E28B7}" type="pres">
      <dgm:prSet presAssocID="{DC43ADF4-7791-4BFD-8751-4538DDB333A5}" presName="bgRect" presStyleLbl="bgShp" presStyleIdx="1" presStyleCnt="6"/>
      <dgm:spPr/>
    </dgm:pt>
    <dgm:pt modelId="{365F2C5E-76E4-4A73-B60F-590395858ECA}" type="pres">
      <dgm:prSet presAssocID="{DC43ADF4-7791-4BFD-8751-4538DDB33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9908E4-2C40-4E76-A9E2-FB68F81E171D}" type="pres">
      <dgm:prSet presAssocID="{DC43ADF4-7791-4BFD-8751-4538DDB333A5}" presName="spaceRect" presStyleCnt="0"/>
      <dgm:spPr/>
    </dgm:pt>
    <dgm:pt modelId="{6BC2338B-A736-49BE-BC13-1B5053A5A419}" type="pres">
      <dgm:prSet presAssocID="{DC43ADF4-7791-4BFD-8751-4538DDB333A5}" presName="parTx" presStyleLbl="revTx" presStyleIdx="1" presStyleCnt="6">
        <dgm:presLayoutVars>
          <dgm:chMax val="0"/>
          <dgm:chPref val="0"/>
        </dgm:presLayoutVars>
      </dgm:prSet>
      <dgm:spPr/>
    </dgm:pt>
    <dgm:pt modelId="{A102322F-60C8-4D42-A9A1-C9EC308C30F3}" type="pres">
      <dgm:prSet presAssocID="{6A6FB6B1-67A0-4653-8BD0-0A171D131ADB}" presName="sibTrans" presStyleCnt="0"/>
      <dgm:spPr/>
    </dgm:pt>
    <dgm:pt modelId="{0C264856-F5DF-470F-AF45-823CFBB2096A}" type="pres">
      <dgm:prSet presAssocID="{6BAC7D32-A61C-4240-9457-A231E26F2163}" presName="compNode" presStyleCnt="0"/>
      <dgm:spPr/>
    </dgm:pt>
    <dgm:pt modelId="{C6AF5820-CEC0-4727-902C-982F539FF7FD}" type="pres">
      <dgm:prSet presAssocID="{6BAC7D32-A61C-4240-9457-A231E26F2163}" presName="bgRect" presStyleLbl="bgShp" presStyleIdx="2" presStyleCnt="6"/>
      <dgm:spPr/>
    </dgm:pt>
    <dgm:pt modelId="{6B42ED11-4CDE-4AEB-8D01-0577D9933E0A}" type="pres">
      <dgm:prSet presAssocID="{6BAC7D32-A61C-4240-9457-A231E26F216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6F1C98C-6880-4DB1-8F57-D46AC538703B}" type="pres">
      <dgm:prSet presAssocID="{6BAC7D32-A61C-4240-9457-A231E26F2163}" presName="spaceRect" presStyleCnt="0"/>
      <dgm:spPr/>
    </dgm:pt>
    <dgm:pt modelId="{B0A091B0-2AD0-4E04-9703-38B4314660D5}" type="pres">
      <dgm:prSet presAssocID="{6BAC7D32-A61C-4240-9457-A231E26F2163}" presName="parTx" presStyleLbl="revTx" presStyleIdx="2" presStyleCnt="6">
        <dgm:presLayoutVars>
          <dgm:chMax val="0"/>
          <dgm:chPref val="0"/>
        </dgm:presLayoutVars>
      </dgm:prSet>
      <dgm:spPr/>
    </dgm:pt>
    <dgm:pt modelId="{D1C0F6FF-B78D-4175-B486-A6CFB9C3B5BC}" type="pres">
      <dgm:prSet presAssocID="{C5F93E07-CA6D-4CC5-9BBF-15A3C4E0A4E5}" presName="sibTrans" presStyleCnt="0"/>
      <dgm:spPr/>
    </dgm:pt>
    <dgm:pt modelId="{0301C08E-C5F9-40DB-8480-29EB9FEEB145}" type="pres">
      <dgm:prSet presAssocID="{24BF27BE-80FC-4F62-828F-EACCADB86C36}" presName="compNode" presStyleCnt="0"/>
      <dgm:spPr/>
    </dgm:pt>
    <dgm:pt modelId="{E07A8C11-A6F5-479B-8FFF-9C493FEF7576}" type="pres">
      <dgm:prSet presAssocID="{24BF27BE-80FC-4F62-828F-EACCADB86C36}" presName="bgRect" presStyleLbl="bgShp" presStyleIdx="3" presStyleCnt="6"/>
      <dgm:spPr/>
    </dgm:pt>
    <dgm:pt modelId="{9160CED2-7BAC-47C4-B070-0164CEA5CD6D}" type="pres">
      <dgm:prSet presAssocID="{24BF27BE-80FC-4F62-828F-EACCADB86C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CB33AF-EEDC-4E38-B4D1-076CF827C8A3}" type="pres">
      <dgm:prSet presAssocID="{24BF27BE-80FC-4F62-828F-EACCADB86C36}" presName="spaceRect" presStyleCnt="0"/>
      <dgm:spPr/>
    </dgm:pt>
    <dgm:pt modelId="{79D7F9D9-0D83-43D5-B600-6F5EADC9A17A}" type="pres">
      <dgm:prSet presAssocID="{24BF27BE-80FC-4F62-828F-EACCADB86C36}" presName="parTx" presStyleLbl="revTx" presStyleIdx="3" presStyleCnt="6">
        <dgm:presLayoutVars>
          <dgm:chMax val="0"/>
          <dgm:chPref val="0"/>
        </dgm:presLayoutVars>
      </dgm:prSet>
      <dgm:spPr/>
    </dgm:pt>
    <dgm:pt modelId="{6D6CBD05-FD05-468A-870E-7D5C3926629E}" type="pres">
      <dgm:prSet presAssocID="{B5F02CB3-A8FE-4873-B1C4-ACD95983BFB9}" presName="sibTrans" presStyleCnt="0"/>
      <dgm:spPr/>
    </dgm:pt>
    <dgm:pt modelId="{D66EF904-DA8E-4526-B2DC-7E44A568F35D}" type="pres">
      <dgm:prSet presAssocID="{725F7F01-4EBE-4E56-BFD7-FC5873C4ACA9}" presName="compNode" presStyleCnt="0"/>
      <dgm:spPr/>
    </dgm:pt>
    <dgm:pt modelId="{F8C1EC7A-C04D-4FBF-ABB5-B5EB507AF9C9}" type="pres">
      <dgm:prSet presAssocID="{725F7F01-4EBE-4E56-BFD7-FC5873C4ACA9}" presName="bgRect" presStyleLbl="bgShp" presStyleIdx="4" presStyleCnt="6"/>
      <dgm:spPr/>
    </dgm:pt>
    <dgm:pt modelId="{18CF06D4-6452-49DB-B52B-78A258480990}" type="pres">
      <dgm:prSet presAssocID="{725F7F01-4EBE-4E56-BFD7-FC5873C4ACA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4B78F5-FF6E-46DF-B3F8-36F8597D0714}" type="pres">
      <dgm:prSet presAssocID="{725F7F01-4EBE-4E56-BFD7-FC5873C4ACA9}" presName="spaceRect" presStyleCnt="0"/>
      <dgm:spPr/>
    </dgm:pt>
    <dgm:pt modelId="{7B5C95CC-4E1A-44FA-9EB1-E49FF2821ECF}" type="pres">
      <dgm:prSet presAssocID="{725F7F01-4EBE-4E56-BFD7-FC5873C4ACA9}" presName="parTx" presStyleLbl="revTx" presStyleIdx="4" presStyleCnt="6">
        <dgm:presLayoutVars>
          <dgm:chMax val="0"/>
          <dgm:chPref val="0"/>
        </dgm:presLayoutVars>
      </dgm:prSet>
      <dgm:spPr/>
    </dgm:pt>
    <dgm:pt modelId="{5925FAA5-6ADA-4D8D-80FF-6FABDF68A7AE}" type="pres">
      <dgm:prSet presAssocID="{65C3016C-938B-4541-B41C-2F8E7E19B4ED}" presName="sibTrans" presStyleCnt="0"/>
      <dgm:spPr/>
    </dgm:pt>
    <dgm:pt modelId="{87DB6E53-0907-4169-A598-32D1310B71F2}" type="pres">
      <dgm:prSet presAssocID="{83F8C509-ED4B-41D4-8770-041EFA3D0874}" presName="compNode" presStyleCnt="0"/>
      <dgm:spPr/>
    </dgm:pt>
    <dgm:pt modelId="{DD8C5BF4-FAC5-45C0-BF9F-83D59A8B7C95}" type="pres">
      <dgm:prSet presAssocID="{83F8C509-ED4B-41D4-8770-041EFA3D0874}" presName="bgRect" presStyleLbl="bgShp" presStyleIdx="5" presStyleCnt="6"/>
      <dgm:spPr/>
    </dgm:pt>
    <dgm:pt modelId="{5C0D89D3-2DD6-4914-BBD2-C8B36D235A0F}" type="pres">
      <dgm:prSet presAssocID="{83F8C509-ED4B-41D4-8770-041EFA3D08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998F24D2-91C5-4771-9D74-5817638F3848}" type="pres">
      <dgm:prSet presAssocID="{83F8C509-ED4B-41D4-8770-041EFA3D0874}" presName="spaceRect" presStyleCnt="0"/>
      <dgm:spPr/>
    </dgm:pt>
    <dgm:pt modelId="{8951B1B8-097F-438B-8A53-EBF543D9E49F}" type="pres">
      <dgm:prSet presAssocID="{83F8C509-ED4B-41D4-8770-041EFA3D087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C308600-B196-41F2-BCE3-76A904FAB309}" type="presOf" srcId="{24BF27BE-80FC-4F62-828F-EACCADB86C36}" destId="{79D7F9D9-0D83-43D5-B600-6F5EADC9A17A}" srcOrd="0" destOrd="0" presId="urn:microsoft.com/office/officeart/2018/2/layout/IconVerticalSolidList"/>
    <dgm:cxn modelId="{9564DC02-9865-4DB8-83AE-DE4EF43BBA2E}" srcId="{9503BFFE-BCF5-44E6-BA6F-EEF8946AF964}" destId="{DC43ADF4-7791-4BFD-8751-4538DDB333A5}" srcOrd="1" destOrd="0" parTransId="{0A458E86-F3CD-4EDF-BCCE-A64CAE66EB91}" sibTransId="{6A6FB6B1-67A0-4653-8BD0-0A171D131ADB}"/>
    <dgm:cxn modelId="{173B3A0E-C104-4A30-BC14-723DE30688B7}" type="presOf" srcId="{611CD047-CFAC-4E61-947C-FC24701857E9}" destId="{4DB51D48-BB2D-48C9-9BBF-462207564B2B}" srcOrd="0" destOrd="0" presId="urn:microsoft.com/office/officeart/2018/2/layout/IconVerticalSolidList"/>
    <dgm:cxn modelId="{A92EFC47-B82C-46D3-92A4-BA91EDBE43BB}" srcId="{9503BFFE-BCF5-44E6-BA6F-EEF8946AF964}" destId="{24BF27BE-80FC-4F62-828F-EACCADB86C36}" srcOrd="3" destOrd="0" parTransId="{7475EA52-635A-41AD-8A7E-1071AF77AC5F}" sibTransId="{B5F02CB3-A8FE-4873-B1C4-ACD95983BFB9}"/>
    <dgm:cxn modelId="{04B11254-18E9-41EB-BE9A-FC289C05AA08}" type="presOf" srcId="{DC43ADF4-7791-4BFD-8751-4538DDB333A5}" destId="{6BC2338B-A736-49BE-BC13-1B5053A5A419}" srcOrd="0" destOrd="0" presId="urn:microsoft.com/office/officeart/2018/2/layout/IconVerticalSolidList"/>
    <dgm:cxn modelId="{EF533061-3299-4D32-9881-FE9AF240AA6E}" srcId="{9503BFFE-BCF5-44E6-BA6F-EEF8946AF964}" destId="{6BAC7D32-A61C-4240-9457-A231E26F2163}" srcOrd="2" destOrd="0" parTransId="{879F2AA7-54EB-4866-BCD7-0E69A1CF8E56}" sibTransId="{C5F93E07-CA6D-4CC5-9BBF-15A3C4E0A4E5}"/>
    <dgm:cxn modelId="{1EFE8962-1332-4AAE-9689-997BCAE9198A}" type="presOf" srcId="{9503BFFE-BCF5-44E6-BA6F-EEF8946AF964}" destId="{0DE8AAAE-75E1-4B4B-BA7F-AFCE7AD296DF}" srcOrd="0" destOrd="0" presId="urn:microsoft.com/office/officeart/2018/2/layout/IconVerticalSolidList"/>
    <dgm:cxn modelId="{606FF16B-2B89-401F-8F99-5D879A299EAE}" type="presOf" srcId="{725F7F01-4EBE-4E56-BFD7-FC5873C4ACA9}" destId="{7B5C95CC-4E1A-44FA-9EB1-E49FF2821ECF}" srcOrd="0" destOrd="0" presId="urn:microsoft.com/office/officeart/2018/2/layout/IconVerticalSolidList"/>
    <dgm:cxn modelId="{DCEBB689-5F82-4799-A44E-2CD35B2D5445}" srcId="{9503BFFE-BCF5-44E6-BA6F-EEF8946AF964}" destId="{611CD047-CFAC-4E61-947C-FC24701857E9}" srcOrd="0" destOrd="0" parTransId="{5F6B5D8D-D30C-495C-929E-9C0D565E6D66}" sibTransId="{0A4FE6C9-E1C8-4ADF-A52F-1F0A47CEF9C8}"/>
    <dgm:cxn modelId="{87630A8D-858A-485C-A995-EA65473DEA20}" srcId="{9503BFFE-BCF5-44E6-BA6F-EEF8946AF964}" destId="{83F8C509-ED4B-41D4-8770-041EFA3D0874}" srcOrd="5" destOrd="0" parTransId="{A9327E4A-2490-4F6D-846D-EB65FA48BC0F}" sibTransId="{B372195C-CC67-46ED-9972-CACB3C7B1DB9}"/>
    <dgm:cxn modelId="{9123729E-8335-4ADE-AB84-210CB2A0A001}" srcId="{9503BFFE-BCF5-44E6-BA6F-EEF8946AF964}" destId="{725F7F01-4EBE-4E56-BFD7-FC5873C4ACA9}" srcOrd="4" destOrd="0" parTransId="{C1B9920D-4D61-4B69-8FF1-FA36292CE7BF}" sibTransId="{65C3016C-938B-4541-B41C-2F8E7E19B4ED}"/>
    <dgm:cxn modelId="{0F13C1BE-9A54-49FA-9125-6A7693F25716}" type="presOf" srcId="{83F8C509-ED4B-41D4-8770-041EFA3D0874}" destId="{8951B1B8-097F-438B-8A53-EBF543D9E49F}" srcOrd="0" destOrd="0" presId="urn:microsoft.com/office/officeart/2018/2/layout/IconVerticalSolidList"/>
    <dgm:cxn modelId="{15AD00C7-C3CB-441E-9EAF-E52AE936610E}" type="presOf" srcId="{6BAC7D32-A61C-4240-9457-A231E26F2163}" destId="{B0A091B0-2AD0-4E04-9703-38B4314660D5}" srcOrd="0" destOrd="0" presId="urn:microsoft.com/office/officeart/2018/2/layout/IconVerticalSolidList"/>
    <dgm:cxn modelId="{BDA1F517-7EE1-42E8-8ECF-CBEBB5A864BC}" type="presParOf" srcId="{0DE8AAAE-75E1-4B4B-BA7F-AFCE7AD296DF}" destId="{5B35425E-CEF8-4759-8361-E3B2A54E2D9F}" srcOrd="0" destOrd="0" presId="urn:microsoft.com/office/officeart/2018/2/layout/IconVerticalSolidList"/>
    <dgm:cxn modelId="{FA21E746-639A-4412-8AF7-2A473D620724}" type="presParOf" srcId="{5B35425E-CEF8-4759-8361-E3B2A54E2D9F}" destId="{5D9C97B4-E880-4468-8265-77A666506FB1}" srcOrd="0" destOrd="0" presId="urn:microsoft.com/office/officeart/2018/2/layout/IconVerticalSolidList"/>
    <dgm:cxn modelId="{0C531C24-FCE8-428D-A02B-AA5399079FFC}" type="presParOf" srcId="{5B35425E-CEF8-4759-8361-E3B2A54E2D9F}" destId="{5A2BEE1D-7A75-4A69-A4BA-ADCFD2C6DB3A}" srcOrd="1" destOrd="0" presId="urn:microsoft.com/office/officeart/2018/2/layout/IconVerticalSolidList"/>
    <dgm:cxn modelId="{47789927-5D5C-4023-B091-ED16FC3C0FE8}" type="presParOf" srcId="{5B35425E-CEF8-4759-8361-E3B2A54E2D9F}" destId="{9C5D7B1A-98D9-46EC-8E8B-AA97A2ADE100}" srcOrd="2" destOrd="0" presId="urn:microsoft.com/office/officeart/2018/2/layout/IconVerticalSolidList"/>
    <dgm:cxn modelId="{F9F600E5-D64C-4292-A0EB-22DC00A97613}" type="presParOf" srcId="{5B35425E-CEF8-4759-8361-E3B2A54E2D9F}" destId="{4DB51D48-BB2D-48C9-9BBF-462207564B2B}" srcOrd="3" destOrd="0" presId="urn:microsoft.com/office/officeart/2018/2/layout/IconVerticalSolidList"/>
    <dgm:cxn modelId="{70059F05-4EAC-4049-B574-C4B2023C0909}" type="presParOf" srcId="{0DE8AAAE-75E1-4B4B-BA7F-AFCE7AD296DF}" destId="{9EED06ED-6953-4213-B8C4-C4927BDC9FFC}" srcOrd="1" destOrd="0" presId="urn:microsoft.com/office/officeart/2018/2/layout/IconVerticalSolidList"/>
    <dgm:cxn modelId="{1B858649-9AB9-4709-AF72-16FD2F1E90EE}" type="presParOf" srcId="{0DE8AAAE-75E1-4B4B-BA7F-AFCE7AD296DF}" destId="{D778C105-081E-4606-B3D7-C54D88325A56}" srcOrd="2" destOrd="0" presId="urn:microsoft.com/office/officeart/2018/2/layout/IconVerticalSolidList"/>
    <dgm:cxn modelId="{2208D55F-306B-4B71-B1E5-37500BA4765B}" type="presParOf" srcId="{D778C105-081E-4606-B3D7-C54D88325A56}" destId="{B1D04143-8645-4121-8D58-C5EA7F6E28B7}" srcOrd="0" destOrd="0" presId="urn:microsoft.com/office/officeart/2018/2/layout/IconVerticalSolidList"/>
    <dgm:cxn modelId="{6DC4C6C8-1274-434B-9D1E-9F36C30C743C}" type="presParOf" srcId="{D778C105-081E-4606-B3D7-C54D88325A56}" destId="{365F2C5E-76E4-4A73-B60F-590395858ECA}" srcOrd="1" destOrd="0" presId="urn:microsoft.com/office/officeart/2018/2/layout/IconVerticalSolidList"/>
    <dgm:cxn modelId="{52B77402-085B-41A0-925C-13CE8B743CFB}" type="presParOf" srcId="{D778C105-081E-4606-B3D7-C54D88325A56}" destId="{E39908E4-2C40-4E76-A9E2-FB68F81E171D}" srcOrd="2" destOrd="0" presId="urn:microsoft.com/office/officeart/2018/2/layout/IconVerticalSolidList"/>
    <dgm:cxn modelId="{21727C65-F26B-4775-9FDD-E79684FE500D}" type="presParOf" srcId="{D778C105-081E-4606-B3D7-C54D88325A56}" destId="{6BC2338B-A736-49BE-BC13-1B5053A5A419}" srcOrd="3" destOrd="0" presId="urn:microsoft.com/office/officeart/2018/2/layout/IconVerticalSolidList"/>
    <dgm:cxn modelId="{BA765E62-DB22-4958-99D9-AE962E9C869C}" type="presParOf" srcId="{0DE8AAAE-75E1-4B4B-BA7F-AFCE7AD296DF}" destId="{A102322F-60C8-4D42-A9A1-C9EC308C30F3}" srcOrd="3" destOrd="0" presId="urn:microsoft.com/office/officeart/2018/2/layout/IconVerticalSolidList"/>
    <dgm:cxn modelId="{4255205E-4534-4489-94A8-86C5F4E05E35}" type="presParOf" srcId="{0DE8AAAE-75E1-4B4B-BA7F-AFCE7AD296DF}" destId="{0C264856-F5DF-470F-AF45-823CFBB2096A}" srcOrd="4" destOrd="0" presId="urn:microsoft.com/office/officeart/2018/2/layout/IconVerticalSolidList"/>
    <dgm:cxn modelId="{EEE7787E-02B6-47E9-B9F5-E4D23907CAEF}" type="presParOf" srcId="{0C264856-F5DF-470F-AF45-823CFBB2096A}" destId="{C6AF5820-CEC0-4727-902C-982F539FF7FD}" srcOrd="0" destOrd="0" presId="urn:microsoft.com/office/officeart/2018/2/layout/IconVerticalSolidList"/>
    <dgm:cxn modelId="{1E5CA3CE-75EF-418D-A74C-755C2E3E41ED}" type="presParOf" srcId="{0C264856-F5DF-470F-AF45-823CFBB2096A}" destId="{6B42ED11-4CDE-4AEB-8D01-0577D9933E0A}" srcOrd="1" destOrd="0" presId="urn:microsoft.com/office/officeart/2018/2/layout/IconVerticalSolidList"/>
    <dgm:cxn modelId="{A3589F52-78D1-4901-B097-08069CB44D5B}" type="presParOf" srcId="{0C264856-F5DF-470F-AF45-823CFBB2096A}" destId="{46F1C98C-6880-4DB1-8F57-D46AC538703B}" srcOrd="2" destOrd="0" presId="urn:microsoft.com/office/officeart/2018/2/layout/IconVerticalSolidList"/>
    <dgm:cxn modelId="{14E210CE-6760-4027-BC12-7B58918C23BE}" type="presParOf" srcId="{0C264856-F5DF-470F-AF45-823CFBB2096A}" destId="{B0A091B0-2AD0-4E04-9703-38B4314660D5}" srcOrd="3" destOrd="0" presId="urn:microsoft.com/office/officeart/2018/2/layout/IconVerticalSolidList"/>
    <dgm:cxn modelId="{1F71A747-CD89-4037-A1F1-1AEBF6CC3CD4}" type="presParOf" srcId="{0DE8AAAE-75E1-4B4B-BA7F-AFCE7AD296DF}" destId="{D1C0F6FF-B78D-4175-B486-A6CFB9C3B5BC}" srcOrd="5" destOrd="0" presId="urn:microsoft.com/office/officeart/2018/2/layout/IconVerticalSolidList"/>
    <dgm:cxn modelId="{9DF349A5-60CF-4C04-BCCA-B4E9E4693E7F}" type="presParOf" srcId="{0DE8AAAE-75E1-4B4B-BA7F-AFCE7AD296DF}" destId="{0301C08E-C5F9-40DB-8480-29EB9FEEB145}" srcOrd="6" destOrd="0" presId="urn:microsoft.com/office/officeart/2018/2/layout/IconVerticalSolidList"/>
    <dgm:cxn modelId="{F1CAA9FD-91DA-430D-BFE6-259B66AC0AF9}" type="presParOf" srcId="{0301C08E-C5F9-40DB-8480-29EB9FEEB145}" destId="{E07A8C11-A6F5-479B-8FFF-9C493FEF7576}" srcOrd="0" destOrd="0" presId="urn:microsoft.com/office/officeart/2018/2/layout/IconVerticalSolidList"/>
    <dgm:cxn modelId="{40067966-84A3-4173-BC32-3AE6CB9A6FE0}" type="presParOf" srcId="{0301C08E-C5F9-40DB-8480-29EB9FEEB145}" destId="{9160CED2-7BAC-47C4-B070-0164CEA5CD6D}" srcOrd="1" destOrd="0" presId="urn:microsoft.com/office/officeart/2018/2/layout/IconVerticalSolidList"/>
    <dgm:cxn modelId="{D49DACD7-7711-49B4-9FFC-9958A3DD5E13}" type="presParOf" srcId="{0301C08E-C5F9-40DB-8480-29EB9FEEB145}" destId="{19CB33AF-EEDC-4E38-B4D1-076CF827C8A3}" srcOrd="2" destOrd="0" presId="urn:microsoft.com/office/officeart/2018/2/layout/IconVerticalSolidList"/>
    <dgm:cxn modelId="{B37E905E-84A8-4D6B-AFD2-541A37741F44}" type="presParOf" srcId="{0301C08E-C5F9-40DB-8480-29EB9FEEB145}" destId="{79D7F9D9-0D83-43D5-B600-6F5EADC9A17A}" srcOrd="3" destOrd="0" presId="urn:microsoft.com/office/officeart/2018/2/layout/IconVerticalSolidList"/>
    <dgm:cxn modelId="{4F423146-9EAF-41C1-B781-2ED96BC8103F}" type="presParOf" srcId="{0DE8AAAE-75E1-4B4B-BA7F-AFCE7AD296DF}" destId="{6D6CBD05-FD05-468A-870E-7D5C3926629E}" srcOrd="7" destOrd="0" presId="urn:microsoft.com/office/officeart/2018/2/layout/IconVerticalSolidList"/>
    <dgm:cxn modelId="{6087BF8F-FF16-4EAA-B611-EAEB2386E2B0}" type="presParOf" srcId="{0DE8AAAE-75E1-4B4B-BA7F-AFCE7AD296DF}" destId="{D66EF904-DA8E-4526-B2DC-7E44A568F35D}" srcOrd="8" destOrd="0" presId="urn:microsoft.com/office/officeart/2018/2/layout/IconVerticalSolidList"/>
    <dgm:cxn modelId="{19395CAA-08C5-4F84-997C-CA8AB15B9CD3}" type="presParOf" srcId="{D66EF904-DA8E-4526-B2DC-7E44A568F35D}" destId="{F8C1EC7A-C04D-4FBF-ABB5-B5EB507AF9C9}" srcOrd="0" destOrd="0" presId="urn:microsoft.com/office/officeart/2018/2/layout/IconVerticalSolidList"/>
    <dgm:cxn modelId="{8AAF57F7-177E-4C16-BD59-3B88414B4C58}" type="presParOf" srcId="{D66EF904-DA8E-4526-B2DC-7E44A568F35D}" destId="{18CF06D4-6452-49DB-B52B-78A258480990}" srcOrd="1" destOrd="0" presId="urn:microsoft.com/office/officeart/2018/2/layout/IconVerticalSolidList"/>
    <dgm:cxn modelId="{C345A50E-568C-423B-B08E-CAE2C3AB07EF}" type="presParOf" srcId="{D66EF904-DA8E-4526-B2DC-7E44A568F35D}" destId="{F64B78F5-FF6E-46DF-B3F8-36F8597D0714}" srcOrd="2" destOrd="0" presId="urn:microsoft.com/office/officeart/2018/2/layout/IconVerticalSolidList"/>
    <dgm:cxn modelId="{C948AB8D-CD08-4F42-B144-5DF8C59D9F07}" type="presParOf" srcId="{D66EF904-DA8E-4526-B2DC-7E44A568F35D}" destId="{7B5C95CC-4E1A-44FA-9EB1-E49FF2821ECF}" srcOrd="3" destOrd="0" presId="urn:microsoft.com/office/officeart/2018/2/layout/IconVerticalSolidList"/>
    <dgm:cxn modelId="{0F0B92E4-ECF2-434D-AA0D-3C1494954FF8}" type="presParOf" srcId="{0DE8AAAE-75E1-4B4B-BA7F-AFCE7AD296DF}" destId="{5925FAA5-6ADA-4D8D-80FF-6FABDF68A7AE}" srcOrd="9" destOrd="0" presId="urn:microsoft.com/office/officeart/2018/2/layout/IconVerticalSolidList"/>
    <dgm:cxn modelId="{21C490C0-6845-4FFC-B956-315166F1C3EF}" type="presParOf" srcId="{0DE8AAAE-75E1-4B4B-BA7F-AFCE7AD296DF}" destId="{87DB6E53-0907-4169-A598-32D1310B71F2}" srcOrd="10" destOrd="0" presId="urn:microsoft.com/office/officeart/2018/2/layout/IconVerticalSolidList"/>
    <dgm:cxn modelId="{1636451B-5C7C-4D96-BE55-7DA804C0FBEB}" type="presParOf" srcId="{87DB6E53-0907-4169-A598-32D1310B71F2}" destId="{DD8C5BF4-FAC5-45C0-BF9F-83D59A8B7C95}" srcOrd="0" destOrd="0" presId="urn:microsoft.com/office/officeart/2018/2/layout/IconVerticalSolidList"/>
    <dgm:cxn modelId="{8461F3DF-F783-4E92-8AA3-46FE26624285}" type="presParOf" srcId="{87DB6E53-0907-4169-A598-32D1310B71F2}" destId="{5C0D89D3-2DD6-4914-BBD2-C8B36D235A0F}" srcOrd="1" destOrd="0" presId="urn:microsoft.com/office/officeart/2018/2/layout/IconVerticalSolidList"/>
    <dgm:cxn modelId="{EDCFD9BA-A17D-41E1-AA41-8060C22DADB4}" type="presParOf" srcId="{87DB6E53-0907-4169-A598-32D1310B71F2}" destId="{998F24D2-91C5-4771-9D74-5817638F3848}" srcOrd="2" destOrd="0" presId="urn:microsoft.com/office/officeart/2018/2/layout/IconVerticalSolidList"/>
    <dgm:cxn modelId="{E8F749E1-0228-4B8A-9C36-DC3853489DA9}" type="presParOf" srcId="{87DB6E53-0907-4169-A598-32D1310B71F2}" destId="{8951B1B8-097F-438B-8A53-EBF543D9E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D45C-94E5-4404-8DEE-E986C6954A6D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3EF4D-026C-4B16-B2C6-7EB8D3523E32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D729-809E-47A3-B708-B0B015EEAC61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Value added</a:t>
          </a:r>
          <a:r>
            <a:rPr lang="en-US" sz="1700" b="0" i="0" kern="1200" dirty="0"/>
            <a:t>: How much time a team spends actively working on the project. Time that does not result in change is considered non-value added time</a:t>
          </a:r>
          <a:endParaRPr lang="en-US" sz="1700" kern="1200" dirty="0"/>
        </a:p>
      </dsp:txBody>
      <dsp:txXfrm>
        <a:off x="1802735" y="667"/>
        <a:ext cx="4302025" cy="1560810"/>
      </dsp:txXfrm>
    </dsp:sp>
    <dsp:sp modelId="{7CD351E7-401F-4C57-A4BC-26134B1126AB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A28BD-A023-48F6-BF51-0D059B3410DC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C2F23-C105-4ED5-814D-1946303E8EBB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Lead time: </a:t>
          </a:r>
          <a:r>
            <a:rPr lang="en-US" sz="1700" b="0" i="0" kern="1200" dirty="0"/>
            <a:t>The total time it takes to complete a task or request by combining the value-added and non-value-added time spent.</a:t>
          </a:r>
          <a:endParaRPr lang="en-US" sz="1700" kern="1200" dirty="0"/>
        </a:p>
      </dsp:txBody>
      <dsp:txXfrm>
        <a:off x="1802735" y="1951679"/>
        <a:ext cx="4302025" cy="1560810"/>
      </dsp:txXfrm>
    </dsp:sp>
    <dsp:sp modelId="{3E82AC1C-3B69-43B4-A357-9EEBA4F9AFE2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96D48-8AE7-4122-8BEB-D2D272D1C586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50403-4794-4C27-A175-4D79DBD0157E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Percent Complete/Accurate (%C/A): </a:t>
          </a:r>
          <a:r>
            <a:rPr lang="en-US" sz="1700" b="0" i="0" kern="1200" dirty="0"/>
            <a:t>The percentage of work that is completely correct and doesn’t need to be reworked downstream</a:t>
          </a:r>
          <a:endParaRPr lang="en-US" sz="1700" kern="1200" dirty="0"/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C97B4-E880-4468-8265-77A666506FB1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BEE1D-7A75-4A69-A4BA-ADCFD2C6DB3A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1D48-BB2D-48C9-9BBF-462207564B2B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Especially common in large or complex projects/organizations</a:t>
          </a:r>
        </a:p>
      </dsp:txBody>
      <dsp:txXfrm>
        <a:off x="869935" y="1767"/>
        <a:ext cx="5234825" cy="753191"/>
      </dsp:txXfrm>
    </dsp:sp>
    <dsp:sp modelId="{B1D04143-8645-4121-8D58-C5EA7F6E28B7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F2C5E-76E4-4A73-B60F-590395858ECA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2338B-A736-49BE-BC13-1B5053A5A419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reliance on manual testing</a:t>
          </a:r>
        </a:p>
      </dsp:txBody>
      <dsp:txXfrm>
        <a:off x="869935" y="943256"/>
        <a:ext cx="5234825" cy="753191"/>
      </dsp:txXfrm>
    </dsp:sp>
    <dsp:sp modelId="{C6AF5820-CEC0-4727-902C-982F539FF7FD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2ED11-4CDE-4AEB-8D01-0577D9933E0A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091B0-2AD0-4E04-9703-38B4314660D5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Inefficient approval processes </a:t>
          </a:r>
        </a:p>
      </dsp:txBody>
      <dsp:txXfrm>
        <a:off x="869935" y="1884745"/>
        <a:ext cx="5234825" cy="753191"/>
      </dsp:txXfrm>
    </dsp:sp>
    <dsp:sp modelId="{E07A8C11-A6F5-479B-8FFF-9C493FEF7576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0CED2-7BAC-47C4-B070-0164CEA5CD6D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7F9D9-0D83-43D5-B600-6F5EADC9A17A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 lead time = poor outcomes</a:t>
          </a:r>
        </a:p>
      </dsp:txBody>
      <dsp:txXfrm>
        <a:off x="869935" y="2826233"/>
        <a:ext cx="5234825" cy="753191"/>
      </dsp:txXfrm>
    </dsp:sp>
    <dsp:sp modelId="{F8C1EC7A-C04D-4FBF-ABB5-B5EB507AF9C9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06D4-6452-49DB-B52B-78A258480990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C95CC-4E1A-44FA-9EB1-E49FF2821ECF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Complicated and inefficient value steam</a:t>
          </a:r>
        </a:p>
      </dsp:txBody>
      <dsp:txXfrm>
        <a:off x="869935" y="3767722"/>
        <a:ext cx="5234825" cy="753191"/>
      </dsp:txXfrm>
    </dsp:sp>
    <dsp:sp modelId="{DD8C5BF4-FAC5-45C0-BF9F-83D59A8B7C95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D89D3-2DD6-4914-BBD2-C8B36D235A0F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1B1B8-097F-438B-8A53-EBF543D9E49F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result in a bad customer experience </a:t>
          </a:r>
        </a:p>
      </dsp:txBody>
      <dsp:txXfrm>
        <a:off x="869935" y="4709211"/>
        <a:ext cx="5234825" cy="75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48DCD-2B09-4646-B51E-55639B014B8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DA094-F328-4347-9E59-A2955F63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DA094-F328-4347-9E59-A2955F63E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9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8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8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9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701E4-D771-2DA2-9F8E-991E1E57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14" b="102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6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DE193-E3A0-DA94-9978-E4EB16FAD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FD75-D3FB-95AE-C52A-3E1F4AE6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Rachel Theis</a:t>
            </a:r>
          </a:p>
          <a:p>
            <a:r>
              <a:rPr lang="en-US" dirty="0"/>
              <a:t>Module 1.2 Assignment</a:t>
            </a:r>
          </a:p>
          <a:p>
            <a:r>
              <a:rPr lang="en-US" dirty="0"/>
              <a:t>CSD 380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racheltheis</a:t>
            </a:r>
            <a:r>
              <a:rPr lang="en-US" dirty="0"/>
              <a:t>/csd-380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9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C1F166CD-473E-7043-0407-3E5C2926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sz="3700"/>
              <a:t>DevOps Ideal: </a:t>
            </a:r>
            <a:r>
              <a:rPr lang="en-US" sz="3700" b="0"/>
              <a:t> Deployment Lead Times of Minutes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A493B6-46B1-8079-3998-EC2E197E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Fast, constant feedback</a:t>
            </a:r>
          </a:p>
          <a:p>
            <a:r>
              <a:rPr lang="en-US" dirty="0"/>
              <a:t>Quickly implements changes in response to feedback</a:t>
            </a:r>
          </a:p>
          <a:p>
            <a:r>
              <a:rPr lang="en-US" dirty="0"/>
              <a:t>Continually checking small code changes into the version control repo</a:t>
            </a:r>
          </a:p>
          <a:p>
            <a:r>
              <a:rPr lang="en-US" dirty="0"/>
              <a:t>Utilizes immediate automated and exploratory testing</a:t>
            </a:r>
          </a:p>
          <a:p>
            <a:r>
              <a:rPr lang="en-US" dirty="0"/>
              <a:t>Uses modular, encapsulated architecture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96F87-998C-7EA4-ABAA-B333C8B5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35" r="47465"/>
          <a:stretch>
            <a:fillRect/>
          </a:stretch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5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A8BE6-DAB8-2D4B-8EC1-2B93CD94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DevOps Ideal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AE7C-875E-71D4-CC4F-A80F448F8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DevOps ideal flow, with a lead time of minutes, rather than months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diagram of a test&#10;&#10;AI-generated content may be incorrect.">
            <a:extLst>
              <a:ext uri="{FF2B5EF4-FFF2-40B4-BE49-F238E27FC236}">
                <a16:creationId xmlns:a16="http://schemas.microsoft.com/office/drawing/2014/main" id="{63A1AFFB-1839-51E0-D3FB-42EF49E7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861" b="7483"/>
          <a:stretch>
            <a:fillRect/>
          </a:stretch>
        </p:blipFill>
        <p:spPr>
          <a:xfrm>
            <a:off x="651489" y="2430425"/>
            <a:ext cx="10885620" cy="3189755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C5A8C3-DF1C-832A-266C-58B6B720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486C0-EBF1-D7F6-7EC5-F8793D6A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References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Atlassian. (n.d.). </a:t>
            </a:r>
            <a:r>
              <a:rPr lang="en-US" sz="1300" i="1"/>
              <a:t>What is Value Stream Management?</a:t>
            </a:r>
            <a:r>
              <a:rPr lang="en-US" sz="1300"/>
              <a:t> Atlassian. https://www.atlassian.com/agile/value-stream-management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Kim, G., Humble, J., Debois, P., Willis, J., &amp; Forsgren, N. (2021). </a:t>
            </a:r>
            <a:r>
              <a:rPr lang="en-US" sz="1300" i="1"/>
              <a:t>The DevOps Handbook, Second Edition</a:t>
            </a:r>
            <a:r>
              <a:rPr lang="en-US" sz="1300"/>
              <a:t>. IT Revolution.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Kingery, M. (2023, April). </a:t>
            </a:r>
            <a:r>
              <a:rPr lang="en-US" sz="1300" i="1"/>
              <a:t>Using development value stream mapping to identify constraints to DevOps outcomes - AWS Prescriptive Guidance</a:t>
            </a:r>
            <a:r>
              <a:rPr lang="en-US" sz="1300"/>
              <a:t>. Docs.aws.amazon.com. https://docs.aws.amazon.com/prescriptive-guidance/latest/strategy-devops-value-stream-mapping/introduction.html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LinkedIn Community. (2023, March 20). </a:t>
            </a:r>
            <a:r>
              <a:rPr lang="en-US" sz="1300" i="1"/>
              <a:t>Learn how to use value stream mapping to optimize your engineering processes and reduce waste using lean principles.</a:t>
            </a:r>
            <a:r>
              <a:rPr lang="en-US" sz="1300"/>
              <a:t> Linkedin.com. https://www.linkedin.com/advice/0/how-do-you-identify-eliminate-waste-your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Watts, S. (2024). </a:t>
            </a:r>
            <a:r>
              <a:rPr lang="en-US" sz="1300" i="1"/>
              <a:t>Value Stream Management: A Brief Explainer | Splunk</a:t>
            </a:r>
            <a:r>
              <a:rPr lang="en-US" sz="1300"/>
              <a:t>. Splunk. https://www.splunk.com/en_us/blog/learn/value-stream-management.html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06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DF32-5B5E-FA7E-6E82-0DCC78CF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Technology Value Stream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801F-4228-E68E-61EC-ED5CA1C0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process required to convert a business hypothesis into a technology-enabled service that delivers value to the customer”</a:t>
            </a:r>
          </a:p>
          <a:p>
            <a:pPr marL="0" indent="0">
              <a:buNone/>
            </a:pPr>
            <a:r>
              <a:rPr lang="en-US" dirty="0"/>
              <a:t>(Kim et al., 2021)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58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63CAA-9E5C-27C1-7AFD-FC1D03A1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24AD-F474-907F-2F63-55033CF4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Every point on the journey from idea generation to delivery of value to customers</a:t>
            </a:r>
            <a:endParaRPr lang="en-US"/>
          </a:p>
          <a:p>
            <a:r>
              <a:rPr lang="en-US" dirty="0"/>
              <a:t>Enables analysis of what is working and what needs to be improved</a:t>
            </a:r>
            <a:endParaRPr lang="en-US"/>
          </a:p>
          <a:p>
            <a:r>
              <a:rPr lang="en-US" dirty="0"/>
              <a:t>Rooted in Lean principles</a:t>
            </a:r>
            <a:endParaRPr lang="en-US"/>
          </a:p>
          <a:p>
            <a:r>
              <a:rPr lang="en-US" dirty="0"/>
              <a:t>Prioritizes areas for improvement &amp; streamlines flow</a:t>
            </a:r>
            <a:endParaRPr lang="en-US"/>
          </a:p>
        </p:txBody>
      </p:sp>
      <p:pic>
        <p:nvPicPr>
          <p:cNvPr id="38" name="Picture 37" descr="Digital financial graph">
            <a:extLst>
              <a:ext uri="{FF2B5EF4-FFF2-40B4-BE49-F238E27FC236}">
                <a16:creationId xmlns:a16="http://schemas.microsoft.com/office/drawing/2014/main" id="{AD0D5C91-5B76-22A3-6CF2-90FF062C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43" r="23257"/>
          <a:stretch>
            <a:fillRect/>
          </a:stretch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E7600-6E44-720A-B51B-4CC086A9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Value Stream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0A5B-3136-9218-96F8-18EFAF60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Define the scope and boundaries of the process &amp; requirements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Collect data on the current state of the process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Draw a map that graphically represents the main elements of the business’s process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Calculate the metrics and indicators of the process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Analyze the map to identify sources of waste, variation, and non-value-added activities.</a:t>
            </a:r>
          </a:p>
        </p:txBody>
      </p:sp>
      <p:pic>
        <p:nvPicPr>
          <p:cNvPr id="5" name="Picture 4" descr="Blueprint of style of a map">
            <a:extLst>
              <a:ext uri="{FF2B5EF4-FFF2-40B4-BE49-F238E27FC236}">
                <a16:creationId xmlns:a16="http://schemas.microsoft.com/office/drawing/2014/main" id="{C6086ECE-7DC5-7BE3-454A-6B75B07C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20" r="33824"/>
          <a:stretch>
            <a:fillRect/>
          </a:stretch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AC7B6-4329-6CA7-3491-2C9B8C55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3078163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Value Stream Map</a:t>
            </a: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6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ample development value stream map for identifying constraints in DevOps outcomes.">
            <a:extLst>
              <a:ext uri="{FF2B5EF4-FFF2-40B4-BE49-F238E27FC236}">
                <a16:creationId xmlns:a16="http://schemas.microsoft.com/office/drawing/2014/main" id="{41F35F24-7686-B93C-C5AB-9CB041956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0952" y="873962"/>
            <a:ext cx="7924711" cy="49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CD748-740B-AA41-BB61-215C82B2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Key Metrics to Measure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500DD-1449-3A5C-1C32-16530B954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7502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6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E4C6-1491-BF23-99BA-1E17E290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Lead Time vs. Processing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87DE65-E043-3777-BE66-240769966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Time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4A068-05B7-ACCE-28E4-6E40DFE983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Clock starts when the request is made &amp; ends when the request is fulfilled</a:t>
            </a:r>
          </a:p>
          <a:p>
            <a:r>
              <a:rPr lang="en-US" dirty="0"/>
              <a:t>Commonly used measure for process improvement</a:t>
            </a:r>
          </a:p>
          <a:p>
            <a:r>
              <a:rPr lang="en-US" dirty="0"/>
              <a:t>Directly relates to customer experience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0B737-FBEF-CA18-ACF3-75DB6A1E5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A95493-0144-B5AD-9CE3-A85A9C8E0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Clock only begins when work begins on the request</a:t>
            </a:r>
          </a:p>
          <a:p>
            <a:r>
              <a:rPr lang="en-US" dirty="0"/>
              <a:t>Omits time spent in the request queue</a:t>
            </a:r>
          </a:p>
          <a:p>
            <a:r>
              <a:rPr lang="en-US" dirty="0"/>
              <a:t>Process time to lead time ratio is a valuable metric </a:t>
            </a:r>
          </a:p>
        </p:txBody>
      </p:sp>
    </p:spTree>
    <p:extLst>
      <p:ext uri="{BB962C8B-B14F-4D97-AF65-F5344CB8AC3E}">
        <p14:creationId xmlns:p14="http://schemas.microsoft.com/office/powerpoint/2010/main" val="327901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BA342-5917-2521-DB2C-D6EE73F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Benefits of Value Stream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1B9A-38A5-2E45-0F0C-6A5498A9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sz="2200"/>
              <a:t>Faster delivery of customer-centric products</a:t>
            </a:r>
          </a:p>
          <a:p>
            <a:r>
              <a:rPr lang="en-US" sz="2200"/>
              <a:t>Better customer experiences</a:t>
            </a:r>
          </a:p>
          <a:p>
            <a:r>
              <a:rPr lang="en-US" sz="2200"/>
              <a:t>Improved employee engagement &amp; cross-functionality</a:t>
            </a:r>
          </a:p>
          <a:p>
            <a:r>
              <a:rPr lang="en-US" sz="2200"/>
              <a:t>Data and insights-driven decision making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oxes on a conveyor belt&#10;&#10;AI-generated content may be incorrect.">
            <a:extLst>
              <a:ext uri="{FF2B5EF4-FFF2-40B4-BE49-F238E27FC236}">
                <a16:creationId xmlns:a16="http://schemas.microsoft.com/office/drawing/2014/main" id="{E2EA6A6B-F89B-54ED-24D8-749A12DE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49" r="14133"/>
          <a:stretch>
            <a:fillRect/>
          </a:stretch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FCE1FB7-7E83-C242-A5AD-4646FBE1C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B8D18D83-C725-D745-B62E-4CDC73E31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1">
              <a:extLst>
                <a:ext uri="{FF2B5EF4-FFF2-40B4-BE49-F238E27FC236}">
                  <a16:creationId xmlns:a16="http://schemas.microsoft.com/office/drawing/2014/main" id="{964C4E64-7EB1-3840-94A1-073533B6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58747916-12E7-2A44-90AC-868676B61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C62734AC-B154-604F-A35D-C78CF94F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4">
              <a:extLst>
                <a:ext uri="{FF2B5EF4-FFF2-40B4-BE49-F238E27FC236}">
                  <a16:creationId xmlns:a16="http://schemas.microsoft.com/office/drawing/2014/main" id="{AE04421A-F546-4046-8F52-CAE8232A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49F9C907-348C-4142-AB27-429B47D2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82917C11-77C6-A84B-A805-16EEAFB7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63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3F804-886B-44CA-8D10-A2552438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sz="3100" dirty="0"/>
              <a:t>Common Reality: </a:t>
            </a:r>
            <a:r>
              <a:rPr lang="en-US" sz="3100" b="0" dirty="0"/>
              <a:t> Deployment Lead Times Requiring Months</a:t>
            </a:r>
            <a:endParaRPr lang="en-US" sz="3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026027E-ABB4-CAF4-1646-2F555FDE1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825474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Monthly calendar outline">
            <a:extLst>
              <a:ext uri="{FF2B5EF4-FFF2-40B4-BE49-F238E27FC236}">
                <a16:creationId xmlns:a16="http://schemas.microsoft.com/office/drawing/2014/main" id="{EAF3214E-B42C-7CB6-D49F-049188D01F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961" y="2841589"/>
            <a:ext cx="3086660" cy="30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3513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618</Words>
  <Application>Microsoft Macintosh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Next</vt:lpstr>
      <vt:lpstr>Neue Haas Grotesk Text Pro</vt:lpstr>
      <vt:lpstr>PunchcardVTI</vt:lpstr>
      <vt:lpstr>The Technology Value Stream</vt:lpstr>
      <vt:lpstr>The Technology Value Stream</vt:lpstr>
      <vt:lpstr>What is the Technology Value Stream?</vt:lpstr>
      <vt:lpstr>Value Stream Mapping</vt:lpstr>
      <vt:lpstr>Example Value Stream Map</vt:lpstr>
      <vt:lpstr>Key Metrics to Measure</vt:lpstr>
      <vt:lpstr>Lead Time vs. Processing Time</vt:lpstr>
      <vt:lpstr>Benefits of Value Stream Management</vt:lpstr>
      <vt:lpstr>Common Reality:  Deployment Lead Times Requiring Months</vt:lpstr>
      <vt:lpstr>DevOps Ideal:  Deployment Lead Times of Minutes</vt:lpstr>
      <vt:lpstr>DevOps Ideal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Theis</dc:creator>
  <cp:lastModifiedBy>Rachel Theis</cp:lastModifiedBy>
  <cp:revision>2</cp:revision>
  <dcterms:created xsi:type="dcterms:W3CDTF">2025-05-28T04:33:52Z</dcterms:created>
  <dcterms:modified xsi:type="dcterms:W3CDTF">2025-06-02T06:03:20Z</dcterms:modified>
</cp:coreProperties>
</file>