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7" r:id="rId5"/>
    <p:sldId id="261" r:id="rId6"/>
    <p:sldId id="262" r:id="rId7"/>
    <p:sldId id="258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/>
    <p:restoredTop sz="94643"/>
  </p:normalViewPr>
  <p:slideViewPr>
    <p:cSldViewPr snapToGrid="0" snapToObjects="1">
      <p:cViewPr>
        <p:scale>
          <a:sx n="118" d="100"/>
          <a:sy n="118" d="100"/>
        </p:scale>
        <p:origin x="9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CDD-64D6-A24C-8BBF-E1CB4535A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01C4B-020E-1040-BFFE-68B7A4EA3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Lui Win Tan </a:t>
            </a:r>
          </a:p>
          <a:p>
            <a:r>
              <a:rPr lang="en-US" dirty="0"/>
              <a:t>20 November 2019</a:t>
            </a:r>
          </a:p>
        </p:txBody>
      </p:sp>
    </p:spTree>
    <p:extLst>
      <p:ext uri="{BB962C8B-B14F-4D97-AF65-F5344CB8AC3E}">
        <p14:creationId xmlns:p14="http://schemas.microsoft.com/office/powerpoint/2010/main" val="24484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20E-EC69-F241-A0FD-B6105A56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3-6: DIMENSION REDUCTION/ TRAIN MODEL/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C46-84BD-B04A-94C9-C14AB314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35621" cy="4148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 2 Random Forest with PCA dimension reduction and grid search </a:t>
            </a:r>
          </a:p>
          <a:p>
            <a:pPr lvl="1"/>
            <a:r>
              <a:rPr lang="en-US" dirty="0"/>
              <a:t>best = 60.9% accuracy, </a:t>
            </a:r>
            <a:r>
              <a:rPr lang="en-US" dirty="0" err="1"/>
              <a:t>opt_params</a:t>
            </a:r>
            <a:r>
              <a:rPr lang="en-US" dirty="0"/>
              <a:t> = </a:t>
            </a:r>
            <a:r>
              <a:rPr lang="en-US" dirty="0" err="1"/>
              <a:t>max_depth</a:t>
            </a:r>
            <a:r>
              <a:rPr lang="en-US" dirty="0"/>
              <a:t> 20, </a:t>
            </a:r>
            <a:r>
              <a:rPr lang="en-US" dirty="0" err="1"/>
              <a:t>max_features</a:t>
            </a:r>
            <a:r>
              <a:rPr lang="en-US" dirty="0"/>
              <a:t> 'auto’, </a:t>
            </a:r>
            <a:r>
              <a:rPr lang="en-US" dirty="0" err="1"/>
              <a:t>n_estimators</a:t>
            </a:r>
            <a:r>
              <a:rPr lang="en-US" dirty="0"/>
              <a:t> ‘100’</a:t>
            </a:r>
          </a:p>
          <a:p>
            <a:pPr lvl="1"/>
            <a:r>
              <a:rPr lang="en-US" dirty="0"/>
              <a:t>PCA for dimension reduction (Target variance 95%) (91 components, EVR of 0.138) </a:t>
            </a:r>
          </a:p>
          <a:p>
            <a:pPr lvl="1"/>
            <a:r>
              <a:rPr lang="en-US" dirty="0"/>
              <a:t>cv = 5 </a:t>
            </a:r>
          </a:p>
          <a:p>
            <a:pPr lvl="1"/>
            <a:r>
              <a:rPr lang="en-US" dirty="0"/>
              <a:t>﻿</a:t>
            </a:r>
            <a:r>
              <a:rPr lang="en-US" dirty="0" err="1"/>
              <a:t>param_grid</a:t>
            </a:r>
            <a:r>
              <a:rPr lang="en-US" dirty="0"/>
              <a:t> = {'</a:t>
            </a:r>
            <a:r>
              <a:rPr lang="en-US" dirty="0" err="1"/>
              <a:t>max_features</a:t>
            </a:r>
            <a:r>
              <a:rPr lang="en-US" dirty="0"/>
              <a:t>': ['auto', 'sqrt’],</a:t>
            </a:r>
          </a:p>
          <a:p>
            <a:pPr marL="457200" lvl="1" indent="0">
              <a:buNone/>
            </a:pPr>
            <a:r>
              <a:rPr lang="en-US" dirty="0"/>
              <a:t>		   '</a:t>
            </a:r>
            <a:r>
              <a:rPr lang="en-US" dirty="0" err="1"/>
              <a:t>max_depth</a:t>
            </a:r>
            <a:r>
              <a:rPr lang="en-US" dirty="0"/>
              <a:t>': [1, 2, 5, 10, 20],</a:t>
            </a:r>
          </a:p>
          <a:p>
            <a:pPr marL="457200" lvl="1" indent="0">
              <a:buNone/>
            </a:pPr>
            <a:r>
              <a:rPr lang="en-US" dirty="0"/>
              <a:t> 		   '</a:t>
            </a:r>
            <a:r>
              <a:rPr lang="en-US" dirty="0" err="1"/>
              <a:t>n_estimators</a:t>
            </a:r>
            <a:r>
              <a:rPr lang="en-US" dirty="0"/>
              <a:t>': [100, 200, 500],</a:t>
            </a:r>
          </a:p>
          <a:p>
            <a:pPr marL="457200" lvl="1" indent="0">
              <a:buNone/>
            </a:pPr>
            <a:r>
              <a:rPr lang="en-US" dirty="0"/>
              <a:t>	  	   '</a:t>
            </a:r>
            <a:r>
              <a:rPr lang="en-US" dirty="0" err="1"/>
              <a:t>random_state</a:t>
            </a:r>
            <a:r>
              <a:rPr lang="en-US" dirty="0"/>
              <a:t>': [0]}</a:t>
            </a:r>
          </a:p>
          <a:p>
            <a:r>
              <a:rPr lang="en-US" dirty="0"/>
              <a:t>Model 3 Support Vector Machine with PCA dimension reduction and grid search </a:t>
            </a:r>
          </a:p>
          <a:p>
            <a:pPr lvl="1"/>
            <a:r>
              <a:rPr lang="en-US" dirty="0"/>
              <a:t>best = 69.8%, </a:t>
            </a:r>
            <a:r>
              <a:rPr lang="en-US" dirty="0" err="1"/>
              <a:t>opt_params</a:t>
            </a:r>
            <a:r>
              <a:rPr lang="en-US" dirty="0"/>
              <a:t> C=10, gamma=1</a:t>
            </a:r>
          </a:p>
          <a:p>
            <a:pPr lvl="1"/>
            <a:r>
              <a:rPr lang="en-US" dirty="0"/>
              <a:t>cv =5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rbf</a:t>
            </a:r>
            <a:r>
              <a:rPr lang="en-US" dirty="0"/>
              <a:t>’ kernel </a:t>
            </a:r>
          </a:p>
          <a:p>
            <a:pPr lvl="1"/>
            <a:r>
              <a:rPr lang="en-US" dirty="0"/>
              <a:t>PCA for dimension reduction (Target variance 95%) (91 components, EVR of 0.138) </a:t>
            </a:r>
          </a:p>
        </p:txBody>
      </p:sp>
    </p:spTree>
    <p:extLst>
      <p:ext uri="{BB962C8B-B14F-4D97-AF65-F5344CB8AC3E}">
        <p14:creationId xmlns:p14="http://schemas.microsoft.com/office/powerpoint/2010/main" val="368508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FA4-B96B-BD46-B2F1-0D50303E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5568-3D18-894E-91FB-8DD03834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73042" cy="3450613"/>
          </a:xfrm>
        </p:spPr>
        <p:txBody>
          <a:bodyPr>
            <a:normAutofit/>
          </a:bodyPr>
          <a:lstStyle/>
          <a:p>
            <a:r>
              <a:rPr lang="en-US" dirty="0"/>
              <a:t>Used to Model 1 to predict the whole target dataset </a:t>
            </a:r>
          </a:p>
          <a:p>
            <a:r>
              <a:rPr lang="en-US" dirty="0"/>
              <a:t>Note: using positive and negative words in tweets about Brexit, since dataset is not trained on a dataset related to Brexit/ British politics, limitations for areas like sarcasm</a:t>
            </a:r>
          </a:p>
          <a:p>
            <a:r>
              <a:rPr lang="en-US" dirty="0"/>
              <a:t>Model 1: ﻿24998 labelled negative and 166346 labelled positive (13% negative, 87% positive)</a:t>
            </a:r>
          </a:p>
          <a:p>
            <a:r>
              <a:rPr lang="en-US" dirty="0"/>
              <a:t>Model 3: ﻿16245 labelled negative and 175099 labelled positive (8.5% negative, 91.5% positive) </a:t>
            </a:r>
          </a:p>
          <a:p>
            <a:r>
              <a:rPr lang="en-US" dirty="0"/>
              <a:t>Possible explanations?  </a:t>
            </a:r>
          </a:p>
        </p:txBody>
      </p:sp>
    </p:spTree>
    <p:extLst>
      <p:ext uri="{BB962C8B-B14F-4D97-AF65-F5344CB8AC3E}">
        <p14:creationId xmlns:p14="http://schemas.microsoft.com/office/powerpoint/2010/main" val="388656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05B0-4CF7-D74F-BA33-8B328549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D4B1-3837-8843-96D2-F4669FA4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to end project, from knowing nothing about Python </a:t>
            </a:r>
          </a:p>
          <a:p>
            <a:r>
              <a:rPr lang="en-US" dirty="0"/>
              <a:t>Kaggle competition twitter sentiment (79% top score) </a:t>
            </a:r>
          </a:p>
          <a:p>
            <a:r>
              <a:rPr lang="en-US" dirty="0"/>
              <a:t>Gathering data was the main issue, could not specify the type of data received</a:t>
            </a:r>
          </a:p>
          <a:p>
            <a:r>
              <a:rPr lang="en-US" dirty="0"/>
              <a:t>Dealing with large datasets</a:t>
            </a:r>
          </a:p>
          <a:p>
            <a:r>
              <a:rPr lang="en-US" dirty="0"/>
              <a:t>Useful to go further</a:t>
            </a:r>
          </a:p>
          <a:p>
            <a:pPr lvl="1"/>
            <a:r>
              <a:rPr lang="en-US" dirty="0"/>
              <a:t>Different models, increasing accuracy (BERT, Naïve Bayes) </a:t>
            </a:r>
          </a:p>
          <a:p>
            <a:pPr lvl="1"/>
            <a:r>
              <a:rPr lang="en-US" dirty="0"/>
              <a:t>More/ varied data (historical tweets from key dates in the Brexit saga, timeseries for change in sentiment percentage throughout the month or year) </a:t>
            </a:r>
          </a:p>
          <a:p>
            <a:pPr lvl="1"/>
            <a:r>
              <a:rPr lang="en-US" dirty="0" err="1"/>
              <a:t>Webscraping</a:t>
            </a:r>
            <a:r>
              <a:rPr lang="en-US" dirty="0"/>
              <a:t> Twitter API, ensuring data quality (more Brexit events in the future) </a:t>
            </a:r>
          </a:p>
          <a:p>
            <a:pPr lvl="1"/>
            <a:r>
              <a:rPr lang="en-US" dirty="0"/>
              <a:t>Positive/ negative dictionaries – sentiment scoring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0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2C6C-DF26-4043-B31E-6395683D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of Brexit tweets -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ABC2-1B9E-BD43-9DF9-FD4EF267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Data – Twitter Sentiment Analysis Dataset (Kaggle Competition) </a:t>
            </a:r>
          </a:p>
          <a:p>
            <a:pPr lvl="1"/>
            <a:r>
              <a:rPr lang="en-US" dirty="0"/>
              <a:t>99989 tweets that have been labelled with positive (</a:t>
            </a:r>
            <a:r>
              <a:rPr lang="en-US" dirty="0">
                <a:latin typeface="Apple Braille" pitchFamily="2" charset="0"/>
                <a:cs typeface="Al Nile" pitchFamily="2" charset="-78"/>
              </a:rPr>
              <a:t>1</a:t>
            </a:r>
            <a:r>
              <a:rPr lang="en-US" dirty="0"/>
              <a:t>) and negative (0) sentiment</a:t>
            </a:r>
          </a:p>
          <a:p>
            <a:pPr lvl="1"/>
            <a:r>
              <a:rPr lang="en-US" dirty="0"/>
              <a:t>10,000 tweet sample used as training dataset </a:t>
            </a:r>
          </a:p>
          <a:p>
            <a:r>
              <a:rPr lang="en-US" dirty="0"/>
              <a:t>Target Data – Brexit Opinion Data by Kaggle user Oscar </a:t>
            </a:r>
            <a:r>
              <a:rPr lang="en-US" dirty="0" err="1"/>
              <a:t>Dossa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1,512,728 tweets containing #Brexit, dated from gathered from December 2009 – 22 June 2016, the week before the Brexit referendum </a:t>
            </a:r>
          </a:p>
          <a:p>
            <a:pPr lvl="1"/>
            <a:r>
              <a:rPr lang="en-US" dirty="0"/>
              <a:t>Limited data before 2016, focusing on tweets dated 2016 onwards </a:t>
            </a:r>
          </a:p>
          <a:p>
            <a:pPr lvl="1"/>
            <a:r>
              <a:rPr lang="en-US" dirty="0"/>
              <a:t>Limitations: Might not be a full/ representative sample (lack of information about gathering process) </a:t>
            </a:r>
          </a:p>
          <a:p>
            <a:r>
              <a:rPr lang="en-US" dirty="0"/>
              <a:t>Task :  Train a classifier on the training data and use it to predict the sentiment on the Target data (#Brexit tweets on 21 June 2016 – 207,449 tweets before pre-processing) </a:t>
            </a:r>
          </a:p>
        </p:txBody>
      </p:sp>
    </p:spTree>
    <p:extLst>
      <p:ext uri="{BB962C8B-B14F-4D97-AF65-F5344CB8AC3E}">
        <p14:creationId xmlns:p14="http://schemas.microsoft.com/office/powerpoint/2010/main" val="30274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4A4178-478A-D54D-A204-88DC44BE5F49}"/>
              </a:ext>
            </a:extLst>
          </p:cNvPr>
          <p:cNvSpPr txBox="1">
            <a:spLocks/>
          </p:cNvSpPr>
          <p:nvPr/>
        </p:nvSpPr>
        <p:spPr>
          <a:xfrm>
            <a:off x="439207" y="34300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000" dirty="0"/>
              <a:t>Number of tweets (June)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7ECE0-E130-FD49-B113-7FC82EC2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66" y="1269712"/>
            <a:ext cx="8059468" cy="53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7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4A4178-478A-D54D-A204-88DC44BE5F49}"/>
              </a:ext>
            </a:extLst>
          </p:cNvPr>
          <p:cNvSpPr txBox="1">
            <a:spLocks/>
          </p:cNvSpPr>
          <p:nvPr/>
        </p:nvSpPr>
        <p:spPr>
          <a:xfrm>
            <a:off x="439207" y="34300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000" dirty="0"/>
              <a:t>Most common hashtags (#)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65421B-E360-BD4A-8F38-23903D3A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38" y="1269582"/>
            <a:ext cx="6756923" cy="54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4A4178-478A-D54D-A204-88DC44BE5F49}"/>
              </a:ext>
            </a:extLst>
          </p:cNvPr>
          <p:cNvSpPr txBox="1">
            <a:spLocks/>
          </p:cNvSpPr>
          <p:nvPr/>
        </p:nvSpPr>
        <p:spPr>
          <a:xfrm>
            <a:off x="439207" y="34300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000" dirty="0"/>
              <a:t>Most common Mentions (@)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AD663-6DF6-A94C-A690-DED163D4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79" y="1255765"/>
            <a:ext cx="6734287" cy="53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4A4178-478A-D54D-A204-88DC44BE5F49}"/>
              </a:ext>
            </a:extLst>
          </p:cNvPr>
          <p:cNvSpPr txBox="1">
            <a:spLocks/>
          </p:cNvSpPr>
          <p:nvPr/>
        </p:nvSpPr>
        <p:spPr>
          <a:xfrm>
            <a:off x="439207" y="34300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000" dirty="0"/>
              <a:t>Most common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10680-190A-E74F-81CF-4980D3E0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83" y="1392237"/>
            <a:ext cx="6627831" cy="53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0083-DD93-2E4E-8F1B-01C63D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Pre-processing</a:t>
            </a:r>
            <a:br>
              <a:rPr lang="en-US" dirty="0"/>
            </a:br>
            <a:r>
              <a:rPr lang="en-US" sz="2000" dirty="0"/>
              <a:t>Test and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63DA-A56D-4341-85A0-0735E23E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Dataset has 100,000 tweets, (</a:t>
            </a:r>
            <a:r>
              <a:rPr lang="en-US"/>
              <a:t>used 10,000</a:t>
            </a:r>
            <a:r>
              <a:rPr lang="en-US" dirty="0"/>
              <a:t>) </a:t>
            </a:r>
          </a:p>
          <a:p>
            <a:r>
              <a:rPr lang="en-US" dirty="0"/>
              <a:t>Made tweets lowercase </a:t>
            </a:r>
          </a:p>
          <a:p>
            <a:r>
              <a:rPr lang="en-US" dirty="0"/>
              <a:t>Removed URLs (http:// …) </a:t>
            </a:r>
          </a:p>
          <a:p>
            <a:r>
              <a:rPr lang="en-US" dirty="0"/>
              <a:t>Removed special characters and numbers </a:t>
            </a:r>
          </a:p>
          <a:p>
            <a:r>
              <a:rPr lang="en-US" dirty="0"/>
              <a:t>Removed single characters in the tweets </a:t>
            </a:r>
          </a:p>
          <a:p>
            <a:r>
              <a:rPr lang="en-US" dirty="0"/>
              <a:t>Replaced multiple space character with one space </a:t>
            </a:r>
          </a:p>
          <a:p>
            <a:r>
              <a:rPr lang="en-US" dirty="0"/>
              <a:t>Removed stop-words </a:t>
            </a:r>
          </a:p>
          <a:p>
            <a:r>
              <a:rPr lang="en-US" dirty="0"/>
              <a:t>Target data: Non-English tweets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6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F57-353A-814D-B438-A2A10B13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2 -4 : Tokenization/ Lemmatization/  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369C-3464-5749-A128-1EE3C61A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.split()</a:t>
            </a:r>
          </a:p>
          <a:p>
            <a:r>
              <a:rPr lang="en-US" dirty="0"/>
              <a:t>Used spacy for lemmatization, </a:t>
            </a:r>
            <a:r>
              <a:rPr lang="en-US" dirty="0" err="1"/>
              <a:t>nlp.pipe</a:t>
            </a:r>
            <a:r>
              <a:rPr lang="en-US" dirty="0"/>
              <a:t>() with </a:t>
            </a:r>
            <a:r>
              <a:rPr lang="en-US" dirty="0" err="1"/>
              <a:t>batch_size</a:t>
            </a:r>
            <a:r>
              <a:rPr lang="en-US" dirty="0"/>
              <a:t> = 20 for efficiency</a:t>
            </a:r>
          </a:p>
          <a:p>
            <a:r>
              <a:rPr lang="en-US" dirty="0"/>
              <a:t>TF-IDF vectorizer (option to do lemmatization and remove stop-words within this step)</a:t>
            </a:r>
          </a:p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X = vectorized tweets </a:t>
            </a:r>
          </a:p>
          <a:p>
            <a:pPr lvl="1"/>
            <a:r>
              <a:rPr lang="en-US" dirty="0"/>
              <a:t>y = sentiment labels - positive (</a:t>
            </a:r>
            <a:r>
              <a:rPr lang="en-US" dirty="0">
                <a:latin typeface="Apple Braille" pitchFamily="2" charset="0"/>
                <a:cs typeface="Al Nile" pitchFamily="2" charset="-78"/>
              </a:rPr>
              <a:t>1</a:t>
            </a:r>
            <a:r>
              <a:rPr lang="en-US" dirty="0"/>
              <a:t>) and negative (0) </a:t>
            </a:r>
          </a:p>
        </p:txBody>
      </p:sp>
    </p:spTree>
    <p:extLst>
      <p:ext uri="{BB962C8B-B14F-4D97-AF65-F5344CB8AC3E}">
        <p14:creationId xmlns:p14="http://schemas.microsoft.com/office/powerpoint/2010/main" val="88543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1DDB-384B-6443-8878-86932304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3-6: DIMENSION REDUCTION/ TRAIN MODEL/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EC8D-AC3C-0143-81C6-70994390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09477"/>
            <a:ext cx="9603275" cy="3944004"/>
          </a:xfrm>
        </p:spPr>
        <p:txBody>
          <a:bodyPr>
            <a:normAutofit/>
          </a:bodyPr>
          <a:lstStyle/>
          <a:p>
            <a:r>
              <a:rPr lang="en-US" dirty="0"/>
              <a:t>Model 1 Random Forest Classifier (</a:t>
            </a:r>
            <a:r>
              <a:rPr lang="en-US" dirty="0" err="1"/>
              <a:t>n_estimators</a:t>
            </a:r>
            <a:r>
              <a:rPr lang="en-US" dirty="0"/>
              <a:t> = 200) </a:t>
            </a:r>
          </a:p>
          <a:p>
            <a:pPr lvl="1"/>
            <a:r>
              <a:rPr lang="en-US" dirty="0"/>
              <a:t>Train-test-split 80% train, 20% test (72.0% accuracy)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Confusion matrix, F-score, accuracy </a:t>
            </a:r>
          </a:p>
          <a:p>
            <a:pPr lvl="1"/>
            <a:r>
              <a:rPr lang="en-US" dirty="0"/>
              <a:t>Cross validation (cv = 5) (72.5% accuracy)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DF571-FD58-E546-A678-08EDC05F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9" y="3081651"/>
            <a:ext cx="5758107" cy="17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323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717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Apple Braille</vt:lpstr>
      <vt:lpstr>Arial</vt:lpstr>
      <vt:lpstr>Gill Sans MT</vt:lpstr>
      <vt:lpstr>Gallery</vt:lpstr>
      <vt:lpstr>NLP Final Project</vt:lpstr>
      <vt:lpstr>Sentiment Analysis of Brexit tweets - DATA </vt:lpstr>
      <vt:lpstr>PowerPoint Presentation</vt:lpstr>
      <vt:lpstr>PowerPoint Presentation</vt:lpstr>
      <vt:lpstr>PowerPoint Presentation</vt:lpstr>
      <vt:lpstr>PowerPoint Presentation</vt:lpstr>
      <vt:lpstr>Step 1: Pre-processing Test and training data </vt:lpstr>
      <vt:lpstr>Step 2 -4 : Tokenization/ Lemmatization/  vectorization </vt:lpstr>
      <vt:lpstr>Step 3-6: DIMENSION REDUCTION/ TRAIN MODEL/ Test </vt:lpstr>
      <vt:lpstr>Step 3-6: DIMENSION REDUCTION/ TRAIN MODEL/ Test </vt:lpstr>
      <vt:lpstr>Finally, classification </vt:lpstr>
      <vt:lpstr>REFLECTIONS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Final Project</dc:title>
  <dc:creator>Rachel Tan</dc:creator>
  <cp:lastModifiedBy>Rachel Tan</cp:lastModifiedBy>
  <cp:revision>29</cp:revision>
  <dcterms:created xsi:type="dcterms:W3CDTF">2019-11-17T03:34:21Z</dcterms:created>
  <dcterms:modified xsi:type="dcterms:W3CDTF">2019-11-20T19:35:35Z</dcterms:modified>
</cp:coreProperties>
</file>