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  <p:sldMasterId id="214748381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data.cityofnewyork.us/Education/2010-2016-School-Safety-Report/qybk-bjjc/data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data.cityofnewyork.us/Education/2010-2016-School-Safety-Report/qybk-bjjc/data" TargetMode="External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07F18-9FE7-4D93-883A-D02B188ED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34BE8F-E637-4387-B3DC-F6E8F7C3CDF6}">
      <dgm:prSet/>
      <dgm:spPr/>
      <dgm:t>
        <a:bodyPr/>
        <a:lstStyle/>
        <a:p>
          <a:r>
            <a:rPr lang="en-US" dirty="0"/>
            <a:t>Dataset on crimes committed in Public Schools in NYC from 2013 – 2016. Contains information on:</a:t>
          </a:r>
        </a:p>
      </dgm:t>
    </dgm:pt>
    <dgm:pt modelId="{3FD7C02F-AA5C-4AA8-92AE-E051950A53CA}" type="parTrans" cxnId="{67BD85AA-E40D-48AD-8E90-B5CDD839E178}">
      <dgm:prSet/>
      <dgm:spPr/>
      <dgm:t>
        <a:bodyPr/>
        <a:lstStyle/>
        <a:p>
          <a:endParaRPr lang="en-US"/>
        </a:p>
      </dgm:t>
    </dgm:pt>
    <dgm:pt modelId="{28F67F23-4C2E-4433-A57D-F4D0D1E04C82}" type="sibTrans" cxnId="{67BD85AA-E40D-48AD-8E90-B5CDD839E178}">
      <dgm:prSet/>
      <dgm:spPr/>
      <dgm:t>
        <a:bodyPr/>
        <a:lstStyle/>
        <a:p>
          <a:endParaRPr lang="en-US"/>
        </a:p>
      </dgm:t>
    </dgm:pt>
    <dgm:pt modelId="{3327656F-81C5-4055-AB36-50B8953372AD}">
      <dgm:prSet/>
      <dgm:spPr/>
      <dgm:t>
        <a:bodyPr/>
        <a:lstStyle/>
        <a:p>
          <a:r>
            <a:rPr lang="en-US" dirty="0"/>
            <a:t>Borough</a:t>
          </a:r>
        </a:p>
      </dgm:t>
    </dgm:pt>
    <dgm:pt modelId="{F1CC1C4E-F173-43A0-ADC0-0B427D9AA714}" type="parTrans" cxnId="{017E357E-B421-427C-A76C-1A2E167B672A}">
      <dgm:prSet/>
      <dgm:spPr/>
      <dgm:t>
        <a:bodyPr/>
        <a:lstStyle/>
        <a:p>
          <a:endParaRPr lang="en-US"/>
        </a:p>
      </dgm:t>
    </dgm:pt>
    <dgm:pt modelId="{FBF35C0E-BB76-4BD2-B3AE-F28FECA512EE}" type="sibTrans" cxnId="{017E357E-B421-427C-A76C-1A2E167B672A}">
      <dgm:prSet/>
      <dgm:spPr/>
      <dgm:t>
        <a:bodyPr/>
        <a:lstStyle/>
        <a:p>
          <a:endParaRPr lang="en-US"/>
        </a:p>
      </dgm:t>
    </dgm:pt>
    <dgm:pt modelId="{5FBDACC8-2750-4A93-8319-6B5411ACFE08}">
      <dgm:prSet/>
      <dgm:spPr/>
      <dgm:t>
        <a:bodyPr/>
        <a:lstStyle/>
        <a:p>
          <a:r>
            <a:rPr lang="en-US" dirty="0"/>
            <a:t>Building</a:t>
          </a:r>
        </a:p>
      </dgm:t>
    </dgm:pt>
    <dgm:pt modelId="{697DE9A6-F6D3-4772-AB1A-2C6593CCCF9D}" type="parTrans" cxnId="{B993C4C4-0173-492B-9EAB-E53029D227C0}">
      <dgm:prSet/>
      <dgm:spPr/>
      <dgm:t>
        <a:bodyPr/>
        <a:lstStyle/>
        <a:p>
          <a:endParaRPr lang="en-US"/>
        </a:p>
      </dgm:t>
    </dgm:pt>
    <dgm:pt modelId="{259D5E99-43D1-4EFC-A87E-E59A962BFFC6}" type="sibTrans" cxnId="{B993C4C4-0173-492B-9EAB-E53029D227C0}">
      <dgm:prSet/>
      <dgm:spPr/>
      <dgm:t>
        <a:bodyPr/>
        <a:lstStyle/>
        <a:p>
          <a:endParaRPr lang="en-US"/>
        </a:p>
      </dgm:t>
    </dgm:pt>
    <dgm:pt modelId="{9CBA0C3C-358B-4197-9B25-4B72D238BFC4}">
      <dgm:prSet/>
      <dgm:spPr/>
      <dgm:t>
        <a:bodyPr/>
        <a:lstStyle/>
        <a:p>
          <a:r>
            <a:rPr lang="en-US" dirty="0"/>
            <a:t>Major Crimes</a:t>
          </a:r>
        </a:p>
      </dgm:t>
    </dgm:pt>
    <dgm:pt modelId="{79D5BEC5-F2D6-4386-9A61-A7C0D3B0ACA4}" type="parTrans" cxnId="{E43F7A3B-D961-4DC2-968B-01CF71A10543}">
      <dgm:prSet/>
      <dgm:spPr/>
      <dgm:t>
        <a:bodyPr/>
        <a:lstStyle/>
        <a:p>
          <a:endParaRPr lang="en-US"/>
        </a:p>
      </dgm:t>
    </dgm:pt>
    <dgm:pt modelId="{B8B57566-ABC1-463D-9AEC-30D63C327A8F}" type="sibTrans" cxnId="{E43F7A3B-D961-4DC2-968B-01CF71A10543}">
      <dgm:prSet/>
      <dgm:spPr/>
      <dgm:t>
        <a:bodyPr/>
        <a:lstStyle/>
        <a:p>
          <a:endParaRPr lang="en-US"/>
        </a:p>
      </dgm:t>
    </dgm:pt>
    <dgm:pt modelId="{D8006574-3959-46E3-AA20-96FA719B5C12}">
      <dgm:prSet/>
      <dgm:spPr/>
      <dgm:t>
        <a:bodyPr/>
        <a:lstStyle/>
        <a:p>
          <a:r>
            <a:rPr lang="en-US" dirty="0"/>
            <a:t>Violent Crimes</a:t>
          </a:r>
        </a:p>
      </dgm:t>
    </dgm:pt>
    <dgm:pt modelId="{E2A192B9-4DD6-49CE-BA81-3D2CC78EAD72}" type="parTrans" cxnId="{E68013A2-B173-4F5C-A4A2-5EA8DCD4EC20}">
      <dgm:prSet/>
      <dgm:spPr/>
      <dgm:t>
        <a:bodyPr/>
        <a:lstStyle/>
        <a:p>
          <a:endParaRPr lang="en-US"/>
        </a:p>
      </dgm:t>
    </dgm:pt>
    <dgm:pt modelId="{208E918B-C70C-47EB-A364-57BBFD9B4078}" type="sibTrans" cxnId="{E68013A2-B173-4F5C-A4A2-5EA8DCD4EC20}">
      <dgm:prSet/>
      <dgm:spPr/>
      <dgm:t>
        <a:bodyPr/>
        <a:lstStyle/>
        <a:p>
          <a:endParaRPr lang="en-US"/>
        </a:p>
      </dgm:t>
    </dgm:pt>
    <dgm:pt modelId="{1F912386-A54F-4187-945D-5A3253369D8B}">
      <dgm:prSet/>
      <dgm:spPr/>
      <dgm:t>
        <a:bodyPr/>
        <a:lstStyle/>
        <a:p>
          <a:r>
            <a:rPr lang="en-US" dirty="0"/>
            <a:t>Council District</a:t>
          </a:r>
        </a:p>
      </dgm:t>
    </dgm:pt>
    <dgm:pt modelId="{D750409E-B09A-4C52-904B-4CE4D91F8484}" type="parTrans" cxnId="{2AE53C87-5B66-4483-80A6-13491FE73221}">
      <dgm:prSet/>
      <dgm:spPr/>
      <dgm:t>
        <a:bodyPr/>
        <a:lstStyle/>
        <a:p>
          <a:endParaRPr lang="en-US"/>
        </a:p>
      </dgm:t>
    </dgm:pt>
    <dgm:pt modelId="{2D9902A3-81CC-44C4-995F-28AFBA09F205}" type="sibTrans" cxnId="{2AE53C87-5B66-4483-80A6-13491FE73221}">
      <dgm:prSet/>
      <dgm:spPr/>
      <dgm:t>
        <a:bodyPr/>
        <a:lstStyle/>
        <a:p>
          <a:endParaRPr lang="en-US"/>
        </a:p>
      </dgm:t>
    </dgm:pt>
    <dgm:pt modelId="{14045319-BD4E-43EE-B536-95F2F20BB2FE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5ADE80E6-9334-42D6-B537-C18CA6C7B129}" type="parTrans" cxnId="{B8455A11-C1DB-4729-A483-07DC34399D1E}">
      <dgm:prSet/>
      <dgm:spPr/>
      <dgm:t>
        <a:bodyPr/>
        <a:lstStyle/>
        <a:p>
          <a:endParaRPr lang="en-US"/>
        </a:p>
      </dgm:t>
    </dgm:pt>
    <dgm:pt modelId="{EA8C6514-FF45-485F-8A60-BDA33E633D30}" type="sibTrans" cxnId="{B8455A11-C1DB-4729-A483-07DC34399D1E}">
      <dgm:prSet/>
      <dgm:spPr/>
      <dgm:t>
        <a:bodyPr/>
        <a:lstStyle/>
        <a:p>
          <a:endParaRPr lang="en-US"/>
        </a:p>
      </dgm:t>
    </dgm:pt>
    <dgm:pt modelId="{FF102BD0-132B-433A-9456-9B95C7D05C8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Sourced from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NYC Open Data</a:t>
          </a:r>
          <a:r>
            <a:rPr lang="en-US" dirty="0">
              <a:solidFill>
                <a:schemeClr val="tx1"/>
              </a:solidFill>
            </a:rPr>
            <a:t> </a:t>
          </a:r>
        </a:p>
        <a:p>
          <a:r>
            <a:rPr lang="en-US" dirty="0">
              <a:solidFill>
                <a:schemeClr val="tx1"/>
              </a:solidFill>
            </a:rPr>
            <a:t>Overall sample size for 2013-2014 school year: 345</a:t>
          </a:r>
        </a:p>
      </dgm:t>
    </dgm:pt>
    <dgm:pt modelId="{C2D62E99-3E7B-4610-A2D0-8899AEF01A09}" type="parTrans" cxnId="{5CD12833-E240-49A7-BD9F-48168A95EE15}">
      <dgm:prSet/>
      <dgm:spPr/>
      <dgm:t>
        <a:bodyPr/>
        <a:lstStyle/>
        <a:p>
          <a:endParaRPr lang="en-US"/>
        </a:p>
      </dgm:t>
    </dgm:pt>
    <dgm:pt modelId="{20355B8D-E6C3-4784-B1B7-3CA8C84DBBEF}" type="sibTrans" cxnId="{5CD12833-E240-49A7-BD9F-48168A95EE15}">
      <dgm:prSet/>
      <dgm:spPr/>
      <dgm:t>
        <a:bodyPr/>
        <a:lstStyle/>
        <a:p>
          <a:endParaRPr lang="en-US"/>
        </a:p>
      </dgm:t>
    </dgm:pt>
    <dgm:pt modelId="{62AFB621-6EFD-40FF-B6F8-E1B90608EF53}" type="pres">
      <dgm:prSet presAssocID="{70407F18-9FE7-4D93-883A-D02B188ED274}" presName="root" presStyleCnt="0">
        <dgm:presLayoutVars>
          <dgm:dir/>
          <dgm:resizeHandles val="exact"/>
        </dgm:presLayoutVars>
      </dgm:prSet>
      <dgm:spPr/>
    </dgm:pt>
    <dgm:pt modelId="{A209CAF4-6E01-4826-BDA5-70BA65D05A2B}" type="pres">
      <dgm:prSet presAssocID="{AF34BE8F-E637-4387-B3DC-F6E8F7C3CDF6}" presName="compNode" presStyleCnt="0"/>
      <dgm:spPr/>
    </dgm:pt>
    <dgm:pt modelId="{1CAB9070-9BB0-401A-BA73-9F0D6F394EC2}" type="pres">
      <dgm:prSet presAssocID="{AF34BE8F-E637-4387-B3DC-F6E8F7C3CDF6}" presName="bgRect" presStyleLbl="bgShp" presStyleIdx="0" presStyleCnt="2"/>
      <dgm:spPr/>
    </dgm:pt>
    <dgm:pt modelId="{4C62C78C-83BD-41A1-890C-172E303B8E29}" type="pres">
      <dgm:prSet presAssocID="{AF34BE8F-E637-4387-B3DC-F6E8F7C3CDF6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AE22DD24-1DBB-4D71-BF41-91B142F6A573}" type="pres">
      <dgm:prSet presAssocID="{AF34BE8F-E637-4387-B3DC-F6E8F7C3CDF6}" presName="spaceRect" presStyleCnt="0"/>
      <dgm:spPr/>
    </dgm:pt>
    <dgm:pt modelId="{C322A6BD-CB54-40CF-8D02-79B68A8012B0}" type="pres">
      <dgm:prSet presAssocID="{AF34BE8F-E637-4387-B3DC-F6E8F7C3CDF6}" presName="parTx" presStyleLbl="revTx" presStyleIdx="0" presStyleCnt="3">
        <dgm:presLayoutVars>
          <dgm:chMax val="0"/>
          <dgm:chPref val="0"/>
        </dgm:presLayoutVars>
      </dgm:prSet>
      <dgm:spPr/>
    </dgm:pt>
    <dgm:pt modelId="{AE71AC38-D74A-4BE3-9531-F10519226D15}" type="pres">
      <dgm:prSet presAssocID="{AF34BE8F-E637-4387-B3DC-F6E8F7C3CDF6}" presName="desTx" presStyleLbl="revTx" presStyleIdx="1" presStyleCnt="3">
        <dgm:presLayoutVars/>
      </dgm:prSet>
      <dgm:spPr/>
    </dgm:pt>
    <dgm:pt modelId="{1C74C67C-63BE-42C5-BCD0-DC70256D52C8}" type="pres">
      <dgm:prSet presAssocID="{28F67F23-4C2E-4433-A57D-F4D0D1E04C82}" presName="sibTrans" presStyleCnt="0"/>
      <dgm:spPr/>
    </dgm:pt>
    <dgm:pt modelId="{B4E52ABB-EDD7-4467-97EC-549B05B53F79}" type="pres">
      <dgm:prSet presAssocID="{FF102BD0-132B-433A-9456-9B95C7D05C86}" presName="compNode" presStyleCnt="0"/>
      <dgm:spPr/>
    </dgm:pt>
    <dgm:pt modelId="{71BC95DF-B7D2-4794-9727-BF0AE31DD754}" type="pres">
      <dgm:prSet presAssocID="{FF102BD0-132B-433A-9456-9B95C7D05C86}" presName="bgRect" presStyleLbl="bgShp" presStyleIdx="1" presStyleCnt="2"/>
      <dgm:spPr/>
    </dgm:pt>
    <dgm:pt modelId="{CA831174-4718-4B38-A2FB-B1F85A2A1448}" type="pres">
      <dgm:prSet presAssocID="{FF102BD0-132B-433A-9456-9B95C7D05C8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E38BAF-0209-40DF-80E2-22A4FD88145A}" type="pres">
      <dgm:prSet presAssocID="{FF102BD0-132B-433A-9456-9B95C7D05C86}" presName="spaceRect" presStyleCnt="0"/>
      <dgm:spPr/>
    </dgm:pt>
    <dgm:pt modelId="{4C221A80-DC8A-4785-9E88-51E53275646E}" type="pres">
      <dgm:prSet presAssocID="{FF102BD0-132B-433A-9456-9B95C7D05C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26A80A-DFB4-4F5C-8315-1A06C9289396}" type="presOf" srcId="{1F912386-A54F-4187-945D-5A3253369D8B}" destId="{AE71AC38-D74A-4BE3-9531-F10519226D15}" srcOrd="0" destOrd="4" presId="urn:microsoft.com/office/officeart/2018/2/layout/IconVerticalSolidList"/>
    <dgm:cxn modelId="{9F2F4D0C-8F60-45CA-B2D9-DFEDB8046B09}" type="presOf" srcId="{9CBA0C3C-358B-4197-9B25-4B72D238BFC4}" destId="{AE71AC38-D74A-4BE3-9531-F10519226D15}" srcOrd="0" destOrd="2" presId="urn:microsoft.com/office/officeart/2018/2/layout/IconVerticalSolidList"/>
    <dgm:cxn modelId="{65F33711-3C0C-4D3C-896D-C8B785C5C3CB}" type="presOf" srcId="{70407F18-9FE7-4D93-883A-D02B188ED274}" destId="{62AFB621-6EFD-40FF-B6F8-E1B90608EF53}" srcOrd="0" destOrd="0" presId="urn:microsoft.com/office/officeart/2018/2/layout/IconVerticalSolidList"/>
    <dgm:cxn modelId="{B8455A11-C1DB-4729-A483-07DC34399D1E}" srcId="{AF34BE8F-E637-4387-B3DC-F6E8F7C3CDF6}" destId="{14045319-BD4E-43EE-B536-95F2F20BB2FE}" srcOrd="5" destOrd="0" parTransId="{5ADE80E6-9334-42D6-B537-C18CA6C7B129}" sibTransId="{EA8C6514-FF45-485F-8A60-BDA33E633D30}"/>
    <dgm:cxn modelId="{5CD12833-E240-49A7-BD9F-48168A95EE15}" srcId="{70407F18-9FE7-4D93-883A-D02B188ED274}" destId="{FF102BD0-132B-433A-9456-9B95C7D05C86}" srcOrd="1" destOrd="0" parTransId="{C2D62E99-3E7B-4610-A2D0-8899AEF01A09}" sibTransId="{20355B8D-E6C3-4784-B1B7-3CA8C84DBBEF}"/>
    <dgm:cxn modelId="{E43F7A3B-D961-4DC2-968B-01CF71A10543}" srcId="{AF34BE8F-E637-4387-B3DC-F6E8F7C3CDF6}" destId="{9CBA0C3C-358B-4197-9B25-4B72D238BFC4}" srcOrd="2" destOrd="0" parTransId="{79D5BEC5-F2D6-4386-9A61-A7C0D3B0ACA4}" sibTransId="{B8B57566-ABC1-463D-9AEC-30D63C327A8F}"/>
    <dgm:cxn modelId="{7F3CC743-F293-44CF-9DBA-DB136F7BD682}" type="presOf" srcId="{AF34BE8F-E637-4387-B3DC-F6E8F7C3CDF6}" destId="{C322A6BD-CB54-40CF-8D02-79B68A8012B0}" srcOrd="0" destOrd="0" presId="urn:microsoft.com/office/officeart/2018/2/layout/IconVerticalSolidList"/>
    <dgm:cxn modelId="{8A931971-FB6E-4FC3-8BEF-9C5EB2486E4E}" type="presOf" srcId="{3327656F-81C5-4055-AB36-50B8953372AD}" destId="{AE71AC38-D74A-4BE3-9531-F10519226D15}" srcOrd="0" destOrd="0" presId="urn:microsoft.com/office/officeart/2018/2/layout/IconVerticalSolidList"/>
    <dgm:cxn modelId="{57E3F75A-256E-4FD2-A36B-88D448C187DF}" type="presOf" srcId="{D8006574-3959-46E3-AA20-96FA719B5C12}" destId="{AE71AC38-D74A-4BE3-9531-F10519226D15}" srcOrd="0" destOrd="3" presId="urn:microsoft.com/office/officeart/2018/2/layout/IconVerticalSolidList"/>
    <dgm:cxn modelId="{017E357E-B421-427C-A76C-1A2E167B672A}" srcId="{AF34BE8F-E637-4387-B3DC-F6E8F7C3CDF6}" destId="{3327656F-81C5-4055-AB36-50B8953372AD}" srcOrd="0" destOrd="0" parTransId="{F1CC1C4E-F173-43A0-ADC0-0B427D9AA714}" sibTransId="{FBF35C0E-BB76-4BD2-B3AE-F28FECA512EE}"/>
    <dgm:cxn modelId="{01294E7E-0A0C-4722-87DD-F549CFAB9BFD}" type="presOf" srcId="{14045319-BD4E-43EE-B536-95F2F20BB2FE}" destId="{AE71AC38-D74A-4BE3-9531-F10519226D15}" srcOrd="0" destOrd="5" presId="urn:microsoft.com/office/officeart/2018/2/layout/IconVerticalSolidList"/>
    <dgm:cxn modelId="{2AE53C87-5B66-4483-80A6-13491FE73221}" srcId="{AF34BE8F-E637-4387-B3DC-F6E8F7C3CDF6}" destId="{1F912386-A54F-4187-945D-5A3253369D8B}" srcOrd="4" destOrd="0" parTransId="{D750409E-B09A-4C52-904B-4CE4D91F8484}" sibTransId="{2D9902A3-81CC-44C4-995F-28AFBA09F205}"/>
    <dgm:cxn modelId="{E68013A2-B173-4F5C-A4A2-5EA8DCD4EC20}" srcId="{AF34BE8F-E637-4387-B3DC-F6E8F7C3CDF6}" destId="{D8006574-3959-46E3-AA20-96FA719B5C12}" srcOrd="3" destOrd="0" parTransId="{E2A192B9-4DD6-49CE-BA81-3D2CC78EAD72}" sibTransId="{208E918B-C70C-47EB-A364-57BBFD9B4078}"/>
    <dgm:cxn modelId="{67BD85AA-E40D-48AD-8E90-B5CDD839E178}" srcId="{70407F18-9FE7-4D93-883A-D02B188ED274}" destId="{AF34BE8F-E637-4387-B3DC-F6E8F7C3CDF6}" srcOrd="0" destOrd="0" parTransId="{3FD7C02F-AA5C-4AA8-92AE-E051950A53CA}" sibTransId="{28F67F23-4C2E-4433-A57D-F4D0D1E04C82}"/>
    <dgm:cxn modelId="{B993C4C4-0173-492B-9EAB-E53029D227C0}" srcId="{AF34BE8F-E637-4387-B3DC-F6E8F7C3CDF6}" destId="{5FBDACC8-2750-4A93-8319-6B5411ACFE08}" srcOrd="1" destOrd="0" parTransId="{697DE9A6-F6D3-4772-AB1A-2C6593CCCF9D}" sibTransId="{259D5E99-43D1-4EFC-A87E-E59A962BFFC6}"/>
    <dgm:cxn modelId="{B28A02D8-68BF-4811-80F9-5974C2ED156D}" type="presOf" srcId="{FF102BD0-132B-433A-9456-9B95C7D05C86}" destId="{4C221A80-DC8A-4785-9E88-51E53275646E}" srcOrd="0" destOrd="0" presId="urn:microsoft.com/office/officeart/2018/2/layout/IconVerticalSolidList"/>
    <dgm:cxn modelId="{53979BD8-C183-43F7-9F9E-0581D4FA18D0}" type="presOf" srcId="{5FBDACC8-2750-4A93-8319-6B5411ACFE08}" destId="{AE71AC38-D74A-4BE3-9531-F10519226D15}" srcOrd="0" destOrd="1" presId="urn:microsoft.com/office/officeart/2018/2/layout/IconVerticalSolidList"/>
    <dgm:cxn modelId="{E2EEBA20-A61B-40AF-BD90-CD1A26D901F0}" type="presParOf" srcId="{62AFB621-6EFD-40FF-B6F8-E1B90608EF53}" destId="{A209CAF4-6E01-4826-BDA5-70BA65D05A2B}" srcOrd="0" destOrd="0" presId="urn:microsoft.com/office/officeart/2018/2/layout/IconVerticalSolidList"/>
    <dgm:cxn modelId="{A0214547-FDFB-4384-9360-2DFEFA2A7219}" type="presParOf" srcId="{A209CAF4-6E01-4826-BDA5-70BA65D05A2B}" destId="{1CAB9070-9BB0-401A-BA73-9F0D6F394EC2}" srcOrd="0" destOrd="0" presId="urn:microsoft.com/office/officeart/2018/2/layout/IconVerticalSolidList"/>
    <dgm:cxn modelId="{6CAAEC67-07C0-4A7E-8304-79F157844B6B}" type="presParOf" srcId="{A209CAF4-6E01-4826-BDA5-70BA65D05A2B}" destId="{4C62C78C-83BD-41A1-890C-172E303B8E29}" srcOrd="1" destOrd="0" presId="urn:microsoft.com/office/officeart/2018/2/layout/IconVerticalSolidList"/>
    <dgm:cxn modelId="{45ABC872-A7E8-40F0-90F9-BA68BEF31A49}" type="presParOf" srcId="{A209CAF4-6E01-4826-BDA5-70BA65D05A2B}" destId="{AE22DD24-1DBB-4D71-BF41-91B142F6A573}" srcOrd="2" destOrd="0" presId="urn:microsoft.com/office/officeart/2018/2/layout/IconVerticalSolidList"/>
    <dgm:cxn modelId="{98B44AFF-F394-407E-A76F-753EEA38E1B6}" type="presParOf" srcId="{A209CAF4-6E01-4826-BDA5-70BA65D05A2B}" destId="{C322A6BD-CB54-40CF-8D02-79B68A8012B0}" srcOrd="3" destOrd="0" presId="urn:microsoft.com/office/officeart/2018/2/layout/IconVerticalSolidList"/>
    <dgm:cxn modelId="{14454EAF-9772-43B0-918E-D75B42034EC6}" type="presParOf" srcId="{A209CAF4-6E01-4826-BDA5-70BA65D05A2B}" destId="{AE71AC38-D74A-4BE3-9531-F10519226D15}" srcOrd="4" destOrd="0" presId="urn:microsoft.com/office/officeart/2018/2/layout/IconVerticalSolidList"/>
    <dgm:cxn modelId="{73554324-C84A-4908-A8EB-0DC9569B6C69}" type="presParOf" srcId="{62AFB621-6EFD-40FF-B6F8-E1B90608EF53}" destId="{1C74C67C-63BE-42C5-BCD0-DC70256D52C8}" srcOrd="1" destOrd="0" presId="urn:microsoft.com/office/officeart/2018/2/layout/IconVerticalSolidList"/>
    <dgm:cxn modelId="{B982335F-DCB1-493B-A1FC-AB4D7A7EA51E}" type="presParOf" srcId="{62AFB621-6EFD-40FF-B6F8-E1B90608EF53}" destId="{B4E52ABB-EDD7-4467-97EC-549B05B53F79}" srcOrd="2" destOrd="0" presId="urn:microsoft.com/office/officeart/2018/2/layout/IconVerticalSolidList"/>
    <dgm:cxn modelId="{625B7300-DBD4-4A72-A592-9097FD3CF8AC}" type="presParOf" srcId="{B4E52ABB-EDD7-4467-97EC-549B05B53F79}" destId="{71BC95DF-B7D2-4794-9727-BF0AE31DD754}" srcOrd="0" destOrd="0" presId="urn:microsoft.com/office/officeart/2018/2/layout/IconVerticalSolidList"/>
    <dgm:cxn modelId="{33EDF776-498D-4AA3-A7CC-9B104DEF520B}" type="presParOf" srcId="{B4E52ABB-EDD7-4467-97EC-549B05B53F79}" destId="{CA831174-4718-4B38-A2FB-B1F85A2A1448}" srcOrd="1" destOrd="0" presId="urn:microsoft.com/office/officeart/2018/2/layout/IconVerticalSolidList"/>
    <dgm:cxn modelId="{20CAC6A6-A9EE-41CA-93DE-982952157451}" type="presParOf" srcId="{B4E52ABB-EDD7-4467-97EC-549B05B53F79}" destId="{95E38BAF-0209-40DF-80E2-22A4FD88145A}" srcOrd="2" destOrd="0" presId="urn:microsoft.com/office/officeart/2018/2/layout/IconVerticalSolidList"/>
    <dgm:cxn modelId="{8D68A35C-91E8-4F06-9A80-C35C1A4FF420}" type="presParOf" srcId="{B4E52ABB-EDD7-4467-97EC-549B05B53F79}" destId="{4C221A80-DC8A-4785-9E88-51E5327564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87FE1-C099-4EE3-A43A-EB3E7222E2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393B84-FBE5-47A8-B442-81A3DEC05889}">
      <dgm:prSet/>
      <dgm:spPr/>
      <dgm:t>
        <a:bodyPr/>
        <a:lstStyle/>
        <a:p>
          <a:r>
            <a:rPr lang="en-US" dirty="0"/>
            <a:t>Somewhat surprisingly, my ANOVA generated a p-value of .36.</a:t>
          </a:r>
        </a:p>
      </dgm:t>
    </dgm:pt>
    <dgm:pt modelId="{8EB64578-44EE-470D-B53A-7C0CAC5669B1}" type="parTrans" cxnId="{7298145C-7AAF-46F5-B599-B7814A02DEF3}">
      <dgm:prSet/>
      <dgm:spPr/>
      <dgm:t>
        <a:bodyPr/>
        <a:lstStyle/>
        <a:p>
          <a:endParaRPr lang="en-US"/>
        </a:p>
      </dgm:t>
    </dgm:pt>
    <dgm:pt modelId="{E85C33F1-F088-4C37-95BD-2A4FD0ADCD30}" type="sibTrans" cxnId="{7298145C-7AAF-46F5-B599-B7814A02DEF3}">
      <dgm:prSet/>
      <dgm:spPr/>
      <dgm:t>
        <a:bodyPr/>
        <a:lstStyle/>
        <a:p>
          <a:endParaRPr lang="en-US"/>
        </a:p>
      </dgm:t>
    </dgm:pt>
    <dgm:pt modelId="{2DB16323-9A53-40B9-B11D-1390CACAB837}">
      <dgm:prSet/>
      <dgm:spPr/>
      <dgm:t>
        <a:bodyPr/>
        <a:lstStyle/>
        <a:p>
          <a:r>
            <a:rPr lang="en-US" dirty="0"/>
            <a:t>This is higher than the standard threshold of .05 and means there is insufficient evidence to reject the null hypothesis.</a:t>
          </a:r>
        </a:p>
      </dgm:t>
    </dgm:pt>
    <dgm:pt modelId="{7B51F880-676D-4FE1-9416-FE026E38881F}" type="parTrans" cxnId="{23C175FB-830A-46B3-99EF-A91BC0600BBE}">
      <dgm:prSet/>
      <dgm:spPr/>
      <dgm:t>
        <a:bodyPr/>
        <a:lstStyle/>
        <a:p>
          <a:endParaRPr lang="en-US"/>
        </a:p>
      </dgm:t>
    </dgm:pt>
    <dgm:pt modelId="{FAC48B09-B0FE-428D-BDF5-89AB374D2C51}" type="sibTrans" cxnId="{23C175FB-830A-46B3-99EF-A91BC0600BBE}">
      <dgm:prSet/>
      <dgm:spPr/>
      <dgm:t>
        <a:bodyPr/>
        <a:lstStyle/>
        <a:p>
          <a:endParaRPr lang="en-US"/>
        </a:p>
      </dgm:t>
    </dgm:pt>
    <dgm:pt modelId="{8191C869-303B-4505-ADA0-55D8FECA1F70}">
      <dgm:prSet/>
      <dgm:spPr/>
      <dgm:t>
        <a:bodyPr/>
        <a:lstStyle/>
        <a:p>
          <a:r>
            <a:rPr lang="en-US" dirty="0"/>
            <a:t>We do not have conclusive proof that there is a difference in average crimes amongst the boroughs.</a:t>
          </a:r>
        </a:p>
      </dgm:t>
    </dgm:pt>
    <dgm:pt modelId="{3BEB0F2E-C2B7-49FD-950D-05283F287298}" type="parTrans" cxnId="{884BE955-B58C-4D83-B62E-31233A2D806E}">
      <dgm:prSet/>
      <dgm:spPr/>
      <dgm:t>
        <a:bodyPr/>
        <a:lstStyle/>
        <a:p>
          <a:endParaRPr lang="en-US"/>
        </a:p>
      </dgm:t>
    </dgm:pt>
    <dgm:pt modelId="{3D59B47B-58B8-48A9-824E-355477CD64E9}" type="sibTrans" cxnId="{884BE955-B58C-4D83-B62E-31233A2D806E}">
      <dgm:prSet/>
      <dgm:spPr/>
      <dgm:t>
        <a:bodyPr/>
        <a:lstStyle/>
        <a:p>
          <a:endParaRPr lang="en-US"/>
        </a:p>
      </dgm:t>
    </dgm:pt>
    <dgm:pt modelId="{4D3BCF1B-3778-4285-B915-EC25609EE600}" type="pres">
      <dgm:prSet presAssocID="{3E787FE1-C099-4EE3-A43A-EB3E7222E2AB}" presName="root" presStyleCnt="0">
        <dgm:presLayoutVars>
          <dgm:dir/>
          <dgm:resizeHandles val="exact"/>
        </dgm:presLayoutVars>
      </dgm:prSet>
      <dgm:spPr/>
    </dgm:pt>
    <dgm:pt modelId="{450EC676-40C5-4F22-B7FB-F5741531B6AF}" type="pres">
      <dgm:prSet presAssocID="{49393B84-FBE5-47A8-B442-81A3DEC05889}" presName="compNode" presStyleCnt="0"/>
      <dgm:spPr/>
    </dgm:pt>
    <dgm:pt modelId="{E7172658-E871-420C-A972-C47D97DE2B07}" type="pres">
      <dgm:prSet presAssocID="{49393B84-FBE5-47A8-B442-81A3DEC05889}" presName="bgRect" presStyleLbl="bgShp" presStyleIdx="0" presStyleCnt="3"/>
      <dgm:spPr/>
    </dgm:pt>
    <dgm:pt modelId="{DA1066FB-0684-464E-8457-92B23CC92031}" type="pres">
      <dgm:prSet presAssocID="{49393B84-FBE5-47A8-B442-81A3DEC058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BC8B7AD-F80F-4E72-9709-0CA1A1A4023B}" type="pres">
      <dgm:prSet presAssocID="{49393B84-FBE5-47A8-B442-81A3DEC05889}" presName="spaceRect" presStyleCnt="0"/>
      <dgm:spPr/>
    </dgm:pt>
    <dgm:pt modelId="{FBFD48E3-C6D1-49ED-BE3B-7B065720B0EC}" type="pres">
      <dgm:prSet presAssocID="{49393B84-FBE5-47A8-B442-81A3DEC05889}" presName="parTx" presStyleLbl="revTx" presStyleIdx="0" presStyleCnt="3">
        <dgm:presLayoutVars>
          <dgm:chMax val="0"/>
          <dgm:chPref val="0"/>
        </dgm:presLayoutVars>
      </dgm:prSet>
      <dgm:spPr/>
    </dgm:pt>
    <dgm:pt modelId="{7366F6DE-65E6-4385-BBBF-9EA5106B0B41}" type="pres">
      <dgm:prSet presAssocID="{E85C33F1-F088-4C37-95BD-2A4FD0ADCD30}" presName="sibTrans" presStyleCnt="0"/>
      <dgm:spPr/>
    </dgm:pt>
    <dgm:pt modelId="{317FC6E6-AA9F-419E-B867-F706309FB971}" type="pres">
      <dgm:prSet presAssocID="{2DB16323-9A53-40B9-B11D-1390CACAB837}" presName="compNode" presStyleCnt="0"/>
      <dgm:spPr/>
    </dgm:pt>
    <dgm:pt modelId="{1D684E83-8512-4FE6-A903-BF1CE9F9D061}" type="pres">
      <dgm:prSet presAssocID="{2DB16323-9A53-40B9-B11D-1390CACAB837}" presName="bgRect" presStyleLbl="bgShp" presStyleIdx="1" presStyleCnt="3"/>
      <dgm:spPr/>
    </dgm:pt>
    <dgm:pt modelId="{A9A155CA-1A69-45C8-9DEA-3683E8470A6E}" type="pres">
      <dgm:prSet presAssocID="{2DB16323-9A53-40B9-B11D-1390CACAB8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83C6773-1374-4319-A5A6-EE9FEF45CB84}" type="pres">
      <dgm:prSet presAssocID="{2DB16323-9A53-40B9-B11D-1390CACAB837}" presName="spaceRect" presStyleCnt="0"/>
      <dgm:spPr/>
    </dgm:pt>
    <dgm:pt modelId="{DB808DC1-DA71-4E93-9A79-0DFDE588397C}" type="pres">
      <dgm:prSet presAssocID="{2DB16323-9A53-40B9-B11D-1390CACAB837}" presName="parTx" presStyleLbl="revTx" presStyleIdx="1" presStyleCnt="3">
        <dgm:presLayoutVars>
          <dgm:chMax val="0"/>
          <dgm:chPref val="0"/>
        </dgm:presLayoutVars>
      </dgm:prSet>
      <dgm:spPr/>
    </dgm:pt>
    <dgm:pt modelId="{B21780E3-78B0-428D-8DFB-13A6DDCE93B7}" type="pres">
      <dgm:prSet presAssocID="{FAC48B09-B0FE-428D-BDF5-89AB374D2C51}" presName="sibTrans" presStyleCnt="0"/>
      <dgm:spPr/>
    </dgm:pt>
    <dgm:pt modelId="{710AC126-1482-475D-B08D-B107662DDB7E}" type="pres">
      <dgm:prSet presAssocID="{8191C869-303B-4505-ADA0-55D8FECA1F70}" presName="compNode" presStyleCnt="0"/>
      <dgm:spPr/>
    </dgm:pt>
    <dgm:pt modelId="{EEDABA48-817D-46E9-8566-5C28D18BB5F1}" type="pres">
      <dgm:prSet presAssocID="{8191C869-303B-4505-ADA0-55D8FECA1F70}" presName="bgRect" presStyleLbl="bgShp" presStyleIdx="2" presStyleCnt="3"/>
      <dgm:spPr/>
    </dgm:pt>
    <dgm:pt modelId="{F76591A3-52D3-4F14-BCBE-DAFC4B49C558}" type="pres">
      <dgm:prSet presAssocID="{8191C869-303B-4505-ADA0-55D8FECA1F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il"/>
        </a:ext>
      </dgm:extLst>
    </dgm:pt>
    <dgm:pt modelId="{8C8CAD76-C2ED-474D-91D6-D73C145094A7}" type="pres">
      <dgm:prSet presAssocID="{8191C869-303B-4505-ADA0-55D8FECA1F70}" presName="spaceRect" presStyleCnt="0"/>
      <dgm:spPr/>
    </dgm:pt>
    <dgm:pt modelId="{102F1ED0-E859-4CC3-93D6-537A94A34D44}" type="pres">
      <dgm:prSet presAssocID="{8191C869-303B-4505-ADA0-55D8FECA1F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98145C-7AAF-46F5-B599-B7814A02DEF3}" srcId="{3E787FE1-C099-4EE3-A43A-EB3E7222E2AB}" destId="{49393B84-FBE5-47A8-B442-81A3DEC05889}" srcOrd="0" destOrd="0" parTransId="{8EB64578-44EE-470D-B53A-7C0CAC5669B1}" sibTransId="{E85C33F1-F088-4C37-95BD-2A4FD0ADCD30}"/>
    <dgm:cxn modelId="{6C340865-E70B-4CE1-80DE-075C9EF19C38}" type="presOf" srcId="{2DB16323-9A53-40B9-B11D-1390CACAB837}" destId="{DB808DC1-DA71-4E93-9A79-0DFDE588397C}" srcOrd="0" destOrd="0" presId="urn:microsoft.com/office/officeart/2018/2/layout/IconVerticalSolidList"/>
    <dgm:cxn modelId="{884BE955-B58C-4D83-B62E-31233A2D806E}" srcId="{3E787FE1-C099-4EE3-A43A-EB3E7222E2AB}" destId="{8191C869-303B-4505-ADA0-55D8FECA1F70}" srcOrd="2" destOrd="0" parTransId="{3BEB0F2E-C2B7-49FD-950D-05283F287298}" sibTransId="{3D59B47B-58B8-48A9-824E-355477CD64E9}"/>
    <dgm:cxn modelId="{A579F48B-7C9E-465A-B01B-D30789D3A0BE}" type="presOf" srcId="{49393B84-FBE5-47A8-B442-81A3DEC05889}" destId="{FBFD48E3-C6D1-49ED-BE3B-7B065720B0EC}" srcOrd="0" destOrd="0" presId="urn:microsoft.com/office/officeart/2018/2/layout/IconVerticalSolidList"/>
    <dgm:cxn modelId="{D736EFE0-B741-4B52-B492-6FCE2EE9045D}" type="presOf" srcId="{8191C869-303B-4505-ADA0-55D8FECA1F70}" destId="{102F1ED0-E859-4CC3-93D6-537A94A34D44}" srcOrd="0" destOrd="0" presId="urn:microsoft.com/office/officeart/2018/2/layout/IconVerticalSolidList"/>
    <dgm:cxn modelId="{B55D12F5-7DA1-4BFC-924D-207442E7F615}" type="presOf" srcId="{3E787FE1-C099-4EE3-A43A-EB3E7222E2AB}" destId="{4D3BCF1B-3778-4285-B915-EC25609EE600}" srcOrd="0" destOrd="0" presId="urn:microsoft.com/office/officeart/2018/2/layout/IconVerticalSolidList"/>
    <dgm:cxn modelId="{23C175FB-830A-46B3-99EF-A91BC0600BBE}" srcId="{3E787FE1-C099-4EE3-A43A-EB3E7222E2AB}" destId="{2DB16323-9A53-40B9-B11D-1390CACAB837}" srcOrd="1" destOrd="0" parTransId="{7B51F880-676D-4FE1-9416-FE026E38881F}" sibTransId="{FAC48B09-B0FE-428D-BDF5-89AB374D2C51}"/>
    <dgm:cxn modelId="{87EB794D-ADD7-40B2-8CC2-DD2AA44D0E9A}" type="presParOf" srcId="{4D3BCF1B-3778-4285-B915-EC25609EE600}" destId="{450EC676-40C5-4F22-B7FB-F5741531B6AF}" srcOrd="0" destOrd="0" presId="urn:microsoft.com/office/officeart/2018/2/layout/IconVerticalSolidList"/>
    <dgm:cxn modelId="{E0A6F7F1-34C7-463F-A22B-1DFB156ECDD6}" type="presParOf" srcId="{450EC676-40C5-4F22-B7FB-F5741531B6AF}" destId="{E7172658-E871-420C-A972-C47D97DE2B07}" srcOrd="0" destOrd="0" presId="urn:microsoft.com/office/officeart/2018/2/layout/IconVerticalSolidList"/>
    <dgm:cxn modelId="{829BCB8D-A183-4EA5-9455-5F5148AAA80A}" type="presParOf" srcId="{450EC676-40C5-4F22-B7FB-F5741531B6AF}" destId="{DA1066FB-0684-464E-8457-92B23CC92031}" srcOrd="1" destOrd="0" presId="urn:microsoft.com/office/officeart/2018/2/layout/IconVerticalSolidList"/>
    <dgm:cxn modelId="{C0882E29-3F78-4C57-B95D-6D11E9691B7B}" type="presParOf" srcId="{450EC676-40C5-4F22-B7FB-F5741531B6AF}" destId="{4BC8B7AD-F80F-4E72-9709-0CA1A1A4023B}" srcOrd="2" destOrd="0" presId="urn:microsoft.com/office/officeart/2018/2/layout/IconVerticalSolidList"/>
    <dgm:cxn modelId="{46BB0614-1F8B-4E20-8766-E7B42B933D35}" type="presParOf" srcId="{450EC676-40C5-4F22-B7FB-F5741531B6AF}" destId="{FBFD48E3-C6D1-49ED-BE3B-7B065720B0EC}" srcOrd="3" destOrd="0" presId="urn:microsoft.com/office/officeart/2018/2/layout/IconVerticalSolidList"/>
    <dgm:cxn modelId="{D3D4740D-E54D-4CF6-A45C-0C29352D6046}" type="presParOf" srcId="{4D3BCF1B-3778-4285-B915-EC25609EE600}" destId="{7366F6DE-65E6-4385-BBBF-9EA5106B0B41}" srcOrd="1" destOrd="0" presId="urn:microsoft.com/office/officeart/2018/2/layout/IconVerticalSolidList"/>
    <dgm:cxn modelId="{9D747A66-59DE-45F9-A50A-94377B438F19}" type="presParOf" srcId="{4D3BCF1B-3778-4285-B915-EC25609EE600}" destId="{317FC6E6-AA9F-419E-B867-F706309FB971}" srcOrd="2" destOrd="0" presId="urn:microsoft.com/office/officeart/2018/2/layout/IconVerticalSolidList"/>
    <dgm:cxn modelId="{39E2DADE-2680-494A-ACF9-595B01D11EF4}" type="presParOf" srcId="{317FC6E6-AA9F-419E-B867-F706309FB971}" destId="{1D684E83-8512-4FE6-A903-BF1CE9F9D061}" srcOrd="0" destOrd="0" presId="urn:microsoft.com/office/officeart/2018/2/layout/IconVerticalSolidList"/>
    <dgm:cxn modelId="{9D070E6F-EE4C-44CB-8FD8-D3AC3F5EF2CC}" type="presParOf" srcId="{317FC6E6-AA9F-419E-B867-F706309FB971}" destId="{A9A155CA-1A69-45C8-9DEA-3683E8470A6E}" srcOrd="1" destOrd="0" presId="urn:microsoft.com/office/officeart/2018/2/layout/IconVerticalSolidList"/>
    <dgm:cxn modelId="{37A588AD-DCB7-4D4B-9BB5-D75CC4B9F0C7}" type="presParOf" srcId="{317FC6E6-AA9F-419E-B867-F706309FB971}" destId="{483C6773-1374-4319-A5A6-EE9FEF45CB84}" srcOrd="2" destOrd="0" presId="urn:microsoft.com/office/officeart/2018/2/layout/IconVerticalSolidList"/>
    <dgm:cxn modelId="{1D19A94C-6128-4AAA-85E0-93EAAF4EAED8}" type="presParOf" srcId="{317FC6E6-AA9F-419E-B867-F706309FB971}" destId="{DB808DC1-DA71-4E93-9A79-0DFDE588397C}" srcOrd="3" destOrd="0" presId="urn:microsoft.com/office/officeart/2018/2/layout/IconVerticalSolidList"/>
    <dgm:cxn modelId="{7BDB878C-5478-45A7-B8DF-9E7DE4BAFCCD}" type="presParOf" srcId="{4D3BCF1B-3778-4285-B915-EC25609EE600}" destId="{B21780E3-78B0-428D-8DFB-13A6DDCE93B7}" srcOrd="3" destOrd="0" presId="urn:microsoft.com/office/officeart/2018/2/layout/IconVerticalSolidList"/>
    <dgm:cxn modelId="{8169FAE6-FEC3-4E6E-8098-475099C1423E}" type="presParOf" srcId="{4D3BCF1B-3778-4285-B915-EC25609EE600}" destId="{710AC126-1482-475D-B08D-B107662DDB7E}" srcOrd="4" destOrd="0" presId="urn:microsoft.com/office/officeart/2018/2/layout/IconVerticalSolidList"/>
    <dgm:cxn modelId="{44A720FD-BC9F-4BEE-9659-CC4DA14D2B23}" type="presParOf" srcId="{710AC126-1482-475D-B08D-B107662DDB7E}" destId="{EEDABA48-817D-46E9-8566-5C28D18BB5F1}" srcOrd="0" destOrd="0" presId="urn:microsoft.com/office/officeart/2018/2/layout/IconVerticalSolidList"/>
    <dgm:cxn modelId="{2D7D6343-4FF1-4E0C-A4FC-EB52C729B178}" type="presParOf" srcId="{710AC126-1482-475D-B08D-B107662DDB7E}" destId="{F76591A3-52D3-4F14-BCBE-DAFC4B49C558}" srcOrd="1" destOrd="0" presId="urn:microsoft.com/office/officeart/2018/2/layout/IconVerticalSolidList"/>
    <dgm:cxn modelId="{1E12FA28-794F-46E4-8D4D-0997A927CF09}" type="presParOf" srcId="{710AC126-1482-475D-B08D-B107662DDB7E}" destId="{8C8CAD76-C2ED-474D-91D6-D73C145094A7}" srcOrd="2" destOrd="0" presId="urn:microsoft.com/office/officeart/2018/2/layout/IconVerticalSolidList"/>
    <dgm:cxn modelId="{93EE29BF-B76B-4535-B249-74A59AEBD3E3}" type="presParOf" srcId="{710AC126-1482-475D-B08D-B107662DDB7E}" destId="{102F1ED0-E859-4CC3-93D6-537A94A34D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B9070-9BB0-401A-BA73-9F0D6F394EC2}">
      <dsp:nvSpPr>
        <dsp:cNvPr id="0" name=""/>
        <dsp:cNvSpPr/>
      </dsp:nvSpPr>
      <dsp:spPr>
        <a:xfrm>
          <a:off x="0" y="768336"/>
          <a:ext cx="7012370" cy="1409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2C78C-83BD-41A1-890C-172E303B8E29}">
      <dsp:nvSpPr>
        <dsp:cNvPr id="0" name=""/>
        <dsp:cNvSpPr/>
      </dsp:nvSpPr>
      <dsp:spPr>
        <a:xfrm>
          <a:off x="426519" y="1085582"/>
          <a:ext cx="775489" cy="775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2A6BD-CB54-40CF-8D02-79B68A8012B0}">
      <dsp:nvSpPr>
        <dsp:cNvPr id="0" name=""/>
        <dsp:cNvSpPr/>
      </dsp:nvSpPr>
      <dsp:spPr>
        <a:xfrm>
          <a:off x="1628528" y="768336"/>
          <a:ext cx="3155566" cy="1409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3" tIns="149223" rIns="149223" bIns="149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on crimes committed in Public Schools in NYC from 2013 – 2016. Contains information on:</a:t>
          </a:r>
        </a:p>
      </dsp:txBody>
      <dsp:txXfrm>
        <a:off x="1628528" y="768336"/>
        <a:ext cx="3155566" cy="1409981"/>
      </dsp:txXfrm>
    </dsp:sp>
    <dsp:sp modelId="{AE71AC38-D74A-4BE3-9531-F10519226D15}">
      <dsp:nvSpPr>
        <dsp:cNvPr id="0" name=""/>
        <dsp:cNvSpPr/>
      </dsp:nvSpPr>
      <dsp:spPr>
        <a:xfrm>
          <a:off x="4784095" y="768336"/>
          <a:ext cx="2226683" cy="1409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3" tIns="149223" rIns="149223" bIns="1492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Borough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Major Crimes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Violent Crimes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Council District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Etc.</a:t>
          </a:r>
        </a:p>
      </dsp:txBody>
      <dsp:txXfrm>
        <a:off x="4784095" y="768336"/>
        <a:ext cx="2226683" cy="1409981"/>
      </dsp:txXfrm>
    </dsp:sp>
    <dsp:sp modelId="{71BC95DF-B7D2-4794-9727-BF0AE31DD754}">
      <dsp:nvSpPr>
        <dsp:cNvPr id="0" name=""/>
        <dsp:cNvSpPr/>
      </dsp:nvSpPr>
      <dsp:spPr>
        <a:xfrm>
          <a:off x="0" y="2530813"/>
          <a:ext cx="7012370" cy="14099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31174-4718-4B38-A2FB-B1F85A2A1448}">
      <dsp:nvSpPr>
        <dsp:cNvPr id="0" name=""/>
        <dsp:cNvSpPr/>
      </dsp:nvSpPr>
      <dsp:spPr>
        <a:xfrm>
          <a:off x="426519" y="2848058"/>
          <a:ext cx="775489" cy="775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21A80-DC8A-4785-9E88-51E53275646E}">
      <dsp:nvSpPr>
        <dsp:cNvPr id="0" name=""/>
        <dsp:cNvSpPr/>
      </dsp:nvSpPr>
      <dsp:spPr>
        <a:xfrm>
          <a:off x="1628528" y="2530813"/>
          <a:ext cx="5382249" cy="1409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3" tIns="149223" rIns="149223" bIns="1492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Sourced from </a:t>
          </a:r>
          <a:r>
            <a:rPr lang="en-US" sz="1600" kern="1200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NYC Open Data</a:t>
          </a:r>
          <a:r>
            <a:rPr lang="en-US" sz="1600" kern="1200" dirty="0">
              <a:solidFill>
                <a:schemeClr val="tx1"/>
              </a:solidFill>
            </a:rPr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Overall sample size for 2013-2014 school year: 345</a:t>
          </a:r>
        </a:p>
      </dsp:txBody>
      <dsp:txXfrm>
        <a:off x="1628528" y="2530813"/>
        <a:ext cx="5382249" cy="1409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72658-E871-420C-A972-C47D97DE2B07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066FB-0684-464E-8457-92B23CC92031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D48E3-C6D1-49ED-BE3B-7B065720B0EC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Somewhat surprisingly, my ANOVA generated a p-value of .36.</a:t>
          </a:r>
        </a:p>
      </dsp:txBody>
      <dsp:txXfrm>
        <a:off x="1553633" y="574"/>
        <a:ext cx="5458736" cy="1345137"/>
      </dsp:txXfrm>
    </dsp:sp>
    <dsp:sp modelId="{1D684E83-8512-4FE6-A903-BF1CE9F9D061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155CA-1A69-45C8-9DEA-3683E8470A6E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08DC1-DA71-4E93-9A79-0DFDE588397C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is higher than the standard threshold of .05 and means there is insufficient evidence to reject the null hypothesis.</a:t>
          </a:r>
        </a:p>
      </dsp:txBody>
      <dsp:txXfrm>
        <a:off x="1553633" y="1681996"/>
        <a:ext cx="5458736" cy="1345137"/>
      </dsp:txXfrm>
    </dsp:sp>
    <dsp:sp modelId="{EEDABA48-817D-46E9-8566-5C28D18BB5F1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591A3-52D3-4F14-BCBE-DAFC4B49C558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F1ED0-E859-4CC3-93D6-537A94A34D44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do not have conclusive proof that there is a difference in average crimes amongst the boroughs.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1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6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8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4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12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74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74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5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2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1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4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5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0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031849D-E038-4E6A-9AEA-D1ED852C7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62" r="9091" b="7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C3598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C35981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1912E-ACA3-4842-833A-88673AF6E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5733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Major Crimes in NYC Public Schools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726B4-8752-4753-A3A2-651BE9E7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733" y="5145513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</a:rPr>
              <a:t>Rachel Ward – Computational Math &amp; Statistics Midterm Project</a:t>
            </a:r>
          </a:p>
        </p:txBody>
      </p:sp>
    </p:spTree>
    <p:extLst>
      <p:ext uri="{BB962C8B-B14F-4D97-AF65-F5344CB8AC3E}">
        <p14:creationId xmlns:p14="http://schemas.microsoft.com/office/powerpoint/2010/main" val="30068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1E238-2A7B-495B-B59A-24449D38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 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0471D-786C-401B-87B9-A3A4029B2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31454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93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D7F3B-5082-44D8-BD64-1C15D819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EA26-29B4-4DA7-8821-53FA4945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Is there a difference in average number of major crimes committed in NYC Public Schools amongst the 5 boroughs?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7320F8C3-59E2-45BB-9AE9-B58D0929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239DD-D92A-441D-A16F-B9ACFF6C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D6A1-1ECA-4FF7-A21D-F53C601D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achieve independence, I had to limit the data set to one school year (2013 – 2014)</a:t>
            </a:r>
          </a:p>
          <a:p>
            <a:r>
              <a:rPr lang="en-US" dirty="0">
                <a:solidFill>
                  <a:srgbClr val="FFFFFF"/>
                </a:solidFill>
              </a:rPr>
              <a:t>The distribution of major crimes per building is skewed right (as shown in the diagrams)</a:t>
            </a:r>
          </a:p>
          <a:p>
            <a:r>
              <a:rPr lang="en-US" dirty="0">
                <a:solidFill>
                  <a:srgbClr val="FFFFFF"/>
                </a:solidFill>
              </a:rPr>
              <a:t>This indicates there are: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Outliers – a few buildings with a very high number of major crimes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2DB97-DFB1-482E-AB29-A47EF13F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77" y="1334119"/>
            <a:ext cx="6448499" cy="46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56CD-8B64-45C6-918D-E522BF95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33D0-22B0-49C6-B12D-3DAA8AA3D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H0: There is no difference in average number of major crimes amongst the 5 boroughs.</a:t>
            </a:r>
          </a:p>
          <a:p>
            <a:r>
              <a:rPr lang="en-US" dirty="0">
                <a:solidFill>
                  <a:srgbClr val="FFFFFF"/>
                </a:solidFill>
              </a:rPr>
              <a:t>Ha: There is a difference in average number of crimes amongst at least one borough.</a:t>
            </a:r>
          </a:p>
          <a:p>
            <a:r>
              <a:rPr lang="en-US" dirty="0">
                <a:solidFill>
                  <a:srgbClr val="FFFFFF"/>
                </a:solidFill>
              </a:rPr>
              <a:t>From the boxplots, it seems Queens might have a higher average.</a:t>
            </a:r>
          </a:p>
          <a:p>
            <a:r>
              <a:rPr lang="en-US" dirty="0">
                <a:solidFill>
                  <a:srgbClr val="FFFFFF"/>
                </a:solidFill>
              </a:rPr>
              <a:t>I had to remove Staten Island because there were less than 5 samples.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53DBAF-7BF2-4F00-862D-9C6D77C91B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2231" y="1046346"/>
            <a:ext cx="6831503" cy="47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2A6A7-5078-47D9-B060-9F7302A8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Statistical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5DDD04-BE83-40B0-9F7B-1E76A1045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7906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70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BB874-346D-4D99-878D-81C20969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E7296171-3C65-444C-8A3F-F706F8E9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0558-CA26-406D-89A7-1C8DCC70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822" y="2340864"/>
            <a:ext cx="6658013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There was not enough data present from Staten Island to include that borough in this analysis. It would be interesting to see if having additional data would make a difference. I’m also curious as to why the NYPD did not publish those results in this dataset.</a:t>
            </a:r>
          </a:p>
          <a:p>
            <a:r>
              <a:rPr lang="en-US" dirty="0">
                <a:solidFill>
                  <a:srgbClr val="FFFFFF"/>
                </a:solidFill>
              </a:rPr>
              <a:t>I would also be curious to see if different school years yielded different results.</a:t>
            </a:r>
          </a:p>
          <a:p>
            <a:r>
              <a:rPr lang="en-US" dirty="0">
                <a:solidFill>
                  <a:srgbClr val="FFFFFF"/>
                </a:solidFill>
              </a:rPr>
              <a:t>Another way to approach this analysis would have been to focus on a few schools and do a paired t-test over 2 years to see if there was a change in results. This would be useful for schools that had implemented new security measures to see if the measures worked.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8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18A"/>
      </a:accent1>
      <a:accent2>
        <a:srgbClr val="C79A6A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2"/>
      </a:accent6>
      <a:hlink>
        <a:srgbClr val="588C9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Gothic</vt:lpstr>
      <vt:lpstr>Elephant</vt:lpstr>
      <vt:lpstr>Univers</vt:lpstr>
      <vt:lpstr>Univers Condensed</vt:lpstr>
      <vt:lpstr>Wingdings 2</vt:lpstr>
      <vt:lpstr>DividendVTI</vt:lpstr>
      <vt:lpstr>BrushVTI</vt:lpstr>
      <vt:lpstr>Major Crimes in NYC Public Schools</vt:lpstr>
      <vt:lpstr>Data source</vt:lpstr>
      <vt:lpstr>Research Question</vt:lpstr>
      <vt:lpstr>Exploratory data analysis</vt:lpstr>
      <vt:lpstr>Hypothesis test</vt:lpstr>
      <vt:lpstr>Statistical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Crimes in NYC Public Schools</dc:title>
  <dc:creator>Sherief Morsy</dc:creator>
  <cp:lastModifiedBy>Sherief Morsy</cp:lastModifiedBy>
  <cp:revision>6</cp:revision>
  <dcterms:created xsi:type="dcterms:W3CDTF">2020-03-30T07:12:24Z</dcterms:created>
  <dcterms:modified xsi:type="dcterms:W3CDTF">2020-03-30T21:06:57Z</dcterms:modified>
</cp:coreProperties>
</file>