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Playfair Displ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layfairDisplay-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Lato-regular.fntdata"/><Relationship Id="rId16" Type="http://schemas.openxmlformats.org/officeDocument/2006/relationships/font" Target="fonts/PlayfairDisplay-boldItalic.fntdata"/><Relationship Id="rId5" Type="http://schemas.openxmlformats.org/officeDocument/2006/relationships/slide" Target="slides/slide1.xml"/><Relationship Id="rId19" Type="http://schemas.openxmlformats.org/officeDocument/2006/relationships/font" Target="fonts/Lato-italic.fntdata"/><Relationship Id="rId6" Type="http://schemas.openxmlformats.org/officeDocument/2006/relationships/slide" Target="slides/slide2.xml"/><Relationship Id="rId18"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sz="1400"/>
              <a:t>For Conclusion (who is doing the  closing part): be sure to include </a:t>
            </a:r>
            <a:r>
              <a:rPr lang="en" sz="1400"/>
              <a:t>Innovations, summarize the whole story, business insights, future directions</a:t>
            </a:r>
          </a:p>
          <a:p>
            <a:pPr indent="0" lvl="0" marL="0" rtl="0">
              <a:lnSpc>
                <a:spcPct val="150000"/>
              </a:lnSpc>
              <a:spcBef>
                <a:spcPts val="0"/>
              </a:spcBef>
              <a:spcAft>
                <a:spcPts val="1600"/>
              </a:spcAft>
              <a:buNone/>
            </a:pPr>
            <a:r>
              <a:rPr lang="en" sz="1400">
                <a:latin typeface="Lato"/>
                <a:ea typeface="Lato"/>
                <a:cs typeface="Lato"/>
                <a:sym typeface="Lato"/>
              </a:rPr>
              <a:t>For this section (who are doing Dashboard 1 and 2): be sure to include following parts in analysis  1. Design, layout, aesthetic, process, techniques etc.   2. Quantitative message, insights, and outcomes</a:t>
            </a:r>
          </a:p>
          <a:p>
            <a:pPr indent="0" lvl="0" marL="0">
              <a:spcBef>
                <a:spcPts val="0"/>
              </a:spcBef>
              <a:buNone/>
            </a:pPr>
            <a:r>
              <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lnSpc>
                <a:spcPct val="115000"/>
              </a:lnSpc>
              <a:spcBef>
                <a:spcPts val="1800"/>
              </a:spcBef>
              <a:spcAft>
                <a:spcPts val="1200"/>
              </a:spcAft>
              <a:buClr>
                <a:schemeClr val="dk1"/>
              </a:buClr>
              <a:buSzPts val="1100"/>
              <a:buFont typeface="Arial"/>
              <a:buNone/>
            </a:pPr>
            <a:r>
              <a:rPr lang="en" sz="1350">
                <a:solidFill>
                  <a:schemeClr val="dk1"/>
                </a:solidFill>
              </a:rPr>
              <a:t>Content</a:t>
            </a:r>
          </a:p>
          <a:p>
            <a:pPr indent="-69850" lvl="0" marL="0" rtl="0">
              <a:lnSpc>
                <a:spcPct val="115000"/>
              </a:lnSpc>
              <a:spcBef>
                <a:spcPts val="800"/>
              </a:spcBef>
              <a:spcAft>
                <a:spcPts val="800"/>
              </a:spcAft>
              <a:buClr>
                <a:schemeClr val="dk1"/>
              </a:buClr>
              <a:buSzPts val="1100"/>
              <a:buFont typeface="Arial"/>
              <a:buNone/>
            </a:pPr>
            <a:r>
              <a:rPr lang="en" sz="1050">
                <a:solidFill>
                  <a:schemeClr val="dk1"/>
                </a:solidFill>
              </a:rPr>
              <a:t>The happiness scores and rankings use data from the Gallup World Poll. The scores are based on answers to the main life evaluation question asked in the poll. This question, known as the Cantril ladder, asks respondents to think of a ladder with the best possible life for them being a 10 and the worst possible life being a 0 and to rate their own current lives on that scale. The scores are from nationally representative samples for the years 2013-2016 and use the Gallup weights to make the estimates representative. The columns following the happiness score estimate the extent to which each of six factors – economic production, social support, life expectancy, freedom, absence of corruption, and generosity – contribute to making life evaluations higher in each country than they are in Dystopia, a hypothetical country that has values equal to the world’s lowest national averages for each of the six factors. They have no impact on the total score reported for each country, but they do explain why some countries rank higher than others.</a:t>
            </a:r>
          </a:p>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11" name="Shape 11"/>
          <p:cNvSpPr/>
          <p:nvPr/>
        </p:nvSpPr>
        <p:spPr>
          <a:xfrm>
            <a:off x="2992950" y="992700"/>
            <a:ext cx="3158100" cy="3158100"/>
          </a:xfrm>
          <a:prstGeom prst="rect">
            <a:avLst/>
          </a:prstGeom>
          <a:noFill/>
          <a:ln cap="flat" cmpd="sng" w="28575">
            <a:solidFill>
              <a:schemeClr val="lt1"/>
            </a:solidFill>
            <a:prstDash val="solid"/>
            <a:miter lim="8000"/>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2" name="Shape 12"/>
          <p:cNvSpPr txBox="1"/>
          <p:nvPr>
            <p:ph type="ctrTitle"/>
          </p:nvPr>
        </p:nvSpPr>
        <p:spPr>
          <a:xfrm>
            <a:off x="3096250" y="1627200"/>
            <a:ext cx="2951400" cy="1584300"/>
          </a:xfrm>
          <a:prstGeom prst="rect">
            <a:avLst/>
          </a:prstGeom>
        </p:spPr>
        <p:txBody>
          <a:bodyPr anchorCtr="0" anchor="ctr" bIns="91425" lIns="91425" rIns="91425" wrap="square" tIns="91425"/>
          <a:lstStyle>
            <a:lvl1pPr lvl="0" algn="ctr">
              <a:spcBef>
                <a:spcPts val="0"/>
              </a:spcBef>
              <a:buClr>
                <a:schemeClr val="lt1"/>
              </a:buClr>
              <a:buSzPts val="3200"/>
              <a:buFont typeface="Lato"/>
              <a:buNone/>
              <a:defRPr>
                <a:solidFill>
                  <a:schemeClr val="lt1"/>
                </a:solidFill>
                <a:latin typeface="Lato"/>
                <a:ea typeface="Lato"/>
                <a:cs typeface="Lato"/>
                <a:sym typeface="Lato"/>
              </a:defRPr>
            </a:lvl1pPr>
            <a:lvl2pPr lvl="1" algn="ctr">
              <a:spcBef>
                <a:spcPts val="0"/>
              </a:spcBef>
              <a:buClr>
                <a:schemeClr val="lt1"/>
              </a:buClr>
              <a:buSzPts val="3200"/>
              <a:buFont typeface="Lato"/>
              <a:buNone/>
              <a:defRPr>
                <a:solidFill>
                  <a:schemeClr val="lt1"/>
                </a:solidFill>
                <a:latin typeface="Lato"/>
                <a:ea typeface="Lato"/>
                <a:cs typeface="Lato"/>
                <a:sym typeface="Lato"/>
              </a:defRPr>
            </a:lvl2pPr>
            <a:lvl3pPr lvl="2" algn="ctr">
              <a:spcBef>
                <a:spcPts val="0"/>
              </a:spcBef>
              <a:buClr>
                <a:schemeClr val="lt1"/>
              </a:buClr>
              <a:buSzPts val="3200"/>
              <a:buFont typeface="Lato"/>
              <a:buNone/>
              <a:defRPr>
                <a:solidFill>
                  <a:schemeClr val="lt1"/>
                </a:solidFill>
                <a:latin typeface="Lato"/>
                <a:ea typeface="Lato"/>
                <a:cs typeface="Lato"/>
                <a:sym typeface="Lato"/>
              </a:defRPr>
            </a:lvl3pPr>
            <a:lvl4pPr lvl="3" algn="ctr">
              <a:spcBef>
                <a:spcPts val="0"/>
              </a:spcBef>
              <a:buClr>
                <a:schemeClr val="lt1"/>
              </a:buClr>
              <a:buSzPts val="3200"/>
              <a:buFont typeface="Lato"/>
              <a:buNone/>
              <a:defRPr>
                <a:solidFill>
                  <a:schemeClr val="lt1"/>
                </a:solidFill>
                <a:latin typeface="Lato"/>
                <a:ea typeface="Lato"/>
                <a:cs typeface="Lato"/>
                <a:sym typeface="Lato"/>
              </a:defRPr>
            </a:lvl4pPr>
            <a:lvl5pPr lvl="4" algn="ctr">
              <a:spcBef>
                <a:spcPts val="0"/>
              </a:spcBef>
              <a:buClr>
                <a:schemeClr val="lt1"/>
              </a:buClr>
              <a:buSzPts val="3200"/>
              <a:buFont typeface="Lato"/>
              <a:buNone/>
              <a:defRPr>
                <a:solidFill>
                  <a:schemeClr val="lt1"/>
                </a:solidFill>
                <a:latin typeface="Lato"/>
                <a:ea typeface="Lato"/>
                <a:cs typeface="Lato"/>
                <a:sym typeface="Lato"/>
              </a:defRPr>
            </a:lvl5pPr>
            <a:lvl6pPr lvl="5" algn="ctr">
              <a:spcBef>
                <a:spcPts val="0"/>
              </a:spcBef>
              <a:buClr>
                <a:schemeClr val="lt1"/>
              </a:buClr>
              <a:buSzPts val="3200"/>
              <a:buFont typeface="Lato"/>
              <a:buNone/>
              <a:defRPr>
                <a:solidFill>
                  <a:schemeClr val="lt1"/>
                </a:solidFill>
                <a:latin typeface="Lato"/>
                <a:ea typeface="Lato"/>
                <a:cs typeface="Lato"/>
                <a:sym typeface="Lato"/>
              </a:defRPr>
            </a:lvl6pPr>
            <a:lvl7pPr lvl="6" algn="ctr">
              <a:spcBef>
                <a:spcPts val="0"/>
              </a:spcBef>
              <a:buClr>
                <a:schemeClr val="lt1"/>
              </a:buClr>
              <a:buSzPts val="3200"/>
              <a:buFont typeface="Lato"/>
              <a:buNone/>
              <a:defRPr>
                <a:solidFill>
                  <a:schemeClr val="lt1"/>
                </a:solidFill>
                <a:latin typeface="Lato"/>
                <a:ea typeface="Lato"/>
                <a:cs typeface="Lato"/>
                <a:sym typeface="Lato"/>
              </a:defRPr>
            </a:lvl7pPr>
            <a:lvl8pPr lvl="7" algn="ctr">
              <a:spcBef>
                <a:spcPts val="0"/>
              </a:spcBef>
              <a:buClr>
                <a:schemeClr val="lt1"/>
              </a:buClr>
              <a:buSzPts val="3200"/>
              <a:buFont typeface="Lato"/>
              <a:buNone/>
              <a:defRPr>
                <a:solidFill>
                  <a:schemeClr val="lt1"/>
                </a:solidFill>
                <a:latin typeface="Lato"/>
                <a:ea typeface="Lato"/>
                <a:cs typeface="Lato"/>
                <a:sym typeface="Lato"/>
              </a:defRPr>
            </a:lvl8pPr>
            <a:lvl9pPr lvl="8" algn="ctr">
              <a:spcBef>
                <a:spcPts val="0"/>
              </a:spcBef>
              <a:buClr>
                <a:schemeClr val="lt1"/>
              </a:buClr>
              <a:buSzPts val="3200"/>
              <a:buFont typeface="Lato"/>
              <a:buNone/>
              <a:defRPr>
                <a:solidFill>
                  <a:schemeClr val="lt1"/>
                </a:solidFill>
                <a:latin typeface="Lato"/>
                <a:ea typeface="Lato"/>
                <a:cs typeface="Lato"/>
                <a:sym typeface="Lato"/>
              </a:defRPr>
            </a:lvl9pPr>
          </a:lstStyle>
          <a:p/>
        </p:txBody>
      </p:sp>
      <p:sp>
        <p:nvSpPr>
          <p:cNvPr id="13" name="Shape 13"/>
          <p:cNvSpPr txBox="1"/>
          <p:nvPr>
            <p:ph idx="1" type="subTitle"/>
          </p:nvPr>
        </p:nvSpPr>
        <p:spPr>
          <a:xfrm>
            <a:off x="3096363" y="3266930"/>
            <a:ext cx="2951400" cy="701400"/>
          </a:xfrm>
          <a:prstGeom prst="rect">
            <a:avLst/>
          </a:prstGeom>
        </p:spPr>
        <p:txBody>
          <a:bodyPr anchorCtr="0" anchor="b" bIns="91425" lIns="91425" rIns="91425" wrap="square" tIns="91425"/>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Shape 14"/>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50" name="Shape 50"/>
          <p:cNvSpPr txBox="1"/>
          <p:nvPr>
            <p:ph type="title"/>
          </p:nvPr>
        </p:nvSpPr>
        <p:spPr>
          <a:xfrm>
            <a:off x="311700" y="1233100"/>
            <a:ext cx="8520600" cy="1610100"/>
          </a:xfrm>
          <a:prstGeom prst="rect">
            <a:avLst/>
          </a:prstGeom>
        </p:spPr>
        <p:txBody>
          <a:bodyPr anchorCtr="0" anchor="b" bIns="91425" lIns="91425" rIns="91425" wrap="square" tIns="91425"/>
          <a:lstStyle>
            <a:lvl1pPr lvl="0" algn="ctr">
              <a:spcBef>
                <a:spcPts val="0"/>
              </a:spcBef>
              <a:buSzPts val="10000"/>
              <a:buFont typeface="Lato"/>
              <a:buNone/>
              <a:defRPr sz="10000">
                <a:latin typeface="Lato"/>
                <a:ea typeface="Lato"/>
                <a:cs typeface="Lato"/>
                <a:sym typeface="Lato"/>
              </a:defRPr>
            </a:lvl1pPr>
            <a:lvl2pPr lvl="1" algn="ctr">
              <a:spcBef>
                <a:spcPts val="0"/>
              </a:spcBef>
              <a:buSzPts val="10000"/>
              <a:buFont typeface="Lato"/>
              <a:buNone/>
              <a:defRPr sz="10000">
                <a:latin typeface="Lato"/>
                <a:ea typeface="Lato"/>
                <a:cs typeface="Lato"/>
                <a:sym typeface="Lato"/>
              </a:defRPr>
            </a:lvl2pPr>
            <a:lvl3pPr lvl="2" algn="ctr">
              <a:spcBef>
                <a:spcPts val="0"/>
              </a:spcBef>
              <a:buSzPts val="10000"/>
              <a:buFont typeface="Lato"/>
              <a:buNone/>
              <a:defRPr sz="10000">
                <a:latin typeface="Lato"/>
                <a:ea typeface="Lato"/>
                <a:cs typeface="Lato"/>
                <a:sym typeface="Lato"/>
              </a:defRPr>
            </a:lvl3pPr>
            <a:lvl4pPr lvl="3" algn="ctr">
              <a:spcBef>
                <a:spcPts val="0"/>
              </a:spcBef>
              <a:buSzPts val="10000"/>
              <a:buFont typeface="Lato"/>
              <a:buNone/>
              <a:defRPr sz="10000">
                <a:latin typeface="Lato"/>
                <a:ea typeface="Lato"/>
                <a:cs typeface="Lato"/>
                <a:sym typeface="Lato"/>
              </a:defRPr>
            </a:lvl4pPr>
            <a:lvl5pPr lvl="4" algn="ctr">
              <a:spcBef>
                <a:spcPts val="0"/>
              </a:spcBef>
              <a:buSzPts val="10000"/>
              <a:buFont typeface="Lato"/>
              <a:buNone/>
              <a:defRPr sz="10000">
                <a:latin typeface="Lato"/>
                <a:ea typeface="Lato"/>
                <a:cs typeface="Lato"/>
                <a:sym typeface="Lato"/>
              </a:defRPr>
            </a:lvl5pPr>
            <a:lvl6pPr lvl="5" algn="ctr">
              <a:spcBef>
                <a:spcPts val="0"/>
              </a:spcBef>
              <a:buSzPts val="10000"/>
              <a:buFont typeface="Lato"/>
              <a:buNone/>
              <a:defRPr sz="10000">
                <a:latin typeface="Lato"/>
                <a:ea typeface="Lato"/>
                <a:cs typeface="Lato"/>
                <a:sym typeface="Lato"/>
              </a:defRPr>
            </a:lvl6pPr>
            <a:lvl7pPr lvl="6" algn="ctr">
              <a:spcBef>
                <a:spcPts val="0"/>
              </a:spcBef>
              <a:buSzPts val="10000"/>
              <a:buFont typeface="Lato"/>
              <a:buNone/>
              <a:defRPr sz="10000">
                <a:latin typeface="Lato"/>
                <a:ea typeface="Lato"/>
                <a:cs typeface="Lato"/>
                <a:sym typeface="Lato"/>
              </a:defRPr>
            </a:lvl7pPr>
            <a:lvl8pPr lvl="7" algn="ctr">
              <a:spcBef>
                <a:spcPts val="0"/>
              </a:spcBef>
              <a:buSzPts val="10000"/>
              <a:buFont typeface="Lato"/>
              <a:buNone/>
              <a:defRPr sz="10000">
                <a:latin typeface="Lato"/>
                <a:ea typeface="Lato"/>
                <a:cs typeface="Lato"/>
                <a:sym typeface="Lato"/>
              </a:defRPr>
            </a:lvl8pPr>
            <a:lvl9pPr lvl="8" algn="ctr">
              <a:spcBef>
                <a:spcPts val="0"/>
              </a:spcBef>
              <a:buSzPts val="10000"/>
              <a:buFont typeface="Lato"/>
              <a:buNone/>
              <a:defRPr sz="10000">
                <a:latin typeface="Lato"/>
                <a:ea typeface="Lato"/>
                <a:cs typeface="Lato"/>
                <a:sym typeface="Lato"/>
              </a:defRPr>
            </a:lvl9pPr>
          </a:lstStyle>
          <a:p/>
        </p:txBody>
      </p:sp>
      <p:sp>
        <p:nvSpPr>
          <p:cNvPr id="51" name="Shape 51"/>
          <p:cNvSpPr txBox="1"/>
          <p:nvPr>
            <p:ph idx="1" type="body"/>
          </p:nvPr>
        </p:nvSpPr>
        <p:spPr>
          <a:xfrm>
            <a:off x="311700" y="2919450"/>
            <a:ext cx="8520600" cy="10716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5" name="Shape 15"/>
        <p:cNvGrpSpPr/>
        <p:nvPr/>
      </p:nvGrpSpPr>
      <p:grpSpPr>
        <a:xfrm>
          <a:off x="0" y="0"/>
          <a:ext cx="0" cy="0"/>
          <a:chOff x="0" y="0"/>
          <a:chExt cx="0" cy="0"/>
        </a:xfrm>
      </p:grpSpPr>
      <p:sp>
        <p:nvSpPr>
          <p:cNvPr id="16" name="Shape 16"/>
          <p:cNvSpPr txBox="1"/>
          <p:nvPr>
            <p:ph type="title"/>
          </p:nvPr>
        </p:nvSpPr>
        <p:spPr>
          <a:xfrm>
            <a:off x="509550" y="1423875"/>
            <a:ext cx="8124900" cy="1798200"/>
          </a:xfrm>
          <a:prstGeom prst="rect">
            <a:avLst/>
          </a:prstGeom>
        </p:spPr>
        <p:txBody>
          <a:bodyPr anchorCtr="0" anchor="ctr" bIns="91425" lIns="91425" rIns="91425" wrap="square" tIns="91425"/>
          <a:lstStyle>
            <a:lvl1pPr lvl="0" algn="ctr">
              <a:spcBef>
                <a:spcPts val="0"/>
              </a:spcBef>
              <a:buClr>
                <a:schemeClr val="lt1"/>
              </a:buClr>
              <a:buSzPts val="4800"/>
              <a:buFont typeface="Lato"/>
              <a:buNone/>
              <a:defRPr b="0" sz="4800">
                <a:solidFill>
                  <a:schemeClr val="lt1"/>
                </a:solidFill>
                <a:latin typeface="Lato"/>
                <a:ea typeface="Lato"/>
                <a:cs typeface="Lato"/>
                <a:sym typeface="Lato"/>
              </a:defRPr>
            </a:lvl1pPr>
            <a:lvl2pPr lvl="1" algn="ctr">
              <a:spcBef>
                <a:spcPts val="0"/>
              </a:spcBef>
              <a:buClr>
                <a:schemeClr val="lt1"/>
              </a:buClr>
              <a:buSzPts val="4800"/>
              <a:buFont typeface="Lato"/>
              <a:buNone/>
              <a:defRPr b="0" sz="4800">
                <a:solidFill>
                  <a:schemeClr val="lt1"/>
                </a:solidFill>
                <a:latin typeface="Lato"/>
                <a:ea typeface="Lato"/>
                <a:cs typeface="Lato"/>
                <a:sym typeface="Lato"/>
              </a:defRPr>
            </a:lvl2pPr>
            <a:lvl3pPr lvl="2" algn="ctr">
              <a:spcBef>
                <a:spcPts val="0"/>
              </a:spcBef>
              <a:buClr>
                <a:schemeClr val="lt1"/>
              </a:buClr>
              <a:buSzPts val="4800"/>
              <a:buFont typeface="Lato"/>
              <a:buNone/>
              <a:defRPr b="0" sz="4800">
                <a:solidFill>
                  <a:schemeClr val="lt1"/>
                </a:solidFill>
                <a:latin typeface="Lato"/>
                <a:ea typeface="Lato"/>
                <a:cs typeface="Lato"/>
                <a:sym typeface="Lato"/>
              </a:defRPr>
            </a:lvl3pPr>
            <a:lvl4pPr lvl="3" algn="ctr">
              <a:spcBef>
                <a:spcPts val="0"/>
              </a:spcBef>
              <a:buClr>
                <a:schemeClr val="lt1"/>
              </a:buClr>
              <a:buSzPts val="4800"/>
              <a:buFont typeface="Lato"/>
              <a:buNone/>
              <a:defRPr b="0" sz="4800">
                <a:solidFill>
                  <a:schemeClr val="lt1"/>
                </a:solidFill>
                <a:latin typeface="Lato"/>
                <a:ea typeface="Lato"/>
                <a:cs typeface="Lato"/>
                <a:sym typeface="Lato"/>
              </a:defRPr>
            </a:lvl4pPr>
            <a:lvl5pPr lvl="4" algn="ctr">
              <a:spcBef>
                <a:spcPts val="0"/>
              </a:spcBef>
              <a:buClr>
                <a:schemeClr val="lt1"/>
              </a:buClr>
              <a:buSzPts val="4800"/>
              <a:buFont typeface="Lato"/>
              <a:buNone/>
              <a:defRPr b="0" sz="4800">
                <a:solidFill>
                  <a:schemeClr val="lt1"/>
                </a:solidFill>
                <a:latin typeface="Lato"/>
                <a:ea typeface="Lato"/>
                <a:cs typeface="Lato"/>
                <a:sym typeface="Lato"/>
              </a:defRPr>
            </a:lvl5pPr>
            <a:lvl6pPr lvl="5" algn="ctr">
              <a:spcBef>
                <a:spcPts val="0"/>
              </a:spcBef>
              <a:buClr>
                <a:schemeClr val="lt1"/>
              </a:buClr>
              <a:buSzPts val="4800"/>
              <a:buFont typeface="Lato"/>
              <a:buNone/>
              <a:defRPr b="0" sz="4800">
                <a:solidFill>
                  <a:schemeClr val="lt1"/>
                </a:solidFill>
                <a:latin typeface="Lato"/>
                <a:ea typeface="Lato"/>
                <a:cs typeface="Lato"/>
                <a:sym typeface="Lato"/>
              </a:defRPr>
            </a:lvl6pPr>
            <a:lvl7pPr lvl="6" algn="ctr">
              <a:spcBef>
                <a:spcPts val="0"/>
              </a:spcBef>
              <a:buClr>
                <a:schemeClr val="lt1"/>
              </a:buClr>
              <a:buSzPts val="4800"/>
              <a:buFont typeface="Lato"/>
              <a:buNone/>
              <a:defRPr b="0" sz="4800">
                <a:solidFill>
                  <a:schemeClr val="lt1"/>
                </a:solidFill>
                <a:latin typeface="Lato"/>
                <a:ea typeface="Lato"/>
                <a:cs typeface="Lato"/>
                <a:sym typeface="Lato"/>
              </a:defRPr>
            </a:lvl7pPr>
            <a:lvl8pPr lvl="7" algn="ctr">
              <a:spcBef>
                <a:spcPts val="0"/>
              </a:spcBef>
              <a:buClr>
                <a:schemeClr val="lt1"/>
              </a:buClr>
              <a:buSzPts val="4800"/>
              <a:buFont typeface="Lato"/>
              <a:buNone/>
              <a:defRPr b="0" sz="4800">
                <a:solidFill>
                  <a:schemeClr val="lt1"/>
                </a:solidFill>
                <a:latin typeface="Lato"/>
                <a:ea typeface="Lato"/>
                <a:cs typeface="Lato"/>
                <a:sym typeface="Lato"/>
              </a:defRPr>
            </a:lvl8pPr>
            <a:lvl9pPr lvl="8" algn="ctr">
              <a:spcBef>
                <a:spcPts val="0"/>
              </a:spcBef>
              <a:buClr>
                <a:schemeClr val="lt1"/>
              </a:buClr>
              <a:buSzPts val="4800"/>
              <a:buFont typeface="Lato"/>
              <a:buNone/>
              <a:defRPr b="0" sz="4800">
                <a:solidFill>
                  <a:schemeClr val="lt1"/>
                </a:solidFill>
                <a:latin typeface="Lato"/>
                <a:ea typeface="Lato"/>
                <a:cs typeface="Lato"/>
                <a:sym typeface="Lato"/>
              </a:defRPr>
            </a:lvl9pPr>
          </a:lstStyle>
          <a:p/>
        </p:txBody>
      </p:sp>
      <p:sp>
        <p:nvSpPr>
          <p:cNvPr id="17" name="Shape 17"/>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txBox="1"/>
          <p:nvPr>
            <p:ph type="title"/>
          </p:nvPr>
        </p:nvSpPr>
        <p:spPr>
          <a:xfrm>
            <a:off x="311700" y="391350"/>
            <a:ext cx="8520600" cy="626100"/>
          </a:xfrm>
          <a:prstGeom prst="rect">
            <a:avLst/>
          </a:prstGeom>
        </p:spPr>
        <p:txBody>
          <a:bodyPr anchorCtr="0" anchor="t" bIns="91425" lIns="91425" rIns="91425" wrap="square" tIns="91425"/>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2" name="Shape 22"/>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391350"/>
            <a:ext cx="8520600" cy="626100"/>
          </a:xfrm>
          <a:prstGeom prst="rect">
            <a:avLst/>
          </a:prstGeom>
        </p:spPr>
        <p:txBody>
          <a:bodyPr anchorCtr="0" anchor="t" bIns="91425" lIns="91425" rIns="91425" wrap="square" tIns="91425"/>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7" name="Shape 27"/>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391350"/>
            <a:ext cx="8520600" cy="626100"/>
          </a:xfrm>
          <a:prstGeom prst="rect">
            <a:avLst/>
          </a:prstGeom>
        </p:spPr>
        <p:txBody>
          <a:bodyPr anchorCtr="0" anchor="t" bIns="91425" lIns="91425" rIns="91425" wrap="square" tIns="91425"/>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p:txBody>
      </p:sp>
      <p:sp>
        <p:nvSpPr>
          <p:cNvPr id="30" name="Shape 30"/>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3" name="Shape 33"/>
          <p:cNvSpPr txBox="1"/>
          <p:nvPr>
            <p:ph idx="1" type="body"/>
          </p:nvPr>
        </p:nvSpPr>
        <p:spPr>
          <a:xfrm>
            <a:off x="311700" y="1391378"/>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4" name="Shape 34"/>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dk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Clr>
                <a:schemeClr val="lt1"/>
              </a:buClr>
              <a:buSzPts val="4800"/>
              <a:buFont typeface="Lato"/>
              <a:buNone/>
              <a:defRPr b="0" sz="4800">
                <a:solidFill>
                  <a:schemeClr val="lt1"/>
                </a:solidFill>
                <a:latin typeface="Lato"/>
                <a:ea typeface="Lato"/>
                <a:cs typeface="Lato"/>
                <a:sym typeface="Lato"/>
              </a:defRPr>
            </a:lvl1pPr>
            <a:lvl2pPr lvl="1">
              <a:spcBef>
                <a:spcPts val="0"/>
              </a:spcBef>
              <a:buClr>
                <a:schemeClr val="lt1"/>
              </a:buClr>
              <a:buSzPts val="4800"/>
              <a:buFont typeface="Lato"/>
              <a:buNone/>
              <a:defRPr b="0" sz="4800">
                <a:solidFill>
                  <a:schemeClr val="lt1"/>
                </a:solidFill>
                <a:latin typeface="Lato"/>
                <a:ea typeface="Lato"/>
                <a:cs typeface="Lato"/>
                <a:sym typeface="Lato"/>
              </a:defRPr>
            </a:lvl2pPr>
            <a:lvl3pPr lvl="2">
              <a:spcBef>
                <a:spcPts val="0"/>
              </a:spcBef>
              <a:buClr>
                <a:schemeClr val="lt1"/>
              </a:buClr>
              <a:buSzPts val="4800"/>
              <a:buFont typeface="Lato"/>
              <a:buNone/>
              <a:defRPr b="0" sz="4800">
                <a:solidFill>
                  <a:schemeClr val="lt1"/>
                </a:solidFill>
                <a:latin typeface="Lato"/>
                <a:ea typeface="Lato"/>
                <a:cs typeface="Lato"/>
                <a:sym typeface="Lato"/>
              </a:defRPr>
            </a:lvl3pPr>
            <a:lvl4pPr lvl="3">
              <a:spcBef>
                <a:spcPts val="0"/>
              </a:spcBef>
              <a:buClr>
                <a:schemeClr val="lt1"/>
              </a:buClr>
              <a:buSzPts val="4800"/>
              <a:buFont typeface="Lato"/>
              <a:buNone/>
              <a:defRPr b="0" sz="4800">
                <a:solidFill>
                  <a:schemeClr val="lt1"/>
                </a:solidFill>
                <a:latin typeface="Lato"/>
                <a:ea typeface="Lato"/>
                <a:cs typeface="Lato"/>
                <a:sym typeface="Lato"/>
              </a:defRPr>
            </a:lvl4pPr>
            <a:lvl5pPr lvl="4">
              <a:spcBef>
                <a:spcPts val="0"/>
              </a:spcBef>
              <a:buClr>
                <a:schemeClr val="lt1"/>
              </a:buClr>
              <a:buSzPts val="4800"/>
              <a:buFont typeface="Lato"/>
              <a:buNone/>
              <a:defRPr b="0" sz="4800">
                <a:solidFill>
                  <a:schemeClr val="lt1"/>
                </a:solidFill>
                <a:latin typeface="Lato"/>
                <a:ea typeface="Lato"/>
                <a:cs typeface="Lato"/>
                <a:sym typeface="Lato"/>
              </a:defRPr>
            </a:lvl5pPr>
            <a:lvl6pPr lvl="5">
              <a:spcBef>
                <a:spcPts val="0"/>
              </a:spcBef>
              <a:buClr>
                <a:schemeClr val="lt1"/>
              </a:buClr>
              <a:buSzPts val="4800"/>
              <a:buFont typeface="Lato"/>
              <a:buNone/>
              <a:defRPr b="0" sz="4800">
                <a:solidFill>
                  <a:schemeClr val="lt1"/>
                </a:solidFill>
                <a:latin typeface="Lato"/>
                <a:ea typeface="Lato"/>
                <a:cs typeface="Lato"/>
                <a:sym typeface="Lato"/>
              </a:defRPr>
            </a:lvl6pPr>
            <a:lvl7pPr lvl="6">
              <a:spcBef>
                <a:spcPts val="0"/>
              </a:spcBef>
              <a:buClr>
                <a:schemeClr val="lt1"/>
              </a:buClr>
              <a:buSzPts val="4800"/>
              <a:buFont typeface="Lato"/>
              <a:buNone/>
              <a:defRPr b="0" sz="4800">
                <a:solidFill>
                  <a:schemeClr val="lt1"/>
                </a:solidFill>
                <a:latin typeface="Lato"/>
                <a:ea typeface="Lato"/>
                <a:cs typeface="Lato"/>
                <a:sym typeface="Lato"/>
              </a:defRPr>
            </a:lvl7pPr>
            <a:lvl8pPr lvl="7">
              <a:spcBef>
                <a:spcPts val="0"/>
              </a:spcBef>
              <a:buClr>
                <a:schemeClr val="lt1"/>
              </a:buClr>
              <a:buSzPts val="4800"/>
              <a:buFont typeface="Lato"/>
              <a:buNone/>
              <a:defRPr b="0" sz="4800">
                <a:solidFill>
                  <a:schemeClr val="lt1"/>
                </a:solidFill>
                <a:latin typeface="Lato"/>
                <a:ea typeface="Lato"/>
                <a:cs typeface="Lato"/>
                <a:sym typeface="Lato"/>
              </a:defRPr>
            </a:lvl8pPr>
            <a:lvl9pPr lvl="8">
              <a:spcBef>
                <a:spcPts val="0"/>
              </a:spcBef>
              <a:buClr>
                <a:schemeClr val="lt1"/>
              </a:buClr>
              <a:buSzPts val="4800"/>
              <a:buFont typeface="Lato"/>
              <a:buNone/>
              <a:defRPr b="0" sz="4800">
                <a:solidFill>
                  <a:schemeClr val="lt1"/>
                </a:solidFill>
                <a:latin typeface="Lato"/>
                <a:ea typeface="Lato"/>
                <a:cs typeface="Lato"/>
                <a:sym typeface="Lato"/>
              </a:defRPr>
            </a:lvl9pPr>
          </a:lstStyle>
          <a:p/>
        </p:txBody>
      </p:sp>
      <p:sp>
        <p:nvSpPr>
          <p:cNvPr id="37" name="Shape 37"/>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1" name="Shape 41"/>
          <p:cNvSpPr txBox="1"/>
          <p:nvPr>
            <p:ph type="title"/>
          </p:nvPr>
        </p:nvSpPr>
        <p:spPr>
          <a:xfrm>
            <a:off x="265500" y="1107950"/>
            <a:ext cx="4045200" cy="16836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42" name="Shape 42"/>
          <p:cNvSpPr txBox="1"/>
          <p:nvPr>
            <p:ph idx="1" type="subTitle"/>
          </p:nvPr>
        </p:nvSpPr>
        <p:spPr>
          <a:xfrm>
            <a:off x="265500" y="28452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44" name="Shape 44"/>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9500" y="423057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7" name="Shape 47"/>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91350"/>
            <a:ext cx="8520600" cy="626100"/>
          </a:xfrm>
          <a:prstGeom prst="rect">
            <a:avLst/>
          </a:prstGeom>
          <a:noFill/>
          <a:ln>
            <a:noFill/>
          </a:ln>
        </p:spPr>
        <p:txBody>
          <a:bodyPr anchorCtr="0" anchor="t" bIns="91425" lIns="91425" rIns="91425" wrap="square" tIns="91425"/>
          <a:lstStyle>
            <a:lvl1pPr lvl="0">
              <a:spcBef>
                <a:spcPts val="0"/>
              </a:spcBef>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Font typeface="Lato"/>
              <a:buChar char="●"/>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SzPts val="1400"/>
              <a:buFont typeface="Lato"/>
              <a:buChar char="○"/>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SzPts val="1400"/>
              <a:buFont typeface="Lato"/>
              <a:buChar char="■"/>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SzPts val="1400"/>
              <a:buFont typeface="Lato"/>
              <a:buChar char="●"/>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SzPts val="1400"/>
              <a:buFont typeface="Lato"/>
              <a:buChar char="○"/>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SzPts val="1400"/>
              <a:buFont typeface="Lato"/>
              <a:buChar char="■"/>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SzPts val="1400"/>
              <a:buFont typeface="Lato"/>
              <a:buChar char="●"/>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SzPts val="1400"/>
              <a:buFont typeface="Lato"/>
              <a:buChar char="○"/>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hyperlink" Target="https://l.facebook.com/l.php?u=https%3A%2F%2Fpublic.tableau.com%2Fprofile%2Fagnes.liu%23!%2Fvizhome%2FTheWorldHappinessDataVisualization2015-2017%2FStory%3Fpublish%3Dyes&amp;h=ATMBezPc1iw6a7UpOKzVYfpH6anZRETdvl0av_JH1LxYcYMbVwgJXbQclPjcJRgTdCytPY3MWNU2FwqvitWT_wb3C8P3z8hJrVQ2D7glGleNYKPu3qjdBK3haBW3urOyQismmtQbyeDmEQ"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title"/>
          </p:nvPr>
        </p:nvSpPr>
        <p:spPr>
          <a:xfrm>
            <a:off x="311700" y="1233100"/>
            <a:ext cx="8520600" cy="1610100"/>
          </a:xfrm>
          <a:prstGeom prst="rect">
            <a:avLst/>
          </a:prstGeom>
        </p:spPr>
        <p:txBody>
          <a:bodyPr anchorCtr="0" anchor="b" bIns="91425" lIns="91425" rIns="91425" wrap="square" tIns="91425">
            <a:noAutofit/>
          </a:bodyPr>
          <a:lstStyle/>
          <a:p>
            <a:pPr indent="0" lvl="0" marL="0">
              <a:spcBef>
                <a:spcPts val="0"/>
              </a:spcBef>
              <a:buNone/>
            </a:pPr>
            <a:r>
              <a:rPr lang="en" sz="4800"/>
              <a:t>World Happiness Report</a:t>
            </a:r>
          </a:p>
          <a:p>
            <a:pPr indent="0" lvl="0" marL="0">
              <a:spcBef>
                <a:spcPts val="0"/>
              </a:spcBef>
              <a:buNone/>
            </a:pPr>
            <a:r>
              <a:rPr lang="en" sz="4800"/>
              <a:t>Data Visualization </a:t>
            </a:r>
          </a:p>
        </p:txBody>
      </p:sp>
      <p:sp>
        <p:nvSpPr>
          <p:cNvPr id="60" name="Shape 60"/>
          <p:cNvSpPr txBox="1"/>
          <p:nvPr>
            <p:ph idx="1" type="body"/>
          </p:nvPr>
        </p:nvSpPr>
        <p:spPr>
          <a:xfrm>
            <a:off x="311700" y="2919450"/>
            <a:ext cx="8520600" cy="1071600"/>
          </a:xfrm>
          <a:prstGeom prst="rect">
            <a:avLst/>
          </a:prstGeom>
        </p:spPr>
        <p:txBody>
          <a:bodyPr anchorCtr="0" anchor="t" bIns="91425" lIns="91425" rIns="91425" wrap="square" tIns="91425">
            <a:noAutofit/>
          </a:bodyPr>
          <a:lstStyle/>
          <a:p>
            <a:pPr indent="0" lvl="0" marL="0">
              <a:spcBef>
                <a:spcPts val="0"/>
              </a:spcBef>
              <a:buNone/>
            </a:pPr>
            <a:r>
              <a:rPr lang="en"/>
              <a:t>Team 2 </a:t>
            </a:r>
          </a:p>
          <a:p>
            <a:pPr indent="0" lvl="0" marL="0">
              <a:spcBef>
                <a:spcPts val="0"/>
              </a:spcBef>
              <a:buNone/>
            </a:pPr>
            <a:r>
              <a:rPr lang="en"/>
              <a:t>Agnes Liu, Rachel Zhao, Nate Silverblatt</a:t>
            </a:r>
          </a:p>
          <a:p>
            <a:pPr indent="0" lvl="0" mar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4885750" y="707125"/>
            <a:ext cx="4045200" cy="1683600"/>
          </a:xfrm>
          <a:prstGeom prst="rect">
            <a:avLst/>
          </a:prstGeom>
        </p:spPr>
        <p:txBody>
          <a:bodyPr anchorCtr="0" anchor="b" bIns="91425" lIns="91425" rIns="91425" wrap="square" tIns="91425">
            <a:noAutofit/>
          </a:bodyPr>
          <a:lstStyle/>
          <a:p>
            <a:pPr indent="0" lvl="0" marL="0">
              <a:spcBef>
                <a:spcPts val="0"/>
              </a:spcBef>
              <a:buNone/>
            </a:pPr>
            <a:r>
              <a:rPr lang="en">
                <a:solidFill>
                  <a:srgbClr val="FFFFFF"/>
                </a:solidFill>
              </a:rPr>
              <a:t>Agenda</a:t>
            </a:r>
          </a:p>
        </p:txBody>
      </p:sp>
      <p:sp>
        <p:nvSpPr>
          <p:cNvPr id="66" name="Shape 66"/>
          <p:cNvSpPr txBox="1"/>
          <p:nvPr>
            <p:ph idx="2" type="body"/>
          </p:nvPr>
        </p:nvSpPr>
        <p:spPr>
          <a:xfrm>
            <a:off x="478725" y="646025"/>
            <a:ext cx="3837000" cy="4252200"/>
          </a:xfrm>
          <a:prstGeom prst="rect">
            <a:avLst/>
          </a:prstGeom>
        </p:spPr>
        <p:txBody>
          <a:bodyPr anchorCtr="0" anchor="ctr" bIns="91425" lIns="91425" rIns="91425" wrap="square" tIns="91425">
            <a:noAutofit/>
          </a:bodyPr>
          <a:lstStyle/>
          <a:p>
            <a:pPr indent="-342900" lvl="0" marL="457200" rtl="0">
              <a:lnSpc>
                <a:spcPct val="200000"/>
              </a:lnSpc>
              <a:spcBef>
                <a:spcPts val="0"/>
              </a:spcBef>
              <a:spcAft>
                <a:spcPts val="0"/>
              </a:spcAft>
              <a:buClr>
                <a:srgbClr val="434343"/>
              </a:buClr>
              <a:buSzPts val="1800"/>
              <a:buChar char="●"/>
            </a:pPr>
            <a:r>
              <a:rPr lang="en">
                <a:solidFill>
                  <a:srgbClr val="434343"/>
                </a:solidFill>
              </a:rPr>
              <a:t>Introduction to data set</a:t>
            </a:r>
          </a:p>
          <a:p>
            <a:pPr indent="-342900" lvl="0" marL="457200" rtl="0">
              <a:lnSpc>
                <a:spcPct val="200000"/>
              </a:lnSpc>
              <a:spcBef>
                <a:spcPts val="0"/>
              </a:spcBef>
              <a:spcAft>
                <a:spcPts val="0"/>
              </a:spcAft>
              <a:buClr>
                <a:srgbClr val="434343"/>
              </a:buClr>
              <a:buSzPts val="1800"/>
              <a:buChar char="●"/>
            </a:pPr>
            <a:r>
              <a:rPr lang="en">
                <a:solidFill>
                  <a:srgbClr val="434343"/>
                </a:solidFill>
              </a:rPr>
              <a:t>Quantitative message</a:t>
            </a:r>
          </a:p>
          <a:p>
            <a:pPr indent="-342900" lvl="0" marL="457200" rtl="0">
              <a:lnSpc>
                <a:spcPct val="200000"/>
              </a:lnSpc>
              <a:spcBef>
                <a:spcPts val="0"/>
              </a:spcBef>
              <a:spcAft>
                <a:spcPts val="0"/>
              </a:spcAft>
              <a:buClr>
                <a:srgbClr val="434343"/>
              </a:buClr>
              <a:buSzPts val="1800"/>
              <a:buChar char="●"/>
            </a:pPr>
            <a:r>
              <a:rPr lang="en">
                <a:solidFill>
                  <a:srgbClr val="434343"/>
                </a:solidFill>
              </a:rPr>
              <a:t>Development Process</a:t>
            </a:r>
          </a:p>
          <a:p>
            <a:pPr indent="-342900" lvl="0" marL="457200" rtl="0">
              <a:lnSpc>
                <a:spcPct val="200000"/>
              </a:lnSpc>
              <a:spcBef>
                <a:spcPts val="0"/>
              </a:spcBef>
              <a:spcAft>
                <a:spcPts val="0"/>
              </a:spcAft>
              <a:buClr>
                <a:srgbClr val="434343"/>
              </a:buClr>
              <a:buSzPts val="1800"/>
              <a:buChar char="●"/>
            </a:pPr>
            <a:r>
              <a:rPr lang="en">
                <a:solidFill>
                  <a:srgbClr val="434343"/>
                </a:solidFill>
              </a:rPr>
              <a:t>Data Visualization Demonstration</a:t>
            </a:r>
          </a:p>
          <a:p>
            <a:pPr indent="-342900" lvl="0" marL="457200" rtl="0">
              <a:lnSpc>
                <a:spcPct val="200000"/>
              </a:lnSpc>
              <a:spcBef>
                <a:spcPts val="0"/>
              </a:spcBef>
              <a:buClr>
                <a:srgbClr val="434343"/>
              </a:buClr>
              <a:buSzPts val="1800"/>
              <a:buChar char="●"/>
            </a:pPr>
            <a:r>
              <a:rPr lang="en">
                <a:solidFill>
                  <a:srgbClr val="434343"/>
                </a:solidFill>
              </a:rPr>
              <a:t>Conclusion </a:t>
            </a:r>
          </a:p>
          <a:p>
            <a:pPr indent="0" lvl="0" marL="0" rtl="0">
              <a:spcBef>
                <a:spcPts val="0"/>
              </a:spcBef>
              <a:buNone/>
            </a:pPr>
            <a:r>
              <a:t/>
            </a:r>
            <a:endParaRPr>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391350"/>
            <a:ext cx="8520600" cy="626100"/>
          </a:xfrm>
          <a:prstGeom prst="rect">
            <a:avLst/>
          </a:prstGeom>
        </p:spPr>
        <p:txBody>
          <a:bodyPr anchorCtr="0" anchor="t" bIns="91425" lIns="91425" rIns="91425" wrap="square" tIns="91425">
            <a:noAutofit/>
          </a:bodyPr>
          <a:lstStyle/>
          <a:p>
            <a:pPr indent="0" lvl="0" marL="0">
              <a:spcBef>
                <a:spcPts val="0"/>
              </a:spcBef>
              <a:buNone/>
            </a:pPr>
            <a:r>
              <a:rPr lang="en"/>
              <a:t>The World Happiness Dataset </a:t>
            </a:r>
          </a:p>
        </p:txBody>
      </p:sp>
      <p:sp>
        <p:nvSpPr>
          <p:cNvPr id="72" name="Shape 72"/>
          <p:cNvSpPr txBox="1"/>
          <p:nvPr>
            <p:ph idx="1" type="body"/>
          </p:nvPr>
        </p:nvSpPr>
        <p:spPr>
          <a:xfrm>
            <a:off x="155825" y="1422225"/>
            <a:ext cx="3907800" cy="3334800"/>
          </a:xfrm>
          <a:prstGeom prst="rect">
            <a:avLst/>
          </a:prstGeom>
        </p:spPr>
        <p:txBody>
          <a:bodyPr anchorCtr="0" anchor="t" bIns="91425" lIns="91425" rIns="91425" wrap="square" tIns="91425">
            <a:noAutofit/>
          </a:bodyPr>
          <a:lstStyle/>
          <a:p>
            <a:pPr indent="-317500" lvl="0" marL="457200" rtl="0">
              <a:lnSpc>
                <a:spcPct val="150000"/>
              </a:lnSpc>
              <a:spcBef>
                <a:spcPts val="0"/>
              </a:spcBef>
              <a:spcAft>
                <a:spcPts val="0"/>
              </a:spcAft>
              <a:buClr>
                <a:srgbClr val="434343"/>
              </a:buClr>
              <a:buSzPts val="1400"/>
              <a:buChar char="●"/>
            </a:pPr>
            <a:r>
              <a:rPr lang="en" sz="1400">
                <a:solidFill>
                  <a:srgbClr val="434343"/>
                </a:solidFill>
              </a:rPr>
              <a:t>The assessment to the state of global happiness.</a:t>
            </a:r>
          </a:p>
          <a:p>
            <a:pPr indent="-317500" lvl="0" marL="457200" rtl="0">
              <a:lnSpc>
                <a:spcPct val="150000"/>
              </a:lnSpc>
              <a:spcBef>
                <a:spcPts val="0"/>
              </a:spcBef>
              <a:spcAft>
                <a:spcPts val="0"/>
              </a:spcAft>
              <a:buClr>
                <a:srgbClr val="434343"/>
              </a:buClr>
              <a:buSzPts val="1400"/>
              <a:buChar char="●"/>
            </a:pPr>
            <a:r>
              <a:rPr lang="en" sz="1400">
                <a:solidFill>
                  <a:srgbClr val="434343"/>
                </a:solidFill>
              </a:rPr>
              <a:t>155 countries are ranked by their happiness level.</a:t>
            </a:r>
          </a:p>
          <a:p>
            <a:pPr indent="-317500" lvl="0" marL="457200" rtl="0">
              <a:lnSpc>
                <a:spcPct val="150000"/>
              </a:lnSpc>
              <a:spcBef>
                <a:spcPts val="0"/>
              </a:spcBef>
              <a:spcAft>
                <a:spcPts val="0"/>
              </a:spcAft>
              <a:buClr>
                <a:srgbClr val="434343"/>
              </a:buClr>
              <a:buSzPts val="1400"/>
              <a:buChar char="●"/>
            </a:pPr>
            <a:r>
              <a:rPr lang="en" sz="1400">
                <a:solidFill>
                  <a:srgbClr val="434343"/>
                </a:solidFill>
              </a:rPr>
              <a:t>Three year: 2015, 2016, 2017</a:t>
            </a:r>
          </a:p>
          <a:p>
            <a:pPr indent="-317500" lvl="0" marL="457200" rtl="0">
              <a:lnSpc>
                <a:spcPct val="150000"/>
              </a:lnSpc>
              <a:spcBef>
                <a:spcPts val="0"/>
              </a:spcBef>
              <a:spcAft>
                <a:spcPts val="0"/>
              </a:spcAft>
              <a:buClr>
                <a:srgbClr val="434343"/>
              </a:buClr>
              <a:buSzPts val="1400"/>
              <a:buChar char="●"/>
            </a:pPr>
            <a:r>
              <a:rPr lang="en" sz="1400">
                <a:solidFill>
                  <a:srgbClr val="000000"/>
                </a:solidFill>
                <a:highlight>
                  <a:srgbClr val="FFFFFF"/>
                </a:highlight>
              </a:rPr>
              <a:t>The happiness scores and rankings use data from the Gallup World Poll.</a:t>
            </a:r>
          </a:p>
          <a:p>
            <a:pPr indent="-317500" lvl="0" marL="457200">
              <a:lnSpc>
                <a:spcPct val="150000"/>
              </a:lnSpc>
              <a:spcBef>
                <a:spcPts val="0"/>
              </a:spcBef>
              <a:buClr>
                <a:srgbClr val="434343"/>
              </a:buClr>
              <a:buSzPts val="1400"/>
              <a:buChar char="●"/>
            </a:pPr>
            <a:r>
              <a:rPr lang="en" sz="1400">
                <a:solidFill>
                  <a:srgbClr val="434343"/>
                </a:solidFill>
              </a:rPr>
              <a:t>Data sources: United Nations.</a:t>
            </a:r>
          </a:p>
        </p:txBody>
      </p:sp>
      <p:sp>
        <p:nvSpPr>
          <p:cNvPr id="73" name="Shape 73"/>
          <p:cNvSpPr txBox="1"/>
          <p:nvPr/>
        </p:nvSpPr>
        <p:spPr>
          <a:xfrm>
            <a:off x="3971550" y="1105425"/>
            <a:ext cx="3736800" cy="3651600"/>
          </a:xfrm>
          <a:prstGeom prst="rect">
            <a:avLst/>
          </a:prstGeom>
          <a:noFill/>
          <a:ln>
            <a:noFill/>
          </a:ln>
        </p:spPr>
        <p:txBody>
          <a:bodyPr anchorCtr="0" anchor="t" bIns="91425" lIns="91425" rIns="91425" wrap="square" tIns="91425">
            <a:noAutofit/>
          </a:bodyPr>
          <a:lstStyle/>
          <a:p>
            <a:pPr indent="457200" lvl="0" marL="457200" rtl="0">
              <a:lnSpc>
                <a:spcPct val="150000"/>
              </a:lnSpc>
              <a:spcBef>
                <a:spcPts val="0"/>
              </a:spcBef>
              <a:spcAft>
                <a:spcPts val="1600"/>
              </a:spcAft>
              <a:buNone/>
            </a:pPr>
            <a:r>
              <a:rPr lang="en" sz="1600">
                <a:solidFill>
                  <a:srgbClr val="434343"/>
                </a:solidFill>
                <a:latin typeface="Lato"/>
                <a:ea typeface="Lato"/>
                <a:cs typeface="Lato"/>
                <a:sym typeface="Lato"/>
              </a:rPr>
              <a:t>Data Variables: </a:t>
            </a:r>
          </a:p>
          <a:p>
            <a:pPr indent="-304800" lvl="0" marL="914400" rtl="0">
              <a:lnSpc>
                <a:spcPct val="150000"/>
              </a:lnSpc>
              <a:spcBef>
                <a:spcPts val="0"/>
              </a:spcBef>
              <a:spcAft>
                <a:spcPts val="0"/>
              </a:spcAft>
              <a:buClr>
                <a:srgbClr val="434343"/>
              </a:buClr>
              <a:buSzPts val="1200"/>
              <a:buFont typeface="Lato"/>
              <a:buChar char="●"/>
            </a:pPr>
            <a:r>
              <a:rPr lang="en" sz="1200">
                <a:solidFill>
                  <a:srgbClr val="434343"/>
                </a:solidFill>
                <a:latin typeface="Lato"/>
                <a:ea typeface="Lato"/>
                <a:cs typeface="Lato"/>
                <a:sym typeface="Lato"/>
              </a:rPr>
              <a:t>Happiness score</a:t>
            </a:r>
          </a:p>
          <a:p>
            <a:pPr indent="-304800" lvl="0" marL="914400" rtl="0">
              <a:lnSpc>
                <a:spcPct val="150000"/>
              </a:lnSpc>
              <a:spcBef>
                <a:spcPts val="0"/>
              </a:spcBef>
              <a:spcAft>
                <a:spcPts val="0"/>
              </a:spcAft>
              <a:buClr>
                <a:srgbClr val="434343"/>
              </a:buClr>
              <a:buSzPts val="1200"/>
              <a:buFont typeface="Lato"/>
              <a:buChar char="●"/>
            </a:pPr>
            <a:r>
              <a:rPr lang="en" sz="1200">
                <a:solidFill>
                  <a:srgbClr val="434343"/>
                </a:solidFill>
                <a:latin typeface="Lato"/>
                <a:ea typeface="Lato"/>
                <a:cs typeface="Lato"/>
                <a:sym typeface="Lato"/>
              </a:rPr>
              <a:t>Country</a:t>
            </a:r>
          </a:p>
          <a:p>
            <a:pPr indent="-304800" lvl="0" marL="914400" rtl="0">
              <a:lnSpc>
                <a:spcPct val="150000"/>
              </a:lnSpc>
              <a:spcBef>
                <a:spcPts val="0"/>
              </a:spcBef>
              <a:spcAft>
                <a:spcPts val="0"/>
              </a:spcAft>
              <a:buClr>
                <a:srgbClr val="434343"/>
              </a:buClr>
              <a:buSzPts val="1200"/>
              <a:buFont typeface="Lato"/>
              <a:buChar char="●"/>
            </a:pPr>
            <a:r>
              <a:rPr lang="en" sz="1200">
                <a:solidFill>
                  <a:srgbClr val="434343"/>
                </a:solidFill>
                <a:latin typeface="Lato"/>
                <a:ea typeface="Lato"/>
                <a:cs typeface="Lato"/>
                <a:sym typeface="Lato"/>
              </a:rPr>
              <a:t>Region</a:t>
            </a:r>
          </a:p>
          <a:p>
            <a:pPr indent="-304800" lvl="0" marL="914400" rtl="0">
              <a:lnSpc>
                <a:spcPct val="150000"/>
              </a:lnSpc>
              <a:spcBef>
                <a:spcPts val="0"/>
              </a:spcBef>
              <a:spcAft>
                <a:spcPts val="0"/>
              </a:spcAft>
              <a:buClr>
                <a:srgbClr val="434343"/>
              </a:buClr>
              <a:buSzPts val="1200"/>
              <a:buFont typeface="Lato"/>
              <a:buChar char="●"/>
            </a:pPr>
            <a:r>
              <a:rPr lang="en" sz="1200">
                <a:solidFill>
                  <a:srgbClr val="434343"/>
                </a:solidFill>
                <a:latin typeface="Lato"/>
                <a:ea typeface="Lato"/>
                <a:cs typeface="Lato"/>
                <a:sym typeface="Lato"/>
              </a:rPr>
              <a:t>Rank</a:t>
            </a:r>
          </a:p>
          <a:p>
            <a:pPr indent="-304800" lvl="0" marL="914400" rtl="0">
              <a:lnSpc>
                <a:spcPct val="150000"/>
              </a:lnSpc>
              <a:spcBef>
                <a:spcPts val="0"/>
              </a:spcBef>
              <a:spcAft>
                <a:spcPts val="0"/>
              </a:spcAft>
              <a:buClr>
                <a:srgbClr val="434343"/>
              </a:buClr>
              <a:buSzPts val="1200"/>
              <a:buFont typeface="Lato"/>
              <a:buChar char="●"/>
            </a:pPr>
            <a:r>
              <a:rPr lang="en" sz="1200">
                <a:solidFill>
                  <a:srgbClr val="434343"/>
                </a:solidFill>
                <a:latin typeface="Lato"/>
                <a:ea typeface="Lato"/>
                <a:cs typeface="Lato"/>
                <a:sym typeface="Lato"/>
              </a:rPr>
              <a:t>Year</a:t>
            </a:r>
          </a:p>
          <a:p>
            <a:pPr indent="-304800" lvl="0" marL="914400" rtl="0">
              <a:lnSpc>
                <a:spcPct val="150000"/>
              </a:lnSpc>
              <a:spcBef>
                <a:spcPts val="0"/>
              </a:spcBef>
              <a:spcAft>
                <a:spcPts val="0"/>
              </a:spcAft>
              <a:buClr>
                <a:srgbClr val="434343"/>
              </a:buClr>
              <a:buSzPts val="1200"/>
              <a:buFont typeface="Lato"/>
              <a:buChar char="●"/>
            </a:pPr>
            <a:r>
              <a:rPr lang="en" sz="1200">
                <a:solidFill>
                  <a:srgbClr val="434343"/>
                </a:solidFill>
                <a:latin typeface="Lato"/>
                <a:ea typeface="Lato"/>
                <a:cs typeface="Lato"/>
                <a:sym typeface="Lato"/>
              </a:rPr>
              <a:t>Economy (GDP per Capita)</a:t>
            </a:r>
          </a:p>
          <a:p>
            <a:pPr indent="-304800" lvl="0" marL="914400" rtl="0">
              <a:lnSpc>
                <a:spcPct val="150000"/>
              </a:lnSpc>
              <a:spcBef>
                <a:spcPts val="0"/>
              </a:spcBef>
              <a:spcAft>
                <a:spcPts val="0"/>
              </a:spcAft>
              <a:buClr>
                <a:srgbClr val="434343"/>
              </a:buClr>
              <a:buSzPts val="1200"/>
              <a:buFont typeface="Lato"/>
              <a:buChar char="●"/>
            </a:pPr>
            <a:r>
              <a:rPr lang="en" sz="1200">
                <a:solidFill>
                  <a:srgbClr val="434343"/>
                </a:solidFill>
                <a:latin typeface="Lato"/>
                <a:ea typeface="Lato"/>
                <a:cs typeface="Lato"/>
                <a:sym typeface="Lato"/>
              </a:rPr>
              <a:t>Family, Health (Life Expectancy)</a:t>
            </a:r>
          </a:p>
          <a:p>
            <a:pPr indent="-304800" lvl="0" marL="914400" rtl="0">
              <a:lnSpc>
                <a:spcPct val="150000"/>
              </a:lnSpc>
              <a:spcBef>
                <a:spcPts val="0"/>
              </a:spcBef>
              <a:spcAft>
                <a:spcPts val="0"/>
              </a:spcAft>
              <a:buClr>
                <a:srgbClr val="434343"/>
              </a:buClr>
              <a:buSzPts val="1200"/>
              <a:buFont typeface="Lato"/>
              <a:buChar char="●"/>
            </a:pPr>
            <a:r>
              <a:rPr lang="en" sz="1200">
                <a:solidFill>
                  <a:srgbClr val="434343"/>
                </a:solidFill>
                <a:latin typeface="Lato"/>
                <a:ea typeface="Lato"/>
                <a:cs typeface="Lato"/>
                <a:sym typeface="Lato"/>
              </a:rPr>
              <a:t>Freedom</a:t>
            </a:r>
          </a:p>
          <a:p>
            <a:pPr indent="-304800" lvl="0" marL="914400" rtl="0">
              <a:lnSpc>
                <a:spcPct val="150000"/>
              </a:lnSpc>
              <a:spcBef>
                <a:spcPts val="0"/>
              </a:spcBef>
              <a:spcAft>
                <a:spcPts val="0"/>
              </a:spcAft>
              <a:buClr>
                <a:srgbClr val="434343"/>
              </a:buClr>
              <a:buSzPts val="1200"/>
              <a:buFont typeface="Lato"/>
              <a:buChar char="●"/>
            </a:pPr>
            <a:r>
              <a:rPr lang="en" sz="1200">
                <a:solidFill>
                  <a:srgbClr val="434343"/>
                </a:solidFill>
                <a:latin typeface="Lato"/>
                <a:ea typeface="Lato"/>
                <a:cs typeface="Lato"/>
                <a:sym typeface="Lato"/>
              </a:rPr>
              <a:t>Generosity</a:t>
            </a:r>
          </a:p>
          <a:p>
            <a:pPr indent="-304800" lvl="0" marL="914400" rtl="0">
              <a:lnSpc>
                <a:spcPct val="150000"/>
              </a:lnSpc>
              <a:spcBef>
                <a:spcPts val="0"/>
              </a:spcBef>
              <a:spcAft>
                <a:spcPts val="0"/>
              </a:spcAft>
              <a:buClr>
                <a:srgbClr val="434343"/>
              </a:buClr>
              <a:buSzPts val="1200"/>
              <a:buFont typeface="Lato"/>
              <a:buChar char="●"/>
            </a:pPr>
            <a:r>
              <a:rPr lang="en" sz="1200">
                <a:solidFill>
                  <a:srgbClr val="434343"/>
                </a:solidFill>
                <a:latin typeface="Lato"/>
                <a:ea typeface="Lato"/>
                <a:cs typeface="Lato"/>
                <a:sym typeface="Lato"/>
              </a:rPr>
              <a:t>Trust (Government Corruption)</a:t>
            </a:r>
          </a:p>
          <a:p>
            <a:pPr indent="-304800" lvl="0" marL="914400" rtl="0">
              <a:lnSpc>
                <a:spcPct val="150000"/>
              </a:lnSpc>
              <a:spcBef>
                <a:spcPts val="0"/>
              </a:spcBef>
              <a:spcAft>
                <a:spcPts val="1600"/>
              </a:spcAft>
              <a:buClr>
                <a:srgbClr val="434343"/>
              </a:buClr>
              <a:buSzPts val="1200"/>
              <a:buFont typeface="Lato"/>
              <a:buChar char="●"/>
            </a:pPr>
            <a:r>
              <a:rPr lang="en" sz="1200">
                <a:solidFill>
                  <a:srgbClr val="434343"/>
                </a:solidFill>
                <a:latin typeface="Lato"/>
                <a:ea typeface="Lato"/>
                <a:cs typeface="Lato"/>
                <a:sym typeface="Lato"/>
              </a:rPr>
              <a:t>Dystopia Residual </a:t>
            </a:r>
          </a:p>
          <a:p>
            <a:pPr indent="0" lvl="0" marL="0">
              <a:spcBef>
                <a:spcPts val="0"/>
              </a:spcBef>
              <a:buNone/>
            </a:pPr>
            <a:r>
              <a:t/>
            </a:r>
            <a:endParaRPr>
              <a:latin typeface="Lato"/>
              <a:ea typeface="Lato"/>
              <a:cs typeface="Lato"/>
              <a:sym typeface="Lato"/>
            </a:endParaRPr>
          </a:p>
        </p:txBody>
      </p:sp>
      <p:pic>
        <p:nvPicPr>
          <p:cNvPr id="74" name="Shape 74"/>
          <p:cNvPicPr preferRelativeResize="0"/>
          <p:nvPr/>
        </p:nvPicPr>
        <p:blipFill>
          <a:blip r:embed="rId3">
            <a:alphaModFix/>
          </a:blip>
          <a:stretch>
            <a:fillRect/>
          </a:stretch>
        </p:blipFill>
        <p:spPr>
          <a:xfrm>
            <a:off x="7387000" y="2600325"/>
            <a:ext cx="1690325" cy="1598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67375" y="691925"/>
            <a:ext cx="3718500" cy="1178400"/>
          </a:xfrm>
          <a:prstGeom prst="rect">
            <a:avLst/>
          </a:prstGeom>
        </p:spPr>
        <p:txBody>
          <a:bodyPr anchorCtr="0" anchor="t" bIns="91425" lIns="91425" rIns="91425" wrap="square" tIns="91425">
            <a:noAutofit/>
          </a:bodyPr>
          <a:lstStyle/>
          <a:p>
            <a:pPr indent="0" lvl="0" marL="0">
              <a:spcBef>
                <a:spcPts val="0"/>
              </a:spcBef>
              <a:buNone/>
            </a:pPr>
            <a:r>
              <a:rPr lang="en" sz="3600"/>
              <a:t>Our Objectives</a:t>
            </a:r>
          </a:p>
          <a:p>
            <a:pPr indent="0" lvl="0" marL="0">
              <a:spcBef>
                <a:spcPts val="0"/>
              </a:spcBef>
              <a:buNone/>
            </a:pPr>
            <a:r>
              <a:t/>
            </a:r>
            <a:endParaRPr/>
          </a:p>
        </p:txBody>
      </p:sp>
      <p:sp>
        <p:nvSpPr>
          <p:cNvPr id="80" name="Shape 80"/>
          <p:cNvSpPr txBox="1"/>
          <p:nvPr/>
        </p:nvSpPr>
        <p:spPr>
          <a:xfrm>
            <a:off x="367375" y="1741775"/>
            <a:ext cx="4296900" cy="2284800"/>
          </a:xfrm>
          <a:prstGeom prst="rect">
            <a:avLst/>
          </a:prstGeom>
          <a:noFill/>
          <a:ln>
            <a:noFill/>
          </a:ln>
        </p:spPr>
        <p:txBody>
          <a:bodyPr anchorCtr="0" anchor="ctr" bIns="91425" lIns="91425" rIns="91425" wrap="square" tIns="91425">
            <a:noAutofit/>
          </a:bodyPr>
          <a:lstStyle/>
          <a:p>
            <a:pPr indent="0" lvl="0" marL="0" rtl="0">
              <a:lnSpc>
                <a:spcPct val="115000"/>
              </a:lnSpc>
              <a:spcBef>
                <a:spcPts val="0"/>
              </a:spcBef>
              <a:spcAft>
                <a:spcPts val="1600"/>
              </a:spcAft>
              <a:buNone/>
            </a:pPr>
            <a:r>
              <a:rPr lang="en" sz="2000">
                <a:solidFill>
                  <a:srgbClr val="666666"/>
                </a:solidFill>
              </a:rPr>
              <a:t>We are using </a:t>
            </a:r>
            <a:r>
              <a:rPr b="1" lang="en" sz="2000">
                <a:solidFill>
                  <a:srgbClr val="666666"/>
                </a:solidFill>
              </a:rPr>
              <a:t>two </a:t>
            </a:r>
            <a:r>
              <a:rPr lang="en" sz="2000">
                <a:solidFill>
                  <a:srgbClr val="666666"/>
                </a:solidFill>
              </a:rPr>
              <a:t>dashboards to illustrate storytelling, and each one describe a story.</a:t>
            </a:r>
          </a:p>
          <a:p>
            <a:pPr indent="0" lvl="0" marL="0" rtl="0">
              <a:lnSpc>
                <a:spcPct val="115000"/>
              </a:lnSpc>
              <a:spcBef>
                <a:spcPts val="0"/>
              </a:spcBef>
              <a:spcAft>
                <a:spcPts val="1600"/>
              </a:spcAft>
              <a:buNone/>
            </a:pPr>
            <a:r>
              <a:rPr lang="en" sz="2000">
                <a:solidFill>
                  <a:srgbClr val="666666"/>
                </a:solidFill>
              </a:rPr>
              <a:t>Eventually, we built a “Story Mode” to present our stories.</a:t>
            </a:r>
          </a:p>
        </p:txBody>
      </p:sp>
      <p:sp>
        <p:nvSpPr>
          <p:cNvPr id="81" name="Shape 81"/>
          <p:cNvSpPr txBox="1"/>
          <p:nvPr/>
        </p:nvSpPr>
        <p:spPr>
          <a:xfrm>
            <a:off x="4662800" y="227175"/>
            <a:ext cx="4245900" cy="4824300"/>
          </a:xfrm>
          <a:prstGeom prst="rect">
            <a:avLst/>
          </a:prstGeom>
          <a:noFill/>
          <a:ln>
            <a:noFill/>
          </a:ln>
        </p:spPr>
        <p:txBody>
          <a:bodyPr anchorCtr="0" anchor="t" bIns="91425" lIns="91425" rIns="91425" wrap="square" tIns="91425">
            <a:noAutofit/>
          </a:bodyPr>
          <a:lstStyle/>
          <a:p>
            <a:pPr indent="0" lvl="0" marL="0" rtl="0" algn="ctr">
              <a:lnSpc>
                <a:spcPct val="115000"/>
              </a:lnSpc>
              <a:spcBef>
                <a:spcPts val="0"/>
              </a:spcBef>
              <a:buNone/>
            </a:pPr>
            <a:r>
              <a:rPr b="1" lang="en" sz="1600">
                <a:solidFill>
                  <a:srgbClr val="CC4125"/>
                </a:solidFill>
              </a:rPr>
              <a:t>Dashboard 1</a:t>
            </a:r>
          </a:p>
          <a:p>
            <a:pPr indent="-317500" lvl="0" marL="457200" rtl="0">
              <a:lnSpc>
                <a:spcPct val="150000"/>
              </a:lnSpc>
              <a:spcBef>
                <a:spcPts val="0"/>
              </a:spcBef>
              <a:spcAft>
                <a:spcPts val="0"/>
              </a:spcAft>
              <a:buClr>
                <a:srgbClr val="434343"/>
              </a:buClr>
              <a:buSzPts val="1400"/>
              <a:buChar char="●"/>
            </a:pPr>
            <a:r>
              <a:rPr lang="en">
                <a:solidFill>
                  <a:srgbClr val="434343"/>
                </a:solidFill>
              </a:rPr>
              <a:t>Where are the happiest places in the world?</a:t>
            </a:r>
          </a:p>
          <a:p>
            <a:pPr indent="-317500" lvl="0" marL="457200" rtl="0">
              <a:lnSpc>
                <a:spcPct val="150000"/>
              </a:lnSpc>
              <a:spcBef>
                <a:spcPts val="0"/>
              </a:spcBef>
              <a:spcAft>
                <a:spcPts val="0"/>
              </a:spcAft>
              <a:buClr>
                <a:srgbClr val="434343"/>
              </a:buClr>
              <a:buSzPts val="1400"/>
              <a:buChar char="●"/>
            </a:pPr>
            <a:r>
              <a:rPr lang="en">
                <a:solidFill>
                  <a:srgbClr val="434343"/>
                </a:solidFill>
              </a:rPr>
              <a:t>How countries or regions rank in overall happiness?</a:t>
            </a:r>
          </a:p>
          <a:p>
            <a:pPr indent="-317500" lvl="0" marL="457200" rtl="0">
              <a:lnSpc>
                <a:spcPct val="150000"/>
              </a:lnSpc>
              <a:spcBef>
                <a:spcPts val="0"/>
              </a:spcBef>
              <a:spcAft>
                <a:spcPts val="0"/>
              </a:spcAft>
              <a:buClr>
                <a:srgbClr val="434343"/>
              </a:buClr>
              <a:buSzPts val="1400"/>
              <a:buChar char="●"/>
            </a:pPr>
            <a:r>
              <a:rPr lang="en">
                <a:solidFill>
                  <a:srgbClr val="434343"/>
                </a:solidFill>
              </a:rPr>
              <a:t>Identify TOP 10 happiest countries in the world.</a:t>
            </a:r>
          </a:p>
          <a:p>
            <a:pPr indent="-317500" lvl="0" marL="457200" rtl="0">
              <a:lnSpc>
                <a:spcPct val="150000"/>
              </a:lnSpc>
              <a:spcBef>
                <a:spcPts val="0"/>
              </a:spcBef>
              <a:buClr>
                <a:srgbClr val="434343"/>
              </a:buClr>
              <a:buSzPts val="1400"/>
              <a:buChar char="●"/>
            </a:pPr>
            <a:r>
              <a:rPr lang="en">
                <a:solidFill>
                  <a:srgbClr val="434343"/>
                </a:solidFill>
              </a:rPr>
              <a:t>Evaluate each of the six factors contributing to overall happiness. </a:t>
            </a:r>
          </a:p>
          <a:p>
            <a:pPr indent="0" lvl="0" marL="0" rtl="0">
              <a:lnSpc>
                <a:spcPct val="115000"/>
              </a:lnSpc>
              <a:spcBef>
                <a:spcPts val="0"/>
              </a:spcBef>
              <a:buNone/>
            </a:pPr>
            <a:r>
              <a:t/>
            </a:r>
            <a:endParaRPr b="1" sz="1600">
              <a:solidFill>
                <a:schemeClr val="accent5"/>
              </a:solidFill>
            </a:endParaRPr>
          </a:p>
          <a:p>
            <a:pPr indent="0" lvl="0" marL="0" rtl="0" algn="ctr">
              <a:lnSpc>
                <a:spcPct val="115000"/>
              </a:lnSpc>
              <a:spcBef>
                <a:spcPts val="0"/>
              </a:spcBef>
              <a:buNone/>
            </a:pPr>
            <a:r>
              <a:rPr b="1" lang="en" sz="1600">
                <a:solidFill>
                  <a:srgbClr val="CC4125"/>
                </a:solidFill>
              </a:rPr>
              <a:t>Dashboard 2</a:t>
            </a:r>
          </a:p>
          <a:p>
            <a:pPr indent="-317500" lvl="0" marL="457200" rtl="0">
              <a:lnSpc>
                <a:spcPct val="150000"/>
              </a:lnSpc>
              <a:spcBef>
                <a:spcPts val="0"/>
              </a:spcBef>
              <a:spcAft>
                <a:spcPts val="0"/>
              </a:spcAft>
              <a:buClr>
                <a:srgbClr val="434343"/>
              </a:buClr>
              <a:buSzPts val="1400"/>
              <a:buChar char="●"/>
            </a:pPr>
            <a:r>
              <a:rPr lang="en">
                <a:solidFill>
                  <a:srgbClr val="434343"/>
                </a:solidFill>
              </a:rPr>
              <a:t>How does individual factor contribute to the happiness score?</a:t>
            </a:r>
          </a:p>
          <a:p>
            <a:pPr indent="-317500" lvl="0" marL="457200" rtl="0">
              <a:lnSpc>
                <a:spcPct val="150000"/>
              </a:lnSpc>
              <a:spcBef>
                <a:spcPts val="0"/>
              </a:spcBef>
              <a:buClr>
                <a:srgbClr val="434343"/>
              </a:buClr>
              <a:buSzPts val="1400"/>
              <a:buChar char="●"/>
            </a:pPr>
            <a:r>
              <a:rPr lang="en">
                <a:solidFill>
                  <a:srgbClr val="434343"/>
                </a:solidFill>
              </a:rPr>
              <a:t>Correlation examination  </a:t>
            </a:r>
          </a:p>
          <a:p>
            <a:pPr indent="0" lvl="0" marL="0">
              <a:lnSpc>
                <a:spcPct val="115000"/>
              </a:lnSpc>
              <a:spcBef>
                <a:spcPts val="0"/>
              </a:spcBef>
              <a:buNone/>
            </a:pPr>
            <a:r>
              <a:t/>
            </a:r>
            <a:endParaRPr sz="1600"/>
          </a:p>
        </p:txBody>
      </p:sp>
      <p:cxnSp>
        <p:nvCxnSpPr>
          <p:cNvPr id="82" name="Shape 82"/>
          <p:cNvCxnSpPr/>
          <p:nvPr/>
        </p:nvCxnSpPr>
        <p:spPr>
          <a:xfrm>
            <a:off x="4553450" y="22275"/>
            <a:ext cx="0" cy="5032200"/>
          </a:xfrm>
          <a:prstGeom prst="straightConnector1">
            <a:avLst/>
          </a:prstGeom>
          <a:noFill/>
          <a:ln cap="flat" cmpd="sng" w="9525">
            <a:solidFill>
              <a:srgbClr val="666666"/>
            </a:solidFill>
            <a:prstDash val="solid"/>
            <a:round/>
            <a:headEnd len="lg" w="lg" type="none"/>
            <a:tailEnd len="lg" w="lg"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523650" y="526350"/>
            <a:ext cx="5618700" cy="4090800"/>
          </a:xfrm>
          <a:prstGeom prst="rect">
            <a:avLst/>
          </a:prstGeom>
        </p:spPr>
        <p:txBody>
          <a:bodyPr anchorCtr="0" anchor="ctr" bIns="91425" lIns="91425" rIns="91425" wrap="square" tIns="91425">
            <a:noAutofit/>
          </a:bodyPr>
          <a:lstStyle/>
          <a:p>
            <a:pPr indent="0" lvl="0" marL="0">
              <a:spcBef>
                <a:spcPts val="0"/>
              </a:spcBef>
              <a:buNone/>
            </a:pPr>
            <a:r>
              <a:rPr lang="en"/>
              <a:t>Tableau Demonstration</a:t>
            </a:r>
          </a:p>
        </p:txBody>
      </p:sp>
      <p:sp>
        <p:nvSpPr>
          <p:cNvPr id="88" name="Shape 88"/>
          <p:cNvSpPr txBox="1"/>
          <p:nvPr/>
        </p:nvSpPr>
        <p:spPr>
          <a:xfrm>
            <a:off x="623850" y="3492075"/>
            <a:ext cx="4200600" cy="1247700"/>
          </a:xfrm>
          <a:prstGeom prst="rect">
            <a:avLst/>
          </a:prstGeom>
          <a:noFill/>
          <a:ln>
            <a:noFill/>
          </a:ln>
        </p:spPr>
        <p:txBody>
          <a:bodyPr anchorCtr="0" anchor="t" bIns="91425" lIns="91425" rIns="91425" wrap="square" tIns="91425">
            <a:noAutofit/>
          </a:bodyPr>
          <a:lstStyle/>
          <a:p>
            <a:pPr indent="0" lvl="0" marL="0">
              <a:spcBef>
                <a:spcPts val="0"/>
              </a:spcBef>
              <a:buNone/>
            </a:pPr>
            <a:r>
              <a:t/>
            </a:r>
            <a:endParaRPr/>
          </a:p>
          <a:p>
            <a:pPr indent="0" lvl="0" marL="0">
              <a:spcBef>
                <a:spcPts val="0"/>
              </a:spcBef>
              <a:buNone/>
            </a:pPr>
            <a:r>
              <a:rPr b="1" lang="en" sz="1800" u="sng">
                <a:solidFill>
                  <a:srgbClr val="FFFFFF"/>
                </a:solidFill>
                <a:hlinkClick r:id="rId3"/>
              </a:rPr>
              <a:t>Link to view</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391350"/>
            <a:ext cx="8520600" cy="626100"/>
          </a:xfrm>
          <a:prstGeom prst="rect">
            <a:avLst/>
          </a:prstGeom>
        </p:spPr>
        <p:txBody>
          <a:bodyPr anchorCtr="0" anchor="t" bIns="91425" lIns="91425" rIns="91425" wrap="square" tIns="91425">
            <a:noAutofit/>
          </a:bodyPr>
          <a:lstStyle/>
          <a:p>
            <a:pPr indent="0" lvl="0" marL="0">
              <a:spcBef>
                <a:spcPts val="0"/>
              </a:spcBef>
              <a:buNone/>
            </a:pPr>
            <a:r>
              <a:rPr lang="en"/>
              <a:t>Data Visualization Overview</a:t>
            </a:r>
          </a:p>
        </p:txBody>
      </p:sp>
      <p:sp>
        <p:nvSpPr>
          <p:cNvPr id="94" name="Shape 94"/>
          <p:cNvSpPr txBox="1"/>
          <p:nvPr/>
        </p:nvSpPr>
        <p:spPr>
          <a:xfrm>
            <a:off x="416475" y="1584200"/>
            <a:ext cx="3725400" cy="2667900"/>
          </a:xfrm>
          <a:prstGeom prst="rect">
            <a:avLst/>
          </a:prstGeom>
          <a:noFill/>
          <a:ln>
            <a:noFill/>
          </a:ln>
        </p:spPr>
        <p:txBody>
          <a:bodyPr anchorCtr="0" anchor="t" bIns="91425" lIns="91425" rIns="91425" wrap="square" tIns="91425">
            <a:noAutofit/>
          </a:bodyPr>
          <a:lstStyle/>
          <a:p>
            <a:pPr indent="0" lvl="0" marL="0">
              <a:lnSpc>
                <a:spcPct val="150000"/>
              </a:lnSpc>
              <a:spcBef>
                <a:spcPts val="0"/>
              </a:spcBef>
              <a:buNone/>
            </a:pPr>
            <a:r>
              <a:rPr lang="en">
                <a:solidFill>
                  <a:srgbClr val="434343"/>
                </a:solidFill>
              </a:rPr>
              <a:t>  	</a:t>
            </a:r>
            <a:r>
              <a:rPr lang="en" sz="1800" u="sng">
                <a:solidFill>
                  <a:srgbClr val="434343"/>
                </a:solidFill>
              </a:rPr>
              <a:t>Types of graphs </a:t>
            </a:r>
          </a:p>
          <a:p>
            <a:pPr indent="-342900" lvl="0" marL="457200">
              <a:lnSpc>
                <a:spcPct val="150000"/>
              </a:lnSpc>
              <a:spcBef>
                <a:spcPts val="0"/>
              </a:spcBef>
              <a:spcAft>
                <a:spcPts val="0"/>
              </a:spcAft>
              <a:buClr>
                <a:srgbClr val="434343"/>
              </a:buClr>
              <a:buSzPts val="1800"/>
              <a:buChar char="●"/>
            </a:pPr>
            <a:r>
              <a:rPr lang="en" sz="1800">
                <a:solidFill>
                  <a:srgbClr val="434343"/>
                </a:solidFill>
              </a:rPr>
              <a:t>Choropleth</a:t>
            </a:r>
          </a:p>
          <a:p>
            <a:pPr indent="-342900" lvl="0" marL="457200" rtl="0">
              <a:lnSpc>
                <a:spcPct val="150000"/>
              </a:lnSpc>
              <a:spcBef>
                <a:spcPts val="0"/>
              </a:spcBef>
              <a:spcAft>
                <a:spcPts val="0"/>
              </a:spcAft>
              <a:buClr>
                <a:srgbClr val="434343"/>
              </a:buClr>
              <a:buSzPts val="1800"/>
              <a:buChar char="●"/>
            </a:pPr>
            <a:r>
              <a:rPr lang="en" sz="1800">
                <a:solidFill>
                  <a:srgbClr val="434343"/>
                </a:solidFill>
              </a:rPr>
              <a:t>Stacked bar chart</a:t>
            </a:r>
          </a:p>
          <a:p>
            <a:pPr indent="-342900" lvl="0" marL="457200" rtl="0">
              <a:lnSpc>
                <a:spcPct val="150000"/>
              </a:lnSpc>
              <a:spcBef>
                <a:spcPts val="0"/>
              </a:spcBef>
              <a:spcAft>
                <a:spcPts val="0"/>
              </a:spcAft>
              <a:buClr>
                <a:srgbClr val="434343"/>
              </a:buClr>
              <a:buSzPts val="1800"/>
              <a:buChar char="●"/>
            </a:pPr>
            <a:r>
              <a:rPr lang="en" sz="1800">
                <a:solidFill>
                  <a:srgbClr val="434343"/>
                </a:solidFill>
              </a:rPr>
              <a:t>Information table</a:t>
            </a:r>
          </a:p>
          <a:p>
            <a:pPr indent="-342900" lvl="0" marL="457200">
              <a:lnSpc>
                <a:spcPct val="150000"/>
              </a:lnSpc>
              <a:spcBef>
                <a:spcPts val="0"/>
              </a:spcBef>
              <a:buClr>
                <a:srgbClr val="434343"/>
              </a:buClr>
              <a:buSzPts val="1800"/>
              <a:buChar char="●"/>
            </a:pPr>
            <a:r>
              <a:rPr lang="en" sz="1800">
                <a:solidFill>
                  <a:srgbClr val="434343"/>
                </a:solidFill>
              </a:rPr>
              <a:t>Scatter plot</a:t>
            </a:r>
          </a:p>
        </p:txBody>
      </p:sp>
      <p:sp>
        <p:nvSpPr>
          <p:cNvPr id="95" name="Shape 95"/>
          <p:cNvSpPr txBox="1"/>
          <p:nvPr/>
        </p:nvSpPr>
        <p:spPr>
          <a:xfrm>
            <a:off x="5450100" y="1584200"/>
            <a:ext cx="3382200" cy="2928600"/>
          </a:xfrm>
          <a:prstGeom prst="rect">
            <a:avLst/>
          </a:prstGeom>
          <a:noFill/>
          <a:ln>
            <a:noFill/>
          </a:ln>
        </p:spPr>
        <p:txBody>
          <a:bodyPr anchorCtr="0" anchor="t" bIns="91425" lIns="91425" rIns="91425" wrap="square" tIns="91425">
            <a:noAutofit/>
          </a:bodyPr>
          <a:lstStyle/>
          <a:p>
            <a:pPr indent="457200" lvl="0" marL="0">
              <a:lnSpc>
                <a:spcPct val="150000"/>
              </a:lnSpc>
              <a:spcBef>
                <a:spcPts val="0"/>
              </a:spcBef>
              <a:buNone/>
            </a:pPr>
            <a:r>
              <a:rPr lang="en" sz="1800" u="sng">
                <a:solidFill>
                  <a:srgbClr val="434343"/>
                </a:solidFill>
              </a:rPr>
              <a:t>Techniques applied:</a:t>
            </a:r>
          </a:p>
          <a:p>
            <a:pPr indent="-342900" lvl="0" marL="457200" rtl="0">
              <a:lnSpc>
                <a:spcPct val="150000"/>
              </a:lnSpc>
              <a:spcBef>
                <a:spcPts val="0"/>
              </a:spcBef>
              <a:spcAft>
                <a:spcPts val="0"/>
              </a:spcAft>
              <a:buClr>
                <a:srgbClr val="434343"/>
              </a:buClr>
              <a:buSzPts val="1800"/>
              <a:buChar char="●"/>
            </a:pPr>
            <a:r>
              <a:rPr lang="en" sz="1800">
                <a:solidFill>
                  <a:srgbClr val="434343"/>
                </a:solidFill>
              </a:rPr>
              <a:t>Filtering</a:t>
            </a:r>
          </a:p>
          <a:p>
            <a:pPr indent="-342900" lvl="0" marL="457200" rtl="0">
              <a:lnSpc>
                <a:spcPct val="150000"/>
              </a:lnSpc>
              <a:spcBef>
                <a:spcPts val="0"/>
              </a:spcBef>
              <a:spcAft>
                <a:spcPts val="0"/>
              </a:spcAft>
              <a:buClr>
                <a:srgbClr val="434343"/>
              </a:buClr>
              <a:buSzPts val="1800"/>
              <a:buChar char="●"/>
            </a:pPr>
            <a:r>
              <a:rPr lang="en" sz="1800">
                <a:solidFill>
                  <a:srgbClr val="434343"/>
                </a:solidFill>
              </a:rPr>
              <a:t>Highlighting</a:t>
            </a:r>
          </a:p>
          <a:p>
            <a:pPr indent="-342900" lvl="0" marL="457200" rtl="0">
              <a:lnSpc>
                <a:spcPct val="150000"/>
              </a:lnSpc>
              <a:spcBef>
                <a:spcPts val="0"/>
              </a:spcBef>
              <a:spcAft>
                <a:spcPts val="0"/>
              </a:spcAft>
              <a:buClr>
                <a:srgbClr val="434343"/>
              </a:buClr>
              <a:buSzPts val="1800"/>
              <a:buChar char="●"/>
            </a:pPr>
            <a:r>
              <a:rPr lang="en" sz="1800">
                <a:solidFill>
                  <a:srgbClr val="434343"/>
                </a:solidFill>
              </a:rPr>
              <a:t>Story mode</a:t>
            </a:r>
          </a:p>
          <a:p>
            <a:pPr indent="-342900" lvl="0" marL="457200" rtl="0">
              <a:lnSpc>
                <a:spcPct val="150000"/>
              </a:lnSpc>
              <a:spcBef>
                <a:spcPts val="0"/>
              </a:spcBef>
              <a:spcAft>
                <a:spcPts val="0"/>
              </a:spcAft>
              <a:buClr>
                <a:srgbClr val="434343"/>
              </a:buClr>
              <a:buSzPts val="1800"/>
              <a:buChar char="●"/>
            </a:pPr>
            <a:r>
              <a:rPr lang="en" sz="1800">
                <a:solidFill>
                  <a:srgbClr val="434343"/>
                </a:solidFill>
              </a:rPr>
              <a:t>Layout choice</a:t>
            </a:r>
          </a:p>
          <a:p>
            <a:pPr indent="-342900" lvl="0" marL="457200" rtl="0">
              <a:lnSpc>
                <a:spcPct val="150000"/>
              </a:lnSpc>
              <a:spcBef>
                <a:spcPts val="0"/>
              </a:spcBef>
              <a:buClr>
                <a:srgbClr val="434343"/>
              </a:buClr>
              <a:buSzPts val="1800"/>
              <a:buChar char="●"/>
            </a:pPr>
            <a:r>
              <a:rPr lang="en" sz="1800">
                <a:solidFill>
                  <a:srgbClr val="434343"/>
                </a:solidFill>
              </a:rPr>
              <a:t>Color choice</a:t>
            </a:r>
          </a:p>
          <a:p>
            <a:pPr indent="0" lvl="0" marL="0">
              <a:lnSpc>
                <a:spcPct val="150000"/>
              </a:lnSpc>
              <a:spcBef>
                <a:spcPts val="0"/>
              </a:spcBef>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391350"/>
            <a:ext cx="8520600" cy="626100"/>
          </a:xfrm>
          <a:prstGeom prst="rect">
            <a:avLst/>
          </a:prstGeom>
        </p:spPr>
        <p:txBody>
          <a:bodyPr anchorCtr="0" anchor="t" bIns="91425" lIns="91425" rIns="91425" wrap="square" tIns="91425">
            <a:noAutofit/>
          </a:bodyPr>
          <a:lstStyle/>
          <a:p>
            <a:pPr indent="0" lvl="0" marL="0">
              <a:spcBef>
                <a:spcPts val="0"/>
              </a:spcBef>
              <a:buNone/>
            </a:pPr>
            <a:r>
              <a:rPr lang="en"/>
              <a:t>Conclusion</a:t>
            </a:r>
          </a:p>
        </p:txBody>
      </p:sp>
      <p:sp>
        <p:nvSpPr>
          <p:cNvPr id="101" name="Shape 10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b="1" lang="en" sz="1400">
                <a:solidFill>
                  <a:srgbClr val="333333"/>
                </a:solidFill>
                <a:latin typeface="Arial"/>
                <a:ea typeface="Arial"/>
                <a:cs typeface="Arial"/>
                <a:sym typeface="Arial"/>
              </a:rPr>
              <a:t>Nordic nations pave the way while African countries get left behind</a:t>
            </a:r>
          </a:p>
          <a:p>
            <a:pPr indent="-342900" lvl="0" marL="457200" rtl="0">
              <a:spcBef>
                <a:spcPts val="0"/>
              </a:spcBef>
              <a:spcAft>
                <a:spcPts val="0"/>
              </a:spcAft>
              <a:buSzPts val="1800"/>
              <a:buChar char="●"/>
            </a:pPr>
            <a:r>
              <a:rPr lang="en" sz="1200">
                <a:solidFill>
                  <a:srgbClr val="333333"/>
                </a:solidFill>
                <a:latin typeface="Arial"/>
                <a:ea typeface="Arial"/>
                <a:cs typeface="Arial"/>
                <a:sym typeface="Arial"/>
              </a:rPr>
              <a:t>Countries with the highest happiness ratings are chiefly grouped around Northern Europe, North and South America</a:t>
            </a:r>
          </a:p>
          <a:p>
            <a:pPr indent="-342900" lvl="0" marL="457200" rtl="0">
              <a:spcBef>
                <a:spcPts val="0"/>
              </a:spcBef>
              <a:buSzPts val="1800"/>
              <a:buChar char="●"/>
            </a:pPr>
            <a:r>
              <a:rPr lang="en" sz="1200">
                <a:solidFill>
                  <a:srgbClr val="333333"/>
                </a:solidFill>
                <a:latin typeface="Arial"/>
                <a:ea typeface="Arial"/>
                <a:cs typeface="Arial"/>
                <a:sym typeface="Arial"/>
              </a:rPr>
              <a:t>Countries with lower happiness ratings are concentrated in Africa and the Middle East</a:t>
            </a:r>
          </a:p>
          <a:p>
            <a:pPr indent="0" lvl="0" marL="0" rtl="0">
              <a:spcBef>
                <a:spcPts val="0"/>
              </a:spcBef>
              <a:buNone/>
            </a:pPr>
            <a:r>
              <a:t/>
            </a:r>
            <a:endParaRPr sz="1200">
              <a:solidFill>
                <a:srgbClr val="333333"/>
              </a:solidFill>
              <a:latin typeface="Arial"/>
              <a:ea typeface="Arial"/>
              <a:cs typeface="Arial"/>
              <a:sym typeface="Arial"/>
            </a:endParaRPr>
          </a:p>
          <a:p>
            <a:pPr indent="0" lvl="0" marL="0" rtl="0">
              <a:spcBef>
                <a:spcPts val="0"/>
              </a:spcBef>
              <a:buNone/>
            </a:pPr>
            <a:r>
              <a:rPr b="1" lang="en" sz="1400">
                <a:solidFill>
                  <a:srgbClr val="333333"/>
                </a:solidFill>
                <a:latin typeface="Arial"/>
                <a:ea typeface="Arial"/>
                <a:cs typeface="Arial"/>
                <a:sym typeface="Arial"/>
              </a:rPr>
              <a:t>TOP 3 factors that impact people’s happiness</a:t>
            </a:r>
          </a:p>
          <a:p>
            <a:pPr indent="-317500" lvl="0" marL="457200" rtl="0">
              <a:lnSpc>
                <a:spcPct val="150000"/>
              </a:lnSpc>
              <a:spcBef>
                <a:spcPts val="0"/>
              </a:spcBef>
              <a:spcAft>
                <a:spcPts val="0"/>
              </a:spcAft>
              <a:buClr>
                <a:srgbClr val="333333"/>
              </a:buClr>
              <a:buSzPts val="1400"/>
              <a:buFont typeface="Arial"/>
              <a:buChar char="●"/>
            </a:pPr>
            <a:r>
              <a:rPr lang="en" sz="1200">
                <a:solidFill>
                  <a:srgbClr val="434343"/>
                </a:solidFill>
              </a:rPr>
              <a:t>Economy (GDP per Capita)</a:t>
            </a:r>
          </a:p>
          <a:p>
            <a:pPr indent="-304800" lvl="0" marL="457200" rtl="0">
              <a:lnSpc>
                <a:spcPct val="150000"/>
              </a:lnSpc>
              <a:spcBef>
                <a:spcPts val="0"/>
              </a:spcBef>
              <a:spcAft>
                <a:spcPts val="0"/>
              </a:spcAft>
              <a:buClr>
                <a:srgbClr val="434343"/>
              </a:buClr>
              <a:buSzPts val="1200"/>
              <a:buChar char="●"/>
            </a:pPr>
            <a:r>
              <a:rPr lang="en" sz="1200">
                <a:solidFill>
                  <a:srgbClr val="434343"/>
                </a:solidFill>
              </a:rPr>
              <a:t>Family</a:t>
            </a:r>
          </a:p>
          <a:p>
            <a:pPr indent="-304800" lvl="0" marL="457200" rtl="0">
              <a:lnSpc>
                <a:spcPct val="150000"/>
              </a:lnSpc>
              <a:spcBef>
                <a:spcPts val="0"/>
              </a:spcBef>
              <a:buClr>
                <a:srgbClr val="434343"/>
              </a:buClr>
              <a:buSzPts val="1200"/>
              <a:buChar char="●"/>
            </a:pPr>
            <a:r>
              <a:rPr lang="en" sz="1200">
                <a:solidFill>
                  <a:srgbClr val="434343"/>
                </a:solidFill>
              </a:rPr>
              <a:t>Health (Life Expectancy)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ctrTitle"/>
          </p:nvPr>
        </p:nvSpPr>
        <p:spPr>
          <a:xfrm>
            <a:off x="3096250" y="1627200"/>
            <a:ext cx="2951400" cy="1584300"/>
          </a:xfrm>
          <a:prstGeom prst="rect">
            <a:avLst/>
          </a:prstGeom>
        </p:spPr>
        <p:txBody>
          <a:bodyPr anchorCtr="0" anchor="ctr" bIns="91425" lIns="91425" rIns="91425" wrap="square" tIns="91425">
            <a:noAutofit/>
          </a:bodyPr>
          <a:lstStyle/>
          <a:p>
            <a:pPr indent="0" lvl="0" marL="0">
              <a:spcBef>
                <a:spcPts val="0"/>
              </a:spcBef>
              <a:buNone/>
            </a:pPr>
            <a:r>
              <a:rPr lang="en"/>
              <a:t>Thank you!!</a:t>
            </a:r>
          </a:p>
        </p:txBody>
      </p:sp>
      <p:sp>
        <p:nvSpPr>
          <p:cNvPr id="107" name="Shape 107"/>
          <p:cNvSpPr txBox="1"/>
          <p:nvPr>
            <p:ph idx="1" type="subTitle"/>
          </p:nvPr>
        </p:nvSpPr>
        <p:spPr>
          <a:xfrm>
            <a:off x="3096363" y="3266930"/>
            <a:ext cx="2951400" cy="701400"/>
          </a:xfrm>
          <a:prstGeom prst="rect">
            <a:avLst/>
          </a:prstGeom>
        </p:spPr>
        <p:txBody>
          <a:bodyPr anchorCtr="0" anchor="b" bIns="91425" lIns="91425" rIns="91425" wrap="square" tIns="91425">
            <a:noAutofit/>
          </a:bodyPr>
          <a:lstStyle/>
          <a:p>
            <a:pPr indent="0" lvl="0" marL="0">
              <a:spcBef>
                <a:spcPts val="0"/>
              </a:spcBef>
              <a:buNone/>
            </a:pPr>
            <a:r>
              <a:rPr lang="en"/>
              <a:t> </a:t>
            </a: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