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1.xml" ContentType="application/vnd.ms-office.webextension+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9"/>
  </p:notesMasterIdLst>
  <p:sldIdLst>
    <p:sldId id="256" r:id="rId2"/>
    <p:sldId id="257" r:id="rId3"/>
    <p:sldId id="258" r:id="rId4"/>
    <p:sldId id="260" r:id="rId5"/>
    <p:sldId id="261" r:id="rId6"/>
    <p:sldId id="262" r:id="rId7"/>
    <p:sldId id="263" r:id="rId8"/>
    <p:sldId id="264" r:id="rId9"/>
    <p:sldId id="278" r:id="rId10"/>
    <p:sldId id="265" r:id="rId11"/>
    <p:sldId id="268" r:id="rId12"/>
    <p:sldId id="276" r:id="rId13"/>
    <p:sldId id="273" r:id="rId14"/>
    <p:sldId id="274" r:id="rId15"/>
    <p:sldId id="275" r:id="rId16"/>
    <p:sldId id="27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273" autoAdjust="0"/>
  </p:normalViewPr>
  <p:slideViewPr>
    <p:cSldViewPr snapToGrid="0">
      <p:cViewPr varScale="1">
        <p:scale>
          <a:sx n="78" d="100"/>
          <a:sy n="78" d="100"/>
        </p:scale>
        <p:origin x="10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42784-547C-4C17-88DE-B1CA9B9A265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980773B-935F-4829-8A25-D2A79D5DDF5D}">
      <dgm:prSet/>
      <dgm:spPr/>
      <dgm:t>
        <a:bodyPr/>
        <a:lstStyle/>
        <a:p>
          <a:r>
            <a:rPr lang="en-US"/>
            <a:t>HCA Healthcare background and rationale for choosing this organization</a:t>
          </a:r>
        </a:p>
      </dgm:t>
    </dgm:pt>
    <dgm:pt modelId="{20A610DC-8156-474A-988F-67B686BF1CC1}" type="parTrans" cxnId="{9E0E4325-10EE-4C33-9161-9059877D80B6}">
      <dgm:prSet/>
      <dgm:spPr/>
      <dgm:t>
        <a:bodyPr/>
        <a:lstStyle/>
        <a:p>
          <a:endParaRPr lang="en-US"/>
        </a:p>
      </dgm:t>
    </dgm:pt>
    <dgm:pt modelId="{3E857F68-BC02-48AC-AB55-C7055644BE4D}" type="sibTrans" cxnId="{9E0E4325-10EE-4C33-9161-9059877D80B6}">
      <dgm:prSet/>
      <dgm:spPr/>
      <dgm:t>
        <a:bodyPr/>
        <a:lstStyle/>
        <a:p>
          <a:endParaRPr lang="en-US"/>
        </a:p>
      </dgm:t>
    </dgm:pt>
    <dgm:pt modelId="{880FC2CC-7561-4D71-919C-1625EA8C728E}">
      <dgm:prSet/>
      <dgm:spPr/>
      <dgm:t>
        <a:bodyPr/>
        <a:lstStyle/>
        <a:p>
          <a:r>
            <a:rPr lang="en-US"/>
            <a:t>Data set = CMS Patient Satisfaction Survey Data (2016-2020)</a:t>
          </a:r>
        </a:p>
      </dgm:t>
    </dgm:pt>
    <dgm:pt modelId="{C990C56A-C250-4C6C-AA40-3A04E105B9E0}" type="parTrans" cxnId="{D6F6CD59-5EC4-47A6-9505-4AF9B56FE783}">
      <dgm:prSet/>
      <dgm:spPr/>
      <dgm:t>
        <a:bodyPr/>
        <a:lstStyle/>
        <a:p>
          <a:endParaRPr lang="en-US"/>
        </a:p>
      </dgm:t>
    </dgm:pt>
    <dgm:pt modelId="{969C3651-6838-4D10-9A48-F7332A399492}" type="sibTrans" cxnId="{D6F6CD59-5EC4-47A6-9505-4AF9B56FE783}">
      <dgm:prSet/>
      <dgm:spPr/>
      <dgm:t>
        <a:bodyPr/>
        <a:lstStyle/>
        <a:p>
          <a:endParaRPr lang="en-US"/>
        </a:p>
      </dgm:t>
    </dgm:pt>
    <dgm:pt modelId="{E475D5C4-30EE-452F-BE55-0873D2764019}">
      <dgm:prSet/>
      <dgm:spPr/>
      <dgm:t>
        <a:bodyPr/>
        <a:lstStyle/>
        <a:p>
          <a:r>
            <a:rPr lang="en-US" dirty="0"/>
            <a:t>BI tools = Power Query, RStudio, and Microsoft Power BI</a:t>
          </a:r>
        </a:p>
      </dgm:t>
    </dgm:pt>
    <dgm:pt modelId="{96B75915-AD3D-4CFD-8238-AF0878218245}" type="parTrans" cxnId="{8793117F-504B-488E-9B98-9AA294B7D937}">
      <dgm:prSet/>
      <dgm:spPr/>
      <dgm:t>
        <a:bodyPr/>
        <a:lstStyle/>
        <a:p>
          <a:endParaRPr lang="en-US"/>
        </a:p>
      </dgm:t>
    </dgm:pt>
    <dgm:pt modelId="{3C4E3DFA-1CFD-4937-8BCB-36CD2B5CE43B}" type="sibTrans" cxnId="{8793117F-504B-488E-9B98-9AA294B7D937}">
      <dgm:prSet/>
      <dgm:spPr/>
      <dgm:t>
        <a:bodyPr/>
        <a:lstStyle/>
        <a:p>
          <a:endParaRPr lang="en-US"/>
        </a:p>
      </dgm:t>
    </dgm:pt>
    <dgm:pt modelId="{82BCF61A-5116-4225-B95A-DC5FD9390DBC}">
      <dgm:prSet/>
      <dgm:spPr/>
      <dgm:t>
        <a:bodyPr/>
        <a:lstStyle/>
        <a:p>
          <a:r>
            <a:rPr lang="en-US"/>
            <a:t>Code and functions for statistical analysis</a:t>
          </a:r>
        </a:p>
      </dgm:t>
    </dgm:pt>
    <dgm:pt modelId="{BB959C48-F9CB-453E-96EC-68F633DBC7AB}" type="parTrans" cxnId="{C8348FBE-25C1-4C64-9C37-4937DED575F9}">
      <dgm:prSet/>
      <dgm:spPr/>
      <dgm:t>
        <a:bodyPr/>
        <a:lstStyle/>
        <a:p>
          <a:endParaRPr lang="en-US"/>
        </a:p>
      </dgm:t>
    </dgm:pt>
    <dgm:pt modelId="{A794560B-C539-44E0-8B41-2B2E51AF3B54}" type="sibTrans" cxnId="{C8348FBE-25C1-4C64-9C37-4937DED575F9}">
      <dgm:prSet/>
      <dgm:spPr/>
      <dgm:t>
        <a:bodyPr/>
        <a:lstStyle/>
        <a:p>
          <a:endParaRPr lang="en-US"/>
        </a:p>
      </dgm:t>
    </dgm:pt>
    <dgm:pt modelId="{9940E5C6-CC67-4ED7-939E-073DDF97B7A0}">
      <dgm:prSet/>
      <dgm:spPr/>
      <dgm:t>
        <a:bodyPr/>
        <a:lstStyle/>
        <a:p>
          <a:r>
            <a:rPr lang="en-US"/>
            <a:t>Interpretation of statistical results</a:t>
          </a:r>
        </a:p>
      </dgm:t>
    </dgm:pt>
    <dgm:pt modelId="{564FC293-6AED-44DD-A7A9-54E432B956C1}" type="parTrans" cxnId="{D0731050-37CA-43FA-8549-3A2EE5306C81}">
      <dgm:prSet/>
      <dgm:spPr/>
      <dgm:t>
        <a:bodyPr/>
        <a:lstStyle/>
        <a:p>
          <a:endParaRPr lang="en-US"/>
        </a:p>
      </dgm:t>
    </dgm:pt>
    <dgm:pt modelId="{A65BA334-A584-4A18-B71F-130E6B009A21}" type="sibTrans" cxnId="{D0731050-37CA-43FA-8549-3A2EE5306C81}">
      <dgm:prSet/>
      <dgm:spPr/>
      <dgm:t>
        <a:bodyPr/>
        <a:lstStyle/>
        <a:p>
          <a:endParaRPr lang="en-US"/>
        </a:p>
      </dgm:t>
    </dgm:pt>
    <dgm:pt modelId="{591903AB-E8F2-4797-BF34-94D03AC4089C}">
      <dgm:prSet/>
      <dgm:spPr/>
      <dgm:t>
        <a:bodyPr/>
        <a:lstStyle/>
        <a:p>
          <a:r>
            <a:rPr lang="en-US"/>
            <a:t>Visualizations and interpretations</a:t>
          </a:r>
        </a:p>
      </dgm:t>
    </dgm:pt>
    <dgm:pt modelId="{97169E4D-EF47-4D22-B4D8-1499D8EA3069}" type="parTrans" cxnId="{399735A4-9158-4818-B0BE-9E448C9D2B85}">
      <dgm:prSet/>
      <dgm:spPr/>
      <dgm:t>
        <a:bodyPr/>
        <a:lstStyle/>
        <a:p>
          <a:endParaRPr lang="en-US"/>
        </a:p>
      </dgm:t>
    </dgm:pt>
    <dgm:pt modelId="{5A4B9DB0-B376-44E5-974C-7644169C23CC}" type="sibTrans" cxnId="{399735A4-9158-4818-B0BE-9E448C9D2B85}">
      <dgm:prSet/>
      <dgm:spPr/>
      <dgm:t>
        <a:bodyPr/>
        <a:lstStyle/>
        <a:p>
          <a:endParaRPr lang="en-US"/>
        </a:p>
      </dgm:t>
    </dgm:pt>
    <dgm:pt modelId="{7A16D3C4-5C47-46EE-A0C8-69FD9110E03D}" type="pres">
      <dgm:prSet presAssocID="{8DB42784-547C-4C17-88DE-B1CA9B9A2650}" presName="vert0" presStyleCnt="0">
        <dgm:presLayoutVars>
          <dgm:dir/>
          <dgm:animOne val="branch"/>
          <dgm:animLvl val="lvl"/>
        </dgm:presLayoutVars>
      </dgm:prSet>
      <dgm:spPr/>
    </dgm:pt>
    <dgm:pt modelId="{45C47938-3FE9-467A-ADBA-F7C553E81E6B}" type="pres">
      <dgm:prSet presAssocID="{1980773B-935F-4829-8A25-D2A79D5DDF5D}" presName="thickLine" presStyleLbl="alignNode1" presStyleIdx="0" presStyleCnt="6"/>
      <dgm:spPr/>
    </dgm:pt>
    <dgm:pt modelId="{09138FD9-6BE2-41DE-BE6E-194B6464AF2D}" type="pres">
      <dgm:prSet presAssocID="{1980773B-935F-4829-8A25-D2A79D5DDF5D}" presName="horz1" presStyleCnt="0"/>
      <dgm:spPr/>
    </dgm:pt>
    <dgm:pt modelId="{1F102433-3E8F-4FEB-9316-BB04BE89A5EC}" type="pres">
      <dgm:prSet presAssocID="{1980773B-935F-4829-8A25-D2A79D5DDF5D}" presName="tx1" presStyleLbl="revTx" presStyleIdx="0" presStyleCnt="6"/>
      <dgm:spPr/>
    </dgm:pt>
    <dgm:pt modelId="{1F0FECA3-E771-4CD5-A689-5D7D7C69A8BC}" type="pres">
      <dgm:prSet presAssocID="{1980773B-935F-4829-8A25-D2A79D5DDF5D}" presName="vert1" presStyleCnt="0"/>
      <dgm:spPr/>
    </dgm:pt>
    <dgm:pt modelId="{DA224CAF-C8B9-4EE4-943A-6292D3766446}" type="pres">
      <dgm:prSet presAssocID="{880FC2CC-7561-4D71-919C-1625EA8C728E}" presName="thickLine" presStyleLbl="alignNode1" presStyleIdx="1" presStyleCnt="6"/>
      <dgm:spPr/>
    </dgm:pt>
    <dgm:pt modelId="{CEE5262B-EE98-4F19-A264-B9094B50AB3A}" type="pres">
      <dgm:prSet presAssocID="{880FC2CC-7561-4D71-919C-1625EA8C728E}" presName="horz1" presStyleCnt="0"/>
      <dgm:spPr/>
    </dgm:pt>
    <dgm:pt modelId="{A623FF5F-E515-4D9B-A358-6160C6BDCDA8}" type="pres">
      <dgm:prSet presAssocID="{880FC2CC-7561-4D71-919C-1625EA8C728E}" presName="tx1" presStyleLbl="revTx" presStyleIdx="1" presStyleCnt="6"/>
      <dgm:spPr/>
    </dgm:pt>
    <dgm:pt modelId="{93DC9ABD-14FB-4AD0-92F0-1F226C815595}" type="pres">
      <dgm:prSet presAssocID="{880FC2CC-7561-4D71-919C-1625EA8C728E}" presName="vert1" presStyleCnt="0"/>
      <dgm:spPr/>
    </dgm:pt>
    <dgm:pt modelId="{9065377C-7F0B-43E8-A1D0-FBFC0619F475}" type="pres">
      <dgm:prSet presAssocID="{E475D5C4-30EE-452F-BE55-0873D2764019}" presName="thickLine" presStyleLbl="alignNode1" presStyleIdx="2" presStyleCnt="6"/>
      <dgm:spPr/>
    </dgm:pt>
    <dgm:pt modelId="{45A05536-040F-458E-8D76-28128A56F283}" type="pres">
      <dgm:prSet presAssocID="{E475D5C4-30EE-452F-BE55-0873D2764019}" presName="horz1" presStyleCnt="0"/>
      <dgm:spPr/>
    </dgm:pt>
    <dgm:pt modelId="{85EEE1C9-878C-41A7-BBDF-103BFA6C675B}" type="pres">
      <dgm:prSet presAssocID="{E475D5C4-30EE-452F-BE55-0873D2764019}" presName="tx1" presStyleLbl="revTx" presStyleIdx="2" presStyleCnt="6"/>
      <dgm:spPr/>
    </dgm:pt>
    <dgm:pt modelId="{88E59AE3-213F-4C42-BB37-BA13538D9419}" type="pres">
      <dgm:prSet presAssocID="{E475D5C4-30EE-452F-BE55-0873D2764019}" presName="vert1" presStyleCnt="0"/>
      <dgm:spPr/>
    </dgm:pt>
    <dgm:pt modelId="{0AA9D3DA-C74F-4E31-B6EA-64563D60783C}" type="pres">
      <dgm:prSet presAssocID="{82BCF61A-5116-4225-B95A-DC5FD9390DBC}" presName="thickLine" presStyleLbl="alignNode1" presStyleIdx="3" presStyleCnt="6"/>
      <dgm:spPr/>
    </dgm:pt>
    <dgm:pt modelId="{358A3C86-F0E4-4A84-BC4F-4C1E880785E6}" type="pres">
      <dgm:prSet presAssocID="{82BCF61A-5116-4225-B95A-DC5FD9390DBC}" presName="horz1" presStyleCnt="0"/>
      <dgm:spPr/>
    </dgm:pt>
    <dgm:pt modelId="{F8CE9ACC-0E4C-497B-B122-FDF36114A327}" type="pres">
      <dgm:prSet presAssocID="{82BCF61A-5116-4225-B95A-DC5FD9390DBC}" presName="tx1" presStyleLbl="revTx" presStyleIdx="3" presStyleCnt="6"/>
      <dgm:spPr/>
    </dgm:pt>
    <dgm:pt modelId="{23269643-66AF-429C-9E28-B529F072DD6C}" type="pres">
      <dgm:prSet presAssocID="{82BCF61A-5116-4225-B95A-DC5FD9390DBC}" presName="vert1" presStyleCnt="0"/>
      <dgm:spPr/>
    </dgm:pt>
    <dgm:pt modelId="{2748E42C-1EC8-4729-B09C-3AE2629B3061}" type="pres">
      <dgm:prSet presAssocID="{9940E5C6-CC67-4ED7-939E-073DDF97B7A0}" presName="thickLine" presStyleLbl="alignNode1" presStyleIdx="4" presStyleCnt="6"/>
      <dgm:spPr/>
    </dgm:pt>
    <dgm:pt modelId="{635F848E-B11C-4D3B-8AA0-66B1444A9F95}" type="pres">
      <dgm:prSet presAssocID="{9940E5C6-CC67-4ED7-939E-073DDF97B7A0}" presName="horz1" presStyleCnt="0"/>
      <dgm:spPr/>
    </dgm:pt>
    <dgm:pt modelId="{3B0024E8-C839-40A4-962A-1AD457521A94}" type="pres">
      <dgm:prSet presAssocID="{9940E5C6-CC67-4ED7-939E-073DDF97B7A0}" presName="tx1" presStyleLbl="revTx" presStyleIdx="4" presStyleCnt="6"/>
      <dgm:spPr/>
    </dgm:pt>
    <dgm:pt modelId="{A5D27E52-7E49-4D8E-A14D-00B625493572}" type="pres">
      <dgm:prSet presAssocID="{9940E5C6-CC67-4ED7-939E-073DDF97B7A0}" presName="vert1" presStyleCnt="0"/>
      <dgm:spPr/>
    </dgm:pt>
    <dgm:pt modelId="{D5CF3EEB-81D9-409F-AAA8-50386578E016}" type="pres">
      <dgm:prSet presAssocID="{591903AB-E8F2-4797-BF34-94D03AC4089C}" presName="thickLine" presStyleLbl="alignNode1" presStyleIdx="5" presStyleCnt="6"/>
      <dgm:spPr/>
    </dgm:pt>
    <dgm:pt modelId="{6E8AE4C5-0E13-4973-9D6C-E1DDA076A380}" type="pres">
      <dgm:prSet presAssocID="{591903AB-E8F2-4797-BF34-94D03AC4089C}" presName="horz1" presStyleCnt="0"/>
      <dgm:spPr/>
    </dgm:pt>
    <dgm:pt modelId="{133FCC4C-AB37-476F-8573-D766895C41CD}" type="pres">
      <dgm:prSet presAssocID="{591903AB-E8F2-4797-BF34-94D03AC4089C}" presName="tx1" presStyleLbl="revTx" presStyleIdx="5" presStyleCnt="6"/>
      <dgm:spPr/>
    </dgm:pt>
    <dgm:pt modelId="{9844074B-1606-4013-828C-11E620998624}" type="pres">
      <dgm:prSet presAssocID="{591903AB-E8F2-4797-BF34-94D03AC4089C}" presName="vert1" presStyleCnt="0"/>
      <dgm:spPr/>
    </dgm:pt>
  </dgm:ptLst>
  <dgm:cxnLst>
    <dgm:cxn modelId="{DE806321-9690-457F-9AFC-2DAC6475DBA9}" type="presOf" srcId="{591903AB-E8F2-4797-BF34-94D03AC4089C}" destId="{133FCC4C-AB37-476F-8573-D766895C41CD}" srcOrd="0" destOrd="0" presId="urn:microsoft.com/office/officeart/2008/layout/LinedList"/>
    <dgm:cxn modelId="{9E0E4325-10EE-4C33-9161-9059877D80B6}" srcId="{8DB42784-547C-4C17-88DE-B1CA9B9A2650}" destId="{1980773B-935F-4829-8A25-D2A79D5DDF5D}" srcOrd="0" destOrd="0" parTransId="{20A610DC-8156-474A-988F-67B686BF1CC1}" sibTransId="{3E857F68-BC02-48AC-AB55-C7055644BE4D}"/>
    <dgm:cxn modelId="{2D7C5A5C-6806-43AF-A3DE-4089B1021F26}" type="presOf" srcId="{E475D5C4-30EE-452F-BE55-0873D2764019}" destId="{85EEE1C9-878C-41A7-BBDF-103BFA6C675B}" srcOrd="0" destOrd="0" presId="urn:microsoft.com/office/officeart/2008/layout/LinedList"/>
    <dgm:cxn modelId="{D0731050-37CA-43FA-8549-3A2EE5306C81}" srcId="{8DB42784-547C-4C17-88DE-B1CA9B9A2650}" destId="{9940E5C6-CC67-4ED7-939E-073DDF97B7A0}" srcOrd="4" destOrd="0" parTransId="{564FC293-6AED-44DD-A7A9-54E432B956C1}" sibTransId="{A65BA334-A584-4A18-B71F-130E6B009A21}"/>
    <dgm:cxn modelId="{D6F6CD59-5EC4-47A6-9505-4AF9B56FE783}" srcId="{8DB42784-547C-4C17-88DE-B1CA9B9A2650}" destId="{880FC2CC-7561-4D71-919C-1625EA8C728E}" srcOrd="1" destOrd="0" parTransId="{C990C56A-C250-4C6C-AA40-3A04E105B9E0}" sibTransId="{969C3651-6838-4D10-9A48-F7332A399492}"/>
    <dgm:cxn modelId="{D662FA7A-FD6C-48DB-B748-B2B9569D7BE9}" type="presOf" srcId="{1980773B-935F-4829-8A25-D2A79D5DDF5D}" destId="{1F102433-3E8F-4FEB-9316-BB04BE89A5EC}" srcOrd="0" destOrd="0" presId="urn:microsoft.com/office/officeart/2008/layout/LinedList"/>
    <dgm:cxn modelId="{8793117F-504B-488E-9B98-9AA294B7D937}" srcId="{8DB42784-547C-4C17-88DE-B1CA9B9A2650}" destId="{E475D5C4-30EE-452F-BE55-0873D2764019}" srcOrd="2" destOrd="0" parTransId="{96B75915-AD3D-4CFD-8238-AF0878218245}" sibTransId="{3C4E3DFA-1CFD-4937-8BCB-36CD2B5CE43B}"/>
    <dgm:cxn modelId="{C6EAAA8F-B176-4895-9FA7-44D42E942ADD}" type="presOf" srcId="{880FC2CC-7561-4D71-919C-1625EA8C728E}" destId="{A623FF5F-E515-4D9B-A358-6160C6BDCDA8}" srcOrd="0" destOrd="0" presId="urn:microsoft.com/office/officeart/2008/layout/LinedList"/>
    <dgm:cxn modelId="{399735A4-9158-4818-B0BE-9E448C9D2B85}" srcId="{8DB42784-547C-4C17-88DE-B1CA9B9A2650}" destId="{591903AB-E8F2-4797-BF34-94D03AC4089C}" srcOrd="5" destOrd="0" parTransId="{97169E4D-EF47-4D22-B4D8-1499D8EA3069}" sibTransId="{5A4B9DB0-B376-44E5-974C-7644169C23CC}"/>
    <dgm:cxn modelId="{E8E8EBAA-CDD1-4C4A-BDCE-FE8AA81EE6B0}" type="presOf" srcId="{82BCF61A-5116-4225-B95A-DC5FD9390DBC}" destId="{F8CE9ACC-0E4C-497B-B122-FDF36114A327}" srcOrd="0" destOrd="0" presId="urn:microsoft.com/office/officeart/2008/layout/LinedList"/>
    <dgm:cxn modelId="{C8348FBE-25C1-4C64-9C37-4937DED575F9}" srcId="{8DB42784-547C-4C17-88DE-B1CA9B9A2650}" destId="{82BCF61A-5116-4225-B95A-DC5FD9390DBC}" srcOrd="3" destOrd="0" parTransId="{BB959C48-F9CB-453E-96EC-68F633DBC7AB}" sibTransId="{A794560B-C539-44E0-8B41-2B2E51AF3B54}"/>
    <dgm:cxn modelId="{0C9155C8-4DCD-4683-94F9-65B9D7C29743}" type="presOf" srcId="{8DB42784-547C-4C17-88DE-B1CA9B9A2650}" destId="{7A16D3C4-5C47-46EE-A0C8-69FD9110E03D}" srcOrd="0" destOrd="0" presId="urn:microsoft.com/office/officeart/2008/layout/LinedList"/>
    <dgm:cxn modelId="{E8B48FDC-C4E2-452F-8718-41984BAB2411}" type="presOf" srcId="{9940E5C6-CC67-4ED7-939E-073DDF97B7A0}" destId="{3B0024E8-C839-40A4-962A-1AD457521A94}" srcOrd="0" destOrd="0" presId="urn:microsoft.com/office/officeart/2008/layout/LinedList"/>
    <dgm:cxn modelId="{3E94009C-807B-4E72-BB34-262648B65102}" type="presParOf" srcId="{7A16D3C4-5C47-46EE-A0C8-69FD9110E03D}" destId="{45C47938-3FE9-467A-ADBA-F7C553E81E6B}" srcOrd="0" destOrd="0" presId="urn:microsoft.com/office/officeart/2008/layout/LinedList"/>
    <dgm:cxn modelId="{C59F6289-34D3-446B-B4FF-E3D491B2E16C}" type="presParOf" srcId="{7A16D3C4-5C47-46EE-A0C8-69FD9110E03D}" destId="{09138FD9-6BE2-41DE-BE6E-194B6464AF2D}" srcOrd="1" destOrd="0" presId="urn:microsoft.com/office/officeart/2008/layout/LinedList"/>
    <dgm:cxn modelId="{B942A2E2-6A92-427E-AC70-695702A08DA8}" type="presParOf" srcId="{09138FD9-6BE2-41DE-BE6E-194B6464AF2D}" destId="{1F102433-3E8F-4FEB-9316-BB04BE89A5EC}" srcOrd="0" destOrd="0" presId="urn:microsoft.com/office/officeart/2008/layout/LinedList"/>
    <dgm:cxn modelId="{59BBF1A2-B631-4AF0-B001-210D5D608C4D}" type="presParOf" srcId="{09138FD9-6BE2-41DE-BE6E-194B6464AF2D}" destId="{1F0FECA3-E771-4CD5-A689-5D7D7C69A8BC}" srcOrd="1" destOrd="0" presId="urn:microsoft.com/office/officeart/2008/layout/LinedList"/>
    <dgm:cxn modelId="{8DBF5922-0613-4908-A22D-8DF03BC81A31}" type="presParOf" srcId="{7A16D3C4-5C47-46EE-A0C8-69FD9110E03D}" destId="{DA224CAF-C8B9-4EE4-943A-6292D3766446}" srcOrd="2" destOrd="0" presId="urn:microsoft.com/office/officeart/2008/layout/LinedList"/>
    <dgm:cxn modelId="{2D18D7AC-9606-4ECB-B999-67F9F5312DFB}" type="presParOf" srcId="{7A16D3C4-5C47-46EE-A0C8-69FD9110E03D}" destId="{CEE5262B-EE98-4F19-A264-B9094B50AB3A}" srcOrd="3" destOrd="0" presId="urn:microsoft.com/office/officeart/2008/layout/LinedList"/>
    <dgm:cxn modelId="{A68FE649-29AD-4B53-8226-374FDAF97DA2}" type="presParOf" srcId="{CEE5262B-EE98-4F19-A264-B9094B50AB3A}" destId="{A623FF5F-E515-4D9B-A358-6160C6BDCDA8}" srcOrd="0" destOrd="0" presId="urn:microsoft.com/office/officeart/2008/layout/LinedList"/>
    <dgm:cxn modelId="{F38D8A8E-CCAC-4B33-8B51-487CF2AC83D1}" type="presParOf" srcId="{CEE5262B-EE98-4F19-A264-B9094B50AB3A}" destId="{93DC9ABD-14FB-4AD0-92F0-1F226C815595}" srcOrd="1" destOrd="0" presId="urn:microsoft.com/office/officeart/2008/layout/LinedList"/>
    <dgm:cxn modelId="{508D87F9-93F9-4B50-B705-7F7A534A4866}" type="presParOf" srcId="{7A16D3C4-5C47-46EE-A0C8-69FD9110E03D}" destId="{9065377C-7F0B-43E8-A1D0-FBFC0619F475}" srcOrd="4" destOrd="0" presId="urn:microsoft.com/office/officeart/2008/layout/LinedList"/>
    <dgm:cxn modelId="{B2D1C6D4-6115-465E-9F68-17880306249D}" type="presParOf" srcId="{7A16D3C4-5C47-46EE-A0C8-69FD9110E03D}" destId="{45A05536-040F-458E-8D76-28128A56F283}" srcOrd="5" destOrd="0" presId="urn:microsoft.com/office/officeart/2008/layout/LinedList"/>
    <dgm:cxn modelId="{4EBB5C79-2205-41FA-BDF0-9503306B45BA}" type="presParOf" srcId="{45A05536-040F-458E-8D76-28128A56F283}" destId="{85EEE1C9-878C-41A7-BBDF-103BFA6C675B}" srcOrd="0" destOrd="0" presId="urn:microsoft.com/office/officeart/2008/layout/LinedList"/>
    <dgm:cxn modelId="{012AA179-9F8C-4248-B371-8779A98428C6}" type="presParOf" srcId="{45A05536-040F-458E-8D76-28128A56F283}" destId="{88E59AE3-213F-4C42-BB37-BA13538D9419}" srcOrd="1" destOrd="0" presId="urn:microsoft.com/office/officeart/2008/layout/LinedList"/>
    <dgm:cxn modelId="{3BD80EC7-D732-428C-AB81-2E1D7A2D50FE}" type="presParOf" srcId="{7A16D3C4-5C47-46EE-A0C8-69FD9110E03D}" destId="{0AA9D3DA-C74F-4E31-B6EA-64563D60783C}" srcOrd="6" destOrd="0" presId="urn:microsoft.com/office/officeart/2008/layout/LinedList"/>
    <dgm:cxn modelId="{B6D2C7C8-27BD-44A4-AF5F-039FDB5B5CD4}" type="presParOf" srcId="{7A16D3C4-5C47-46EE-A0C8-69FD9110E03D}" destId="{358A3C86-F0E4-4A84-BC4F-4C1E880785E6}" srcOrd="7" destOrd="0" presId="urn:microsoft.com/office/officeart/2008/layout/LinedList"/>
    <dgm:cxn modelId="{C15B302D-A504-47BF-9A74-799464F056B9}" type="presParOf" srcId="{358A3C86-F0E4-4A84-BC4F-4C1E880785E6}" destId="{F8CE9ACC-0E4C-497B-B122-FDF36114A327}" srcOrd="0" destOrd="0" presId="urn:microsoft.com/office/officeart/2008/layout/LinedList"/>
    <dgm:cxn modelId="{50166095-BE23-42A5-A5D4-2261B0FE2B82}" type="presParOf" srcId="{358A3C86-F0E4-4A84-BC4F-4C1E880785E6}" destId="{23269643-66AF-429C-9E28-B529F072DD6C}" srcOrd="1" destOrd="0" presId="urn:microsoft.com/office/officeart/2008/layout/LinedList"/>
    <dgm:cxn modelId="{3743DED6-2423-4C25-8561-5AED54BAC126}" type="presParOf" srcId="{7A16D3C4-5C47-46EE-A0C8-69FD9110E03D}" destId="{2748E42C-1EC8-4729-B09C-3AE2629B3061}" srcOrd="8" destOrd="0" presId="urn:microsoft.com/office/officeart/2008/layout/LinedList"/>
    <dgm:cxn modelId="{56CE155C-F687-4B86-80AF-0CFF3D931636}" type="presParOf" srcId="{7A16D3C4-5C47-46EE-A0C8-69FD9110E03D}" destId="{635F848E-B11C-4D3B-8AA0-66B1444A9F95}" srcOrd="9" destOrd="0" presId="urn:microsoft.com/office/officeart/2008/layout/LinedList"/>
    <dgm:cxn modelId="{FE74428F-D9BC-4BF0-8BCB-12A8979BBF56}" type="presParOf" srcId="{635F848E-B11C-4D3B-8AA0-66B1444A9F95}" destId="{3B0024E8-C839-40A4-962A-1AD457521A94}" srcOrd="0" destOrd="0" presId="urn:microsoft.com/office/officeart/2008/layout/LinedList"/>
    <dgm:cxn modelId="{C1BBFF25-3F02-4A62-8845-703D3CC3C2C4}" type="presParOf" srcId="{635F848E-B11C-4D3B-8AA0-66B1444A9F95}" destId="{A5D27E52-7E49-4D8E-A14D-00B625493572}" srcOrd="1" destOrd="0" presId="urn:microsoft.com/office/officeart/2008/layout/LinedList"/>
    <dgm:cxn modelId="{C60C6147-8873-4C81-A848-1CC950E9C690}" type="presParOf" srcId="{7A16D3C4-5C47-46EE-A0C8-69FD9110E03D}" destId="{D5CF3EEB-81D9-409F-AAA8-50386578E016}" srcOrd="10" destOrd="0" presId="urn:microsoft.com/office/officeart/2008/layout/LinedList"/>
    <dgm:cxn modelId="{EBD7E3EC-5E1C-4938-81CA-B196B71270C1}" type="presParOf" srcId="{7A16D3C4-5C47-46EE-A0C8-69FD9110E03D}" destId="{6E8AE4C5-0E13-4973-9D6C-E1DDA076A380}" srcOrd="11" destOrd="0" presId="urn:microsoft.com/office/officeart/2008/layout/LinedList"/>
    <dgm:cxn modelId="{683081D6-9E54-43D5-8269-852C6EC08B8D}" type="presParOf" srcId="{6E8AE4C5-0E13-4973-9D6C-E1DDA076A380}" destId="{133FCC4C-AB37-476F-8573-D766895C41CD}" srcOrd="0" destOrd="0" presId="urn:microsoft.com/office/officeart/2008/layout/LinedList"/>
    <dgm:cxn modelId="{47639B51-B6AC-4520-98FD-42BF927FA3A7}" type="presParOf" srcId="{6E8AE4C5-0E13-4973-9D6C-E1DDA076A380}" destId="{9844074B-1606-4013-828C-11E62099862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4830A-BE71-4FB6-A303-7712E8583C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01A137-80EC-4044-B3E5-BEB7DBE28BCE}">
      <dgm:prSet/>
      <dgm:spPr/>
      <dgm:t>
        <a:bodyPr/>
        <a:lstStyle/>
        <a:p>
          <a:r>
            <a:rPr lang="en-US"/>
            <a:t>Power Query in Excel for Data Cleansing</a:t>
          </a:r>
        </a:p>
      </dgm:t>
    </dgm:pt>
    <dgm:pt modelId="{DBB0B690-7AB3-43DB-9828-D03E4E2A30B9}" type="parTrans" cxnId="{449DCA70-B680-434C-82ED-9290307A336C}">
      <dgm:prSet/>
      <dgm:spPr/>
      <dgm:t>
        <a:bodyPr/>
        <a:lstStyle/>
        <a:p>
          <a:endParaRPr lang="en-US"/>
        </a:p>
      </dgm:t>
    </dgm:pt>
    <dgm:pt modelId="{1D4B4F5A-D7A8-4EB9-A5D9-513D30B4B165}" type="sibTrans" cxnId="{449DCA70-B680-434C-82ED-9290307A336C}">
      <dgm:prSet/>
      <dgm:spPr/>
      <dgm:t>
        <a:bodyPr/>
        <a:lstStyle/>
        <a:p>
          <a:endParaRPr lang="en-US"/>
        </a:p>
      </dgm:t>
    </dgm:pt>
    <dgm:pt modelId="{C8DFC600-1AC9-4BFC-8124-E1894A90D610}">
      <dgm:prSet/>
      <dgm:spPr/>
      <dgm:t>
        <a:bodyPr/>
        <a:lstStyle/>
        <a:p>
          <a:r>
            <a:rPr lang="en-US"/>
            <a:t>RStudio for Statistical Analysis</a:t>
          </a:r>
        </a:p>
      </dgm:t>
    </dgm:pt>
    <dgm:pt modelId="{CBD8CC89-A16D-470F-8BD6-28B4FAB723B2}" type="parTrans" cxnId="{9E3D8993-5A47-4488-A669-F50344E23333}">
      <dgm:prSet/>
      <dgm:spPr/>
      <dgm:t>
        <a:bodyPr/>
        <a:lstStyle/>
        <a:p>
          <a:endParaRPr lang="en-US"/>
        </a:p>
      </dgm:t>
    </dgm:pt>
    <dgm:pt modelId="{99D97EB2-03D1-4225-99BE-DB54A1A4BE70}" type="sibTrans" cxnId="{9E3D8993-5A47-4488-A669-F50344E23333}">
      <dgm:prSet/>
      <dgm:spPr/>
      <dgm:t>
        <a:bodyPr/>
        <a:lstStyle/>
        <a:p>
          <a:endParaRPr lang="en-US"/>
        </a:p>
      </dgm:t>
    </dgm:pt>
    <dgm:pt modelId="{D2BB3568-5F0C-40D7-A715-71E84AD5FE0C}">
      <dgm:prSet/>
      <dgm:spPr/>
      <dgm:t>
        <a:bodyPr/>
        <a:lstStyle/>
        <a:p>
          <a:r>
            <a:rPr lang="en-US"/>
            <a:t>Microsoft Power BI for Data Visualization</a:t>
          </a:r>
        </a:p>
      </dgm:t>
    </dgm:pt>
    <dgm:pt modelId="{83C82E82-B670-4801-BFBE-0A9610CB4035}" type="parTrans" cxnId="{216F5D3A-336D-44D3-971F-123F8947B07F}">
      <dgm:prSet/>
      <dgm:spPr/>
      <dgm:t>
        <a:bodyPr/>
        <a:lstStyle/>
        <a:p>
          <a:endParaRPr lang="en-US"/>
        </a:p>
      </dgm:t>
    </dgm:pt>
    <dgm:pt modelId="{1B847303-D528-4FF9-A8E6-4787B5DF5A2A}" type="sibTrans" cxnId="{216F5D3A-336D-44D3-971F-123F8947B07F}">
      <dgm:prSet/>
      <dgm:spPr/>
      <dgm:t>
        <a:bodyPr/>
        <a:lstStyle/>
        <a:p>
          <a:endParaRPr lang="en-US"/>
        </a:p>
      </dgm:t>
    </dgm:pt>
    <dgm:pt modelId="{067861EC-E85A-49EA-8D1A-35416FC71238}" type="pres">
      <dgm:prSet presAssocID="{E6B4830A-BE71-4FB6-A303-7712E8583CCE}" presName="root" presStyleCnt="0">
        <dgm:presLayoutVars>
          <dgm:dir/>
          <dgm:resizeHandles val="exact"/>
        </dgm:presLayoutVars>
      </dgm:prSet>
      <dgm:spPr/>
    </dgm:pt>
    <dgm:pt modelId="{CBFE2A7D-F581-4D35-9415-6F6246233A44}" type="pres">
      <dgm:prSet presAssocID="{9A01A137-80EC-4044-B3E5-BEB7DBE28BCE}" presName="compNode" presStyleCnt="0"/>
      <dgm:spPr/>
    </dgm:pt>
    <dgm:pt modelId="{179A5C7C-6D58-43EB-9981-027D0E4EC586}" type="pres">
      <dgm:prSet presAssocID="{9A01A137-80EC-4044-B3E5-BEB7DBE28BCE}" presName="bgRect" presStyleLbl="bgShp" presStyleIdx="0" presStyleCnt="3"/>
      <dgm:spPr/>
    </dgm:pt>
    <dgm:pt modelId="{E6DB9D77-41A8-4CC4-852D-C6E6B4E93F94}" type="pres">
      <dgm:prSet presAssocID="{9A01A137-80EC-4044-B3E5-BEB7DBE28B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E062C7CD-272A-45C3-91DC-56EAE7DE55C8}" type="pres">
      <dgm:prSet presAssocID="{9A01A137-80EC-4044-B3E5-BEB7DBE28BCE}" presName="spaceRect" presStyleCnt="0"/>
      <dgm:spPr/>
    </dgm:pt>
    <dgm:pt modelId="{8353A7B9-F3FE-48FA-B551-A20371A3675A}" type="pres">
      <dgm:prSet presAssocID="{9A01A137-80EC-4044-B3E5-BEB7DBE28BCE}" presName="parTx" presStyleLbl="revTx" presStyleIdx="0" presStyleCnt="3">
        <dgm:presLayoutVars>
          <dgm:chMax val="0"/>
          <dgm:chPref val="0"/>
        </dgm:presLayoutVars>
      </dgm:prSet>
      <dgm:spPr/>
    </dgm:pt>
    <dgm:pt modelId="{DEDAB454-6DB8-4027-A1DF-8E45DFA6D8D9}" type="pres">
      <dgm:prSet presAssocID="{1D4B4F5A-D7A8-4EB9-A5D9-513D30B4B165}" presName="sibTrans" presStyleCnt="0"/>
      <dgm:spPr/>
    </dgm:pt>
    <dgm:pt modelId="{39B27546-D78E-46C9-ABBF-10B27D945F87}" type="pres">
      <dgm:prSet presAssocID="{C8DFC600-1AC9-4BFC-8124-E1894A90D610}" presName="compNode" presStyleCnt="0"/>
      <dgm:spPr/>
    </dgm:pt>
    <dgm:pt modelId="{CA6A632B-B5E8-4422-BC88-44ED397CEA4C}" type="pres">
      <dgm:prSet presAssocID="{C8DFC600-1AC9-4BFC-8124-E1894A90D610}" presName="bgRect" presStyleLbl="bgShp" presStyleIdx="1" presStyleCnt="3"/>
      <dgm:spPr/>
    </dgm:pt>
    <dgm:pt modelId="{142BC782-04B1-401C-A08B-B3FDEA0A7FB3}" type="pres">
      <dgm:prSet presAssocID="{C8DFC600-1AC9-4BFC-8124-E1894A90D61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7FCB3F47-A0FB-40D9-89CF-C77F7802B4A3}" type="pres">
      <dgm:prSet presAssocID="{C8DFC600-1AC9-4BFC-8124-E1894A90D610}" presName="spaceRect" presStyleCnt="0"/>
      <dgm:spPr/>
    </dgm:pt>
    <dgm:pt modelId="{36AA12E8-F25F-409E-B3D8-21D209742D2A}" type="pres">
      <dgm:prSet presAssocID="{C8DFC600-1AC9-4BFC-8124-E1894A90D610}" presName="parTx" presStyleLbl="revTx" presStyleIdx="1" presStyleCnt="3">
        <dgm:presLayoutVars>
          <dgm:chMax val="0"/>
          <dgm:chPref val="0"/>
        </dgm:presLayoutVars>
      </dgm:prSet>
      <dgm:spPr/>
    </dgm:pt>
    <dgm:pt modelId="{79E0387F-02EC-440F-91C9-3451F569406D}" type="pres">
      <dgm:prSet presAssocID="{99D97EB2-03D1-4225-99BE-DB54A1A4BE70}" presName="sibTrans" presStyleCnt="0"/>
      <dgm:spPr/>
    </dgm:pt>
    <dgm:pt modelId="{ED4A3A21-1D6D-497B-BCC4-1264EA4CCB17}" type="pres">
      <dgm:prSet presAssocID="{D2BB3568-5F0C-40D7-A715-71E84AD5FE0C}" presName="compNode" presStyleCnt="0"/>
      <dgm:spPr/>
    </dgm:pt>
    <dgm:pt modelId="{059EED78-31CD-4619-B755-0E13808DDA04}" type="pres">
      <dgm:prSet presAssocID="{D2BB3568-5F0C-40D7-A715-71E84AD5FE0C}" presName="bgRect" presStyleLbl="bgShp" presStyleIdx="2" presStyleCnt="3"/>
      <dgm:spPr/>
    </dgm:pt>
    <dgm:pt modelId="{88B5BBC2-4FB8-4C60-A3F4-6CAAA7105C7C}" type="pres">
      <dgm:prSet presAssocID="{D2BB3568-5F0C-40D7-A715-71E84AD5FE0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llustrator with solid fill"/>
        </a:ext>
      </dgm:extLst>
    </dgm:pt>
    <dgm:pt modelId="{1A94F326-A1CA-4697-9B25-78682E327857}" type="pres">
      <dgm:prSet presAssocID="{D2BB3568-5F0C-40D7-A715-71E84AD5FE0C}" presName="spaceRect" presStyleCnt="0"/>
      <dgm:spPr/>
    </dgm:pt>
    <dgm:pt modelId="{4CABB0D9-F009-441A-95E2-01CBFB887A32}" type="pres">
      <dgm:prSet presAssocID="{D2BB3568-5F0C-40D7-A715-71E84AD5FE0C}" presName="parTx" presStyleLbl="revTx" presStyleIdx="2" presStyleCnt="3">
        <dgm:presLayoutVars>
          <dgm:chMax val="0"/>
          <dgm:chPref val="0"/>
        </dgm:presLayoutVars>
      </dgm:prSet>
      <dgm:spPr/>
    </dgm:pt>
  </dgm:ptLst>
  <dgm:cxnLst>
    <dgm:cxn modelId="{23AD7E13-C65B-447F-BBE4-693AC6981D5E}" type="presOf" srcId="{C8DFC600-1AC9-4BFC-8124-E1894A90D610}" destId="{36AA12E8-F25F-409E-B3D8-21D209742D2A}" srcOrd="0" destOrd="0" presId="urn:microsoft.com/office/officeart/2018/2/layout/IconVerticalSolidList"/>
    <dgm:cxn modelId="{216F5D3A-336D-44D3-971F-123F8947B07F}" srcId="{E6B4830A-BE71-4FB6-A303-7712E8583CCE}" destId="{D2BB3568-5F0C-40D7-A715-71E84AD5FE0C}" srcOrd="2" destOrd="0" parTransId="{83C82E82-B670-4801-BFBE-0A9610CB4035}" sibTransId="{1B847303-D528-4FF9-A8E6-4787B5DF5A2A}"/>
    <dgm:cxn modelId="{46FDE45C-1259-4BA5-8DBF-7BE31EC319F6}" type="presOf" srcId="{D2BB3568-5F0C-40D7-A715-71E84AD5FE0C}" destId="{4CABB0D9-F009-441A-95E2-01CBFB887A32}" srcOrd="0" destOrd="0" presId="urn:microsoft.com/office/officeart/2018/2/layout/IconVerticalSolidList"/>
    <dgm:cxn modelId="{47A16567-9B42-4090-9D82-17F051346241}" type="presOf" srcId="{9A01A137-80EC-4044-B3E5-BEB7DBE28BCE}" destId="{8353A7B9-F3FE-48FA-B551-A20371A3675A}" srcOrd="0" destOrd="0" presId="urn:microsoft.com/office/officeart/2018/2/layout/IconVerticalSolidList"/>
    <dgm:cxn modelId="{449DCA70-B680-434C-82ED-9290307A336C}" srcId="{E6B4830A-BE71-4FB6-A303-7712E8583CCE}" destId="{9A01A137-80EC-4044-B3E5-BEB7DBE28BCE}" srcOrd="0" destOrd="0" parTransId="{DBB0B690-7AB3-43DB-9828-D03E4E2A30B9}" sibTransId="{1D4B4F5A-D7A8-4EB9-A5D9-513D30B4B165}"/>
    <dgm:cxn modelId="{9E3D8993-5A47-4488-A669-F50344E23333}" srcId="{E6B4830A-BE71-4FB6-A303-7712E8583CCE}" destId="{C8DFC600-1AC9-4BFC-8124-E1894A90D610}" srcOrd="1" destOrd="0" parTransId="{CBD8CC89-A16D-470F-8BD6-28B4FAB723B2}" sibTransId="{99D97EB2-03D1-4225-99BE-DB54A1A4BE70}"/>
    <dgm:cxn modelId="{0F9538DE-B561-4700-B061-7DB7E08F58AC}" type="presOf" srcId="{E6B4830A-BE71-4FB6-A303-7712E8583CCE}" destId="{067861EC-E85A-49EA-8D1A-35416FC71238}" srcOrd="0" destOrd="0" presId="urn:microsoft.com/office/officeart/2018/2/layout/IconVerticalSolidList"/>
    <dgm:cxn modelId="{AE314658-11F7-4561-A044-EBD393D4517B}" type="presParOf" srcId="{067861EC-E85A-49EA-8D1A-35416FC71238}" destId="{CBFE2A7D-F581-4D35-9415-6F6246233A44}" srcOrd="0" destOrd="0" presId="urn:microsoft.com/office/officeart/2018/2/layout/IconVerticalSolidList"/>
    <dgm:cxn modelId="{29ADC752-02A4-4FBF-AAAC-A68D1015DD95}" type="presParOf" srcId="{CBFE2A7D-F581-4D35-9415-6F6246233A44}" destId="{179A5C7C-6D58-43EB-9981-027D0E4EC586}" srcOrd="0" destOrd="0" presId="urn:microsoft.com/office/officeart/2018/2/layout/IconVerticalSolidList"/>
    <dgm:cxn modelId="{F63394D1-8A58-4E2B-BD2A-2EFAD48BF9A8}" type="presParOf" srcId="{CBFE2A7D-F581-4D35-9415-6F6246233A44}" destId="{E6DB9D77-41A8-4CC4-852D-C6E6B4E93F94}" srcOrd="1" destOrd="0" presId="urn:microsoft.com/office/officeart/2018/2/layout/IconVerticalSolidList"/>
    <dgm:cxn modelId="{1AF7E648-3104-40D5-B34A-92F3FAA08298}" type="presParOf" srcId="{CBFE2A7D-F581-4D35-9415-6F6246233A44}" destId="{E062C7CD-272A-45C3-91DC-56EAE7DE55C8}" srcOrd="2" destOrd="0" presId="urn:microsoft.com/office/officeart/2018/2/layout/IconVerticalSolidList"/>
    <dgm:cxn modelId="{1F2B38AC-FA08-4495-AF6B-B788BF0EBCE2}" type="presParOf" srcId="{CBFE2A7D-F581-4D35-9415-6F6246233A44}" destId="{8353A7B9-F3FE-48FA-B551-A20371A3675A}" srcOrd="3" destOrd="0" presId="urn:microsoft.com/office/officeart/2018/2/layout/IconVerticalSolidList"/>
    <dgm:cxn modelId="{7B93F47F-A54B-41B5-94AB-6726874F9B59}" type="presParOf" srcId="{067861EC-E85A-49EA-8D1A-35416FC71238}" destId="{DEDAB454-6DB8-4027-A1DF-8E45DFA6D8D9}" srcOrd="1" destOrd="0" presId="urn:microsoft.com/office/officeart/2018/2/layout/IconVerticalSolidList"/>
    <dgm:cxn modelId="{8D1D45DA-0CAC-4327-B5FD-3ACBBFD56039}" type="presParOf" srcId="{067861EC-E85A-49EA-8D1A-35416FC71238}" destId="{39B27546-D78E-46C9-ABBF-10B27D945F87}" srcOrd="2" destOrd="0" presId="urn:microsoft.com/office/officeart/2018/2/layout/IconVerticalSolidList"/>
    <dgm:cxn modelId="{BBDCECD4-E291-4D84-BEF7-06CFF7A96DB1}" type="presParOf" srcId="{39B27546-D78E-46C9-ABBF-10B27D945F87}" destId="{CA6A632B-B5E8-4422-BC88-44ED397CEA4C}" srcOrd="0" destOrd="0" presId="urn:microsoft.com/office/officeart/2018/2/layout/IconVerticalSolidList"/>
    <dgm:cxn modelId="{7D19DC14-4E64-441E-8B04-53EE320B921E}" type="presParOf" srcId="{39B27546-D78E-46C9-ABBF-10B27D945F87}" destId="{142BC782-04B1-401C-A08B-B3FDEA0A7FB3}" srcOrd="1" destOrd="0" presId="urn:microsoft.com/office/officeart/2018/2/layout/IconVerticalSolidList"/>
    <dgm:cxn modelId="{BACF0192-5FF9-401F-BC42-2B029F6194BD}" type="presParOf" srcId="{39B27546-D78E-46C9-ABBF-10B27D945F87}" destId="{7FCB3F47-A0FB-40D9-89CF-C77F7802B4A3}" srcOrd="2" destOrd="0" presId="urn:microsoft.com/office/officeart/2018/2/layout/IconVerticalSolidList"/>
    <dgm:cxn modelId="{B18EDA60-0952-4752-9018-A0AE95B083D6}" type="presParOf" srcId="{39B27546-D78E-46C9-ABBF-10B27D945F87}" destId="{36AA12E8-F25F-409E-B3D8-21D209742D2A}" srcOrd="3" destOrd="0" presId="urn:microsoft.com/office/officeart/2018/2/layout/IconVerticalSolidList"/>
    <dgm:cxn modelId="{3B6FD5B9-3DA7-4B04-837F-B4B84C364143}" type="presParOf" srcId="{067861EC-E85A-49EA-8D1A-35416FC71238}" destId="{79E0387F-02EC-440F-91C9-3451F569406D}" srcOrd="3" destOrd="0" presId="urn:microsoft.com/office/officeart/2018/2/layout/IconVerticalSolidList"/>
    <dgm:cxn modelId="{F1D02C3C-322B-4308-9A0B-DD0E75FDCC5D}" type="presParOf" srcId="{067861EC-E85A-49EA-8D1A-35416FC71238}" destId="{ED4A3A21-1D6D-497B-BCC4-1264EA4CCB17}" srcOrd="4" destOrd="0" presId="urn:microsoft.com/office/officeart/2018/2/layout/IconVerticalSolidList"/>
    <dgm:cxn modelId="{DCC768A8-61A5-4BA4-A632-9A18E7153395}" type="presParOf" srcId="{ED4A3A21-1D6D-497B-BCC4-1264EA4CCB17}" destId="{059EED78-31CD-4619-B755-0E13808DDA04}" srcOrd="0" destOrd="0" presId="urn:microsoft.com/office/officeart/2018/2/layout/IconVerticalSolidList"/>
    <dgm:cxn modelId="{43BAB0E7-15EF-433E-97FD-FC2A58942A32}" type="presParOf" srcId="{ED4A3A21-1D6D-497B-BCC4-1264EA4CCB17}" destId="{88B5BBC2-4FB8-4C60-A3F4-6CAAA7105C7C}" srcOrd="1" destOrd="0" presId="urn:microsoft.com/office/officeart/2018/2/layout/IconVerticalSolidList"/>
    <dgm:cxn modelId="{6FD2752F-0A8D-4E78-844F-86253FFC7A81}" type="presParOf" srcId="{ED4A3A21-1D6D-497B-BCC4-1264EA4CCB17}" destId="{1A94F326-A1CA-4697-9B25-78682E327857}" srcOrd="2" destOrd="0" presId="urn:microsoft.com/office/officeart/2018/2/layout/IconVerticalSolidList"/>
    <dgm:cxn modelId="{ED918312-D712-4252-A466-64651494929F}" type="presParOf" srcId="{ED4A3A21-1D6D-497B-BCC4-1264EA4CCB17}" destId="{4CABB0D9-F009-441A-95E2-01CBFB887A3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26AE13-F897-4F02-B523-6C0F2C8E7DF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83B357F-C2BB-4C9C-B108-B7D3870F61F3}">
      <dgm:prSet/>
      <dgm:spPr/>
      <dgm:t>
        <a:bodyPr/>
        <a:lstStyle/>
        <a:p>
          <a:r>
            <a:rPr lang="en-US" dirty="0"/>
            <a:t>Patient ratings show averages in the 2 to 3 range for all topics. </a:t>
          </a:r>
        </a:p>
      </dgm:t>
    </dgm:pt>
    <dgm:pt modelId="{DC677730-96B2-4AA9-9CBE-E088B4DE5D16}" type="parTrans" cxnId="{FCEF33DC-4D91-43DE-888E-04D3DDD817FE}">
      <dgm:prSet/>
      <dgm:spPr/>
      <dgm:t>
        <a:bodyPr/>
        <a:lstStyle/>
        <a:p>
          <a:endParaRPr lang="en-US"/>
        </a:p>
      </dgm:t>
    </dgm:pt>
    <dgm:pt modelId="{E60D3DC4-0241-42C9-82EF-C26FE1F14225}" type="sibTrans" cxnId="{FCEF33DC-4D91-43DE-888E-04D3DDD817FE}">
      <dgm:prSet/>
      <dgm:spPr/>
      <dgm:t>
        <a:bodyPr/>
        <a:lstStyle/>
        <a:p>
          <a:endParaRPr lang="en-US"/>
        </a:p>
      </dgm:t>
    </dgm:pt>
    <dgm:pt modelId="{61CFA364-B973-42AE-8FEE-C38551E11699}">
      <dgm:prSet/>
      <dgm:spPr/>
      <dgm:t>
        <a:bodyPr/>
        <a:lstStyle/>
        <a:p>
          <a:r>
            <a:rPr lang="en-US" dirty="0"/>
            <a:t>States indicate where patients are most and least satisfied.</a:t>
          </a:r>
        </a:p>
      </dgm:t>
    </dgm:pt>
    <dgm:pt modelId="{16B24147-4E1C-4673-B3AA-E0217423263B}" type="parTrans" cxnId="{1AB996D1-E98E-4495-979C-143A5E5620F2}">
      <dgm:prSet/>
      <dgm:spPr/>
      <dgm:t>
        <a:bodyPr/>
        <a:lstStyle/>
        <a:p>
          <a:endParaRPr lang="en-US"/>
        </a:p>
      </dgm:t>
    </dgm:pt>
    <dgm:pt modelId="{45377BC9-74E6-46B0-B611-8AF98F808D3C}" type="sibTrans" cxnId="{1AB996D1-E98E-4495-979C-143A5E5620F2}">
      <dgm:prSet/>
      <dgm:spPr/>
      <dgm:t>
        <a:bodyPr/>
        <a:lstStyle/>
        <a:p>
          <a:endParaRPr lang="en-US"/>
        </a:p>
      </dgm:t>
    </dgm:pt>
    <dgm:pt modelId="{C064BF92-F436-44EA-9EA2-E5E85F7EE29D}">
      <dgm:prSet/>
      <dgm:spPr/>
      <dgm:t>
        <a:bodyPr/>
        <a:lstStyle/>
        <a:p>
          <a:r>
            <a:rPr lang="en-US" dirty="0"/>
            <a:t>HCA Healthcare can use this BI solution to develop an internal survey focusing on topics where patients are rating the lowest scores in states where HCA has locations.</a:t>
          </a:r>
        </a:p>
      </dgm:t>
    </dgm:pt>
    <dgm:pt modelId="{DC8EC7F7-1EFA-4224-8D8F-D12C5EBD1F47}" type="parTrans" cxnId="{3687995E-359C-4D70-BE3A-2D818E48A1A7}">
      <dgm:prSet/>
      <dgm:spPr/>
      <dgm:t>
        <a:bodyPr/>
        <a:lstStyle/>
        <a:p>
          <a:endParaRPr lang="en-US"/>
        </a:p>
      </dgm:t>
    </dgm:pt>
    <dgm:pt modelId="{B3369692-9C3B-44EB-89C0-BB5401816FDC}" type="sibTrans" cxnId="{3687995E-359C-4D70-BE3A-2D818E48A1A7}">
      <dgm:prSet/>
      <dgm:spPr/>
      <dgm:t>
        <a:bodyPr/>
        <a:lstStyle/>
        <a:p>
          <a:endParaRPr lang="en-US"/>
        </a:p>
      </dgm:t>
    </dgm:pt>
    <dgm:pt modelId="{1964BC61-59E5-46F5-9010-B3E76341BF86}">
      <dgm:prSet/>
      <dgm:spPr/>
      <dgm:t>
        <a:bodyPr/>
        <a:lstStyle/>
        <a:p>
          <a:r>
            <a:rPr lang="en-US" dirty="0"/>
            <a:t>HCA can aggregate public review data for facilities in specific regions where they survey and find areas of improvement.</a:t>
          </a:r>
        </a:p>
      </dgm:t>
    </dgm:pt>
    <dgm:pt modelId="{105E06B6-CFDA-4E4F-A403-DDD71828A539}" type="parTrans" cxnId="{C88EA9C3-37C6-4F21-AF61-9EEE38D2A99A}">
      <dgm:prSet/>
      <dgm:spPr/>
      <dgm:t>
        <a:bodyPr/>
        <a:lstStyle/>
        <a:p>
          <a:endParaRPr lang="en-US"/>
        </a:p>
      </dgm:t>
    </dgm:pt>
    <dgm:pt modelId="{453C5F91-1F2C-4EEF-875F-95C6852CF3B5}" type="sibTrans" cxnId="{C88EA9C3-37C6-4F21-AF61-9EEE38D2A99A}">
      <dgm:prSet/>
      <dgm:spPr/>
      <dgm:t>
        <a:bodyPr/>
        <a:lstStyle/>
        <a:p>
          <a:endParaRPr lang="en-US"/>
        </a:p>
      </dgm:t>
    </dgm:pt>
    <dgm:pt modelId="{5CD5AA24-DA19-4287-970A-B41447FD2CD3}" type="pres">
      <dgm:prSet presAssocID="{AF26AE13-F897-4F02-B523-6C0F2C8E7DFE}" presName="linear" presStyleCnt="0">
        <dgm:presLayoutVars>
          <dgm:animLvl val="lvl"/>
          <dgm:resizeHandles val="exact"/>
        </dgm:presLayoutVars>
      </dgm:prSet>
      <dgm:spPr/>
    </dgm:pt>
    <dgm:pt modelId="{BEBC5D2D-2E54-41C2-87F6-25F5FC9022B9}" type="pres">
      <dgm:prSet presAssocID="{C83B357F-C2BB-4C9C-B108-B7D3870F61F3}" presName="parentText" presStyleLbl="node1" presStyleIdx="0" presStyleCnt="4">
        <dgm:presLayoutVars>
          <dgm:chMax val="0"/>
          <dgm:bulletEnabled val="1"/>
        </dgm:presLayoutVars>
      </dgm:prSet>
      <dgm:spPr/>
    </dgm:pt>
    <dgm:pt modelId="{85263326-B001-463C-B4AE-4C5178106959}" type="pres">
      <dgm:prSet presAssocID="{E60D3DC4-0241-42C9-82EF-C26FE1F14225}" presName="spacer" presStyleCnt="0"/>
      <dgm:spPr/>
    </dgm:pt>
    <dgm:pt modelId="{596CEBAC-23EB-41AA-8C29-6838F00DAE84}" type="pres">
      <dgm:prSet presAssocID="{61CFA364-B973-42AE-8FEE-C38551E11699}" presName="parentText" presStyleLbl="node1" presStyleIdx="1" presStyleCnt="4">
        <dgm:presLayoutVars>
          <dgm:chMax val="0"/>
          <dgm:bulletEnabled val="1"/>
        </dgm:presLayoutVars>
      </dgm:prSet>
      <dgm:spPr/>
    </dgm:pt>
    <dgm:pt modelId="{C1C98670-0BB9-44C5-929C-88CD202464DE}" type="pres">
      <dgm:prSet presAssocID="{45377BC9-74E6-46B0-B611-8AF98F808D3C}" presName="spacer" presStyleCnt="0"/>
      <dgm:spPr/>
    </dgm:pt>
    <dgm:pt modelId="{6518C687-8B5C-4B01-828E-9AE90B39DE2D}" type="pres">
      <dgm:prSet presAssocID="{C064BF92-F436-44EA-9EA2-E5E85F7EE29D}" presName="parentText" presStyleLbl="node1" presStyleIdx="2" presStyleCnt="4">
        <dgm:presLayoutVars>
          <dgm:chMax val="0"/>
          <dgm:bulletEnabled val="1"/>
        </dgm:presLayoutVars>
      </dgm:prSet>
      <dgm:spPr/>
    </dgm:pt>
    <dgm:pt modelId="{7FE81467-EBC2-4B46-976D-DBF6CB03D36A}" type="pres">
      <dgm:prSet presAssocID="{B3369692-9C3B-44EB-89C0-BB5401816FDC}" presName="spacer" presStyleCnt="0"/>
      <dgm:spPr/>
    </dgm:pt>
    <dgm:pt modelId="{896FC7B5-2500-416D-8C35-E2EA1E885EE7}" type="pres">
      <dgm:prSet presAssocID="{1964BC61-59E5-46F5-9010-B3E76341BF86}" presName="parentText" presStyleLbl="node1" presStyleIdx="3" presStyleCnt="4">
        <dgm:presLayoutVars>
          <dgm:chMax val="0"/>
          <dgm:bulletEnabled val="1"/>
        </dgm:presLayoutVars>
      </dgm:prSet>
      <dgm:spPr/>
    </dgm:pt>
  </dgm:ptLst>
  <dgm:cxnLst>
    <dgm:cxn modelId="{FB3F481D-AA95-4DFB-AC54-8CD74AE6EEA4}" type="presOf" srcId="{1964BC61-59E5-46F5-9010-B3E76341BF86}" destId="{896FC7B5-2500-416D-8C35-E2EA1E885EE7}" srcOrd="0" destOrd="0" presId="urn:microsoft.com/office/officeart/2005/8/layout/vList2"/>
    <dgm:cxn modelId="{3687995E-359C-4D70-BE3A-2D818E48A1A7}" srcId="{AF26AE13-F897-4F02-B523-6C0F2C8E7DFE}" destId="{C064BF92-F436-44EA-9EA2-E5E85F7EE29D}" srcOrd="2" destOrd="0" parTransId="{DC8EC7F7-1EFA-4224-8D8F-D12C5EBD1F47}" sibTransId="{B3369692-9C3B-44EB-89C0-BB5401816FDC}"/>
    <dgm:cxn modelId="{24AABD65-41C8-4E08-8E80-C10B5D560D67}" type="presOf" srcId="{AF26AE13-F897-4F02-B523-6C0F2C8E7DFE}" destId="{5CD5AA24-DA19-4287-970A-B41447FD2CD3}" srcOrd="0" destOrd="0" presId="urn:microsoft.com/office/officeart/2005/8/layout/vList2"/>
    <dgm:cxn modelId="{C88EA9C3-37C6-4F21-AF61-9EEE38D2A99A}" srcId="{AF26AE13-F897-4F02-B523-6C0F2C8E7DFE}" destId="{1964BC61-59E5-46F5-9010-B3E76341BF86}" srcOrd="3" destOrd="0" parTransId="{105E06B6-CFDA-4E4F-A403-DDD71828A539}" sibTransId="{453C5F91-1F2C-4EEF-875F-95C6852CF3B5}"/>
    <dgm:cxn modelId="{410506CE-EF29-4627-8A74-6CE15D154E99}" type="presOf" srcId="{C064BF92-F436-44EA-9EA2-E5E85F7EE29D}" destId="{6518C687-8B5C-4B01-828E-9AE90B39DE2D}" srcOrd="0" destOrd="0" presId="urn:microsoft.com/office/officeart/2005/8/layout/vList2"/>
    <dgm:cxn modelId="{1AB996D1-E98E-4495-979C-143A5E5620F2}" srcId="{AF26AE13-F897-4F02-B523-6C0F2C8E7DFE}" destId="{61CFA364-B973-42AE-8FEE-C38551E11699}" srcOrd="1" destOrd="0" parTransId="{16B24147-4E1C-4673-B3AA-E0217423263B}" sibTransId="{45377BC9-74E6-46B0-B611-8AF98F808D3C}"/>
    <dgm:cxn modelId="{FCEF33DC-4D91-43DE-888E-04D3DDD817FE}" srcId="{AF26AE13-F897-4F02-B523-6C0F2C8E7DFE}" destId="{C83B357F-C2BB-4C9C-B108-B7D3870F61F3}" srcOrd="0" destOrd="0" parTransId="{DC677730-96B2-4AA9-9CBE-E088B4DE5D16}" sibTransId="{E60D3DC4-0241-42C9-82EF-C26FE1F14225}"/>
    <dgm:cxn modelId="{AD54DCDD-A706-4A02-A9BA-58F3A6DC13AE}" type="presOf" srcId="{C83B357F-C2BB-4C9C-B108-B7D3870F61F3}" destId="{BEBC5D2D-2E54-41C2-87F6-25F5FC9022B9}" srcOrd="0" destOrd="0" presId="urn:microsoft.com/office/officeart/2005/8/layout/vList2"/>
    <dgm:cxn modelId="{4D4107F6-91A1-4BC0-9530-76DB1E9F27F9}" type="presOf" srcId="{61CFA364-B973-42AE-8FEE-C38551E11699}" destId="{596CEBAC-23EB-41AA-8C29-6838F00DAE84}" srcOrd="0" destOrd="0" presId="urn:microsoft.com/office/officeart/2005/8/layout/vList2"/>
    <dgm:cxn modelId="{0AAB5835-FC82-4581-BA96-1ABDDF63A8B0}" type="presParOf" srcId="{5CD5AA24-DA19-4287-970A-B41447FD2CD3}" destId="{BEBC5D2D-2E54-41C2-87F6-25F5FC9022B9}" srcOrd="0" destOrd="0" presId="urn:microsoft.com/office/officeart/2005/8/layout/vList2"/>
    <dgm:cxn modelId="{1B048D73-426E-4682-BF8B-08B951E67AE7}" type="presParOf" srcId="{5CD5AA24-DA19-4287-970A-B41447FD2CD3}" destId="{85263326-B001-463C-B4AE-4C5178106959}" srcOrd="1" destOrd="0" presId="urn:microsoft.com/office/officeart/2005/8/layout/vList2"/>
    <dgm:cxn modelId="{96C4CAAC-3C6F-404E-B799-D5DEED67F17E}" type="presParOf" srcId="{5CD5AA24-DA19-4287-970A-B41447FD2CD3}" destId="{596CEBAC-23EB-41AA-8C29-6838F00DAE84}" srcOrd="2" destOrd="0" presId="urn:microsoft.com/office/officeart/2005/8/layout/vList2"/>
    <dgm:cxn modelId="{5EFEEBC3-05D5-45C9-8D55-EF6E3F320758}" type="presParOf" srcId="{5CD5AA24-DA19-4287-970A-B41447FD2CD3}" destId="{C1C98670-0BB9-44C5-929C-88CD202464DE}" srcOrd="3" destOrd="0" presId="urn:microsoft.com/office/officeart/2005/8/layout/vList2"/>
    <dgm:cxn modelId="{CD82D2F9-50C5-4E44-B707-5D742443334F}" type="presParOf" srcId="{5CD5AA24-DA19-4287-970A-B41447FD2CD3}" destId="{6518C687-8B5C-4B01-828E-9AE90B39DE2D}" srcOrd="4" destOrd="0" presId="urn:microsoft.com/office/officeart/2005/8/layout/vList2"/>
    <dgm:cxn modelId="{1EF708C5-2879-41C0-8E82-0934ECE1BCB8}" type="presParOf" srcId="{5CD5AA24-DA19-4287-970A-B41447FD2CD3}" destId="{7FE81467-EBC2-4B46-976D-DBF6CB03D36A}" srcOrd="5" destOrd="0" presId="urn:microsoft.com/office/officeart/2005/8/layout/vList2"/>
    <dgm:cxn modelId="{329FA85C-CC6E-4B0E-BDE2-154CD9DD1635}" type="presParOf" srcId="{5CD5AA24-DA19-4287-970A-B41447FD2CD3}" destId="{896FC7B5-2500-416D-8C35-E2EA1E885EE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CD6987-87A1-4A45-845E-BE06205A2C3A}"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9B0E3F8-8E78-4892-AA0F-47B2967661B4}">
      <dgm:prSet/>
      <dgm:spPr/>
      <dgm:t>
        <a:bodyPr/>
        <a:lstStyle/>
        <a:p>
          <a:r>
            <a:rPr lang="en-US" dirty="0"/>
            <a:t>HCA Healthcare is a large U.S. based organization with hundreds of hospitals and thousands of ambulatory care facilities nationwide. </a:t>
          </a:r>
        </a:p>
      </dgm:t>
    </dgm:pt>
    <dgm:pt modelId="{F86F56E5-A6F6-430D-B2B1-3482CEC3BBAF}" type="parTrans" cxnId="{05408C8B-B381-4143-8863-FF256340BE62}">
      <dgm:prSet/>
      <dgm:spPr/>
      <dgm:t>
        <a:bodyPr/>
        <a:lstStyle/>
        <a:p>
          <a:endParaRPr lang="en-US"/>
        </a:p>
      </dgm:t>
    </dgm:pt>
    <dgm:pt modelId="{B7853638-AD4D-468B-89EB-3C308BF2AD3D}" type="sibTrans" cxnId="{05408C8B-B381-4143-8863-FF256340BE62}">
      <dgm:prSet/>
      <dgm:spPr/>
      <dgm:t>
        <a:bodyPr/>
        <a:lstStyle/>
        <a:p>
          <a:endParaRPr lang="en-US"/>
        </a:p>
      </dgm:t>
    </dgm:pt>
    <dgm:pt modelId="{D091AB77-CAAB-46A5-993E-C2993919EFBE}">
      <dgm:prSet/>
      <dgm:spPr/>
      <dgm:t>
        <a:bodyPr/>
        <a:lstStyle/>
        <a:p>
          <a:r>
            <a:rPr lang="en-US" dirty="0"/>
            <a:t>They focus heavily on improving patient experience and care by analyzing data from millions of visits.</a:t>
          </a:r>
        </a:p>
      </dgm:t>
    </dgm:pt>
    <dgm:pt modelId="{10FEA8C1-A445-4615-9D4B-EF02099BB18E}" type="parTrans" cxnId="{BD73FCA4-927D-4716-A910-E34CA4BFE143}">
      <dgm:prSet/>
      <dgm:spPr/>
      <dgm:t>
        <a:bodyPr/>
        <a:lstStyle/>
        <a:p>
          <a:endParaRPr lang="en-US"/>
        </a:p>
      </dgm:t>
    </dgm:pt>
    <dgm:pt modelId="{E6487370-28A5-4023-82F9-A86E7F425334}" type="sibTrans" cxnId="{BD73FCA4-927D-4716-A910-E34CA4BFE143}">
      <dgm:prSet/>
      <dgm:spPr/>
      <dgm:t>
        <a:bodyPr/>
        <a:lstStyle/>
        <a:p>
          <a:endParaRPr lang="en-US"/>
        </a:p>
      </dgm:t>
    </dgm:pt>
    <dgm:pt modelId="{2040ED4C-853D-46C8-8329-D334898B6784}">
      <dgm:prSet/>
      <dgm:spPr/>
      <dgm:t>
        <a:bodyPr/>
        <a:lstStyle/>
        <a:p>
          <a:r>
            <a:rPr lang="en-US" dirty="0"/>
            <a:t>The BI solution presented here offers insight into patient ratings for specific topics at similar hospitals around the country.</a:t>
          </a:r>
        </a:p>
      </dgm:t>
    </dgm:pt>
    <dgm:pt modelId="{FABAB398-CD77-4BD2-AD88-6C774691A4E7}" type="parTrans" cxnId="{1B9A19B0-56A3-4392-B60D-F722CF4E8E33}">
      <dgm:prSet/>
      <dgm:spPr/>
      <dgm:t>
        <a:bodyPr/>
        <a:lstStyle/>
        <a:p>
          <a:endParaRPr lang="en-US"/>
        </a:p>
      </dgm:t>
    </dgm:pt>
    <dgm:pt modelId="{66D6C2A3-0349-4937-A917-EE337605B36E}" type="sibTrans" cxnId="{1B9A19B0-56A3-4392-B60D-F722CF4E8E33}">
      <dgm:prSet/>
      <dgm:spPr/>
      <dgm:t>
        <a:bodyPr/>
        <a:lstStyle/>
        <a:p>
          <a:endParaRPr lang="en-US"/>
        </a:p>
      </dgm:t>
    </dgm:pt>
    <dgm:pt modelId="{D2E508C2-338C-47AF-A7E2-1FE65F8B0D18}">
      <dgm:prSet/>
      <dgm:spPr/>
      <dgm:t>
        <a:bodyPr/>
        <a:lstStyle/>
        <a:p>
          <a:r>
            <a:rPr lang="en-US" dirty="0"/>
            <a:t>HCA can use this data to develop internal surveys for low-rating topics in low-rating states where they have locations and combine this data with aggregated public review data for those facilities to gain deeper insights and find areas for improvement.</a:t>
          </a:r>
        </a:p>
      </dgm:t>
    </dgm:pt>
    <dgm:pt modelId="{04DEFD1D-034E-48AA-9021-F0CB58205CC9}" type="parTrans" cxnId="{206C1573-E072-4A49-9026-045C24836D98}">
      <dgm:prSet/>
      <dgm:spPr/>
      <dgm:t>
        <a:bodyPr/>
        <a:lstStyle/>
        <a:p>
          <a:endParaRPr lang="en-US"/>
        </a:p>
      </dgm:t>
    </dgm:pt>
    <dgm:pt modelId="{938E59DB-C442-4468-982E-E5E381422D8F}" type="sibTrans" cxnId="{206C1573-E072-4A49-9026-045C24836D98}">
      <dgm:prSet/>
      <dgm:spPr/>
      <dgm:t>
        <a:bodyPr/>
        <a:lstStyle/>
        <a:p>
          <a:endParaRPr lang="en-US"/>
        </a:p>
      </dgm:t>
    </dgm:pt>
    <dgm:pt modelId="{4F5EE606-DD84-4DE9-8C12-CB09EF097AE8}" type="pres">
      <dgm:prSet presAssocID="{A0CD6987-87A1-4A45-845E-BE06205A2C3A}" presName="vert0" presStyleCnt="0">
        <dgm:presLayoutVars>
          <dgm:dir/>
          <dgm:animOne val="branch"/>
          <dgm:animLvl val="lvl"/>
        </dgm:presLayoutVars>
      </dgm:prSet>
      <dgm:spPr/>
    </dgm:pt>
    <dgm:pt modelId="{B43D6FF5-799B-4052-96F0-19DDFDD3D927}" type="pres">
      <dgm:prSet presAssocID="{E9B0E3F8-8E78-4892-AA0F-47B2967661B4}" presName="thickLine" presStyleLbl="alignNode1" presStyleIdx="0" presStyleCnt="4"/>
      <dgm:spPr/>
    </dgm:pt>
    <dgm:pt modelId="{167425E9-4EA4-48E5-B1E4-AE670FD68C6C}" type="pres">
      <dgm:prSet presAssocID="{E9B0E3F8-8E78-4892-AA0F-47B2967661B4}" presName="horz1" presStyleCnt="0"/>
      <dgm:spPr/>
    </dgm:pt>
    <dgm:pt modelId="{643E3016-8F9D-4AAE-853B-8995417C0DE2}" type="pres">
      <dgm:prSet presAssocID="{E9B0E3F8-8E78-4892-AA0F-47B2967661B4}" presName="tx1" presStyleLbl="revTx" presStyleIdx="0" presStyleCnt="4"/>
      <dgm:spPr/>
    </dgm:pt>
    <dgm:pt modelId="{DC7B24A6-C353-4377-B69E-DF09A6BA020D}" type="pres">
      <dgm:prSet presAssocID="{E9B0E3F8-8E78-4892-AA0F-47B2967661B4}" presName="vert1" presStyleCnt="0"/>
      <dgm:spPr/>
    </dgm:pt>
    <dgm:pt modelId="{D7A36EF2-2316-417D-9D66-90824B264DBA}" type="pres">
      <dgm:prSet presAssocID="{D091AB77-CAAB-46A5-993E-C2993919EFBE}" presName="thickLine" presStyleLbl="alignNode1" presStyleIdx="1" presStyleCnt="4"/>
      <dgm:spPr/>
    </dgm:pt>
    <dgm:pt modelId="{35D53A29-7720-43A9-88BA-9BBF032F6B0D}" type="pres">
      <dgm:prSet presAssocID="{D091AB77-CAAB-46A5-993E-C2993919EFBE}" presName="horz1" presStyleCnt="0"/>
      <dgm:spPr/>
    </dgm:pt>
    <dgm:pt modelId="{F9971B08-2845-4668-BEE1-17094C594579}" type="pres">
      <dgm:prSet presAssocID="{D091AB77-CAAB-46A5-993E-C2993919EFBE}" presName="tx1" presStyleLbl="revTx" presStyleIdx="1" presStyleCnt="4"/>
      <dgm:spPr/>
    </dgm:pt>
    <dgm:pt modelId="{21AC4FAD-001F-4BBA-AFC1-DFF12A02A6F3}" type="pres">
      <dgm:prSet presAssocID="{D091AB77-CAAB-46A5-993E-C2993919EFBE}" presName="vert1" presStyleCnt="0"/>
      <dgm:spPr/>
    </dgm:pt>
    <dgm:pt modelId="{C0005529-1C3D-4B2A-9D59-B06714BE9ACC}" type="pres">
      <dgm:prSet presAssocID="{2040ED4C-853D-46C8-8329-D334898B6784}" presName="thickLine" presStyleLbl="alignNode1" presStyleIdx="2" presStyleCnt="4"/>
      <dgm:spPr/>
    </dgm:pt>
    <dgm:pt modelId="{7CC35B02-D9E3-4101-8B28-0495EC9F2A54}" type="pres">
      <dgm:prSet presAssocID="{2040ED4C-853D-46C8-8329-D334898B6784}" presName="horz1" presStyleCnt="0"/>
      <dgm:spPr/>
    </dgm:pt>
    <dgm:pt modelId="{BC7740D3-D66F-4E6E-A31F-6CC78E8E683D}" type="pres">
      <dgm:prSet presAssocID="{2040ED4C-853D-46C8-8329-D334898B6784}" presName="tx1" presStyleLbl="revTx" presStyleIdx="2" presStyleCnt="4"/>
      <dgm:spPr/>
    </dgm:pt>
    <dgm:pt modelId="{2D0DF96E-FB24-463B-82B7-214E03E76F0B}" type="pres">
      <dgm:prSet presAssocID="{2040ED4C-853D-46C8-8329-D334898B6784}" presName="vert1" presStyleCnt="0"/>
      <dgm:spPr/>
    </dgm:pt>
    <dgm:pt modelId="{508267FA-57A5-4BB8-B5E4-F949B6DFA8F5}" type="pres">
      <dgm:prSet presAssocID="{D2E508C2-338C-47AF-A7E2-1FE65F8B0D18}" presName="thickLine" presStyleLbl="alignNode1" presStyleIdx="3" presStyleCnt="4"/>
      <dgm:spPr/>
    </dgm:pt>
    <dgm:pt modelId="{A576FA02-3C65-405F-862B-E24A8139F16E}" type="pres">
      <dgm:prSet presAssocID="{D2E508C2-338C-47AF-A7E2-1FE65F8B0D18}" presName="horz1" presStyleCnt="0"/>
      <dgm:spPr/>
    </dgm:pt>
    <dgm:pt modelId="{7E73DC07-BED8-4FC5-98B3-9E6005E7D3ED}" type="pres">
      <dgm:prSet presAssocID="{D2E508C2-338C-47AF-A7E2-1FE65F8B0D18}" presName="tx1" presStyleLbl="revTx" presStyleIdx="3" presStyleCnt="4"/>
      <dgm:spPr/>
    </dgm:pt>
    <dgm:pt modelId="{C365A1D2-2BF9-4185-9F79-12E24BC2FCC8}" type="pres">
      <dgm:prSet presAssocID="{D2E508C2-338C-47AF-A7E2-1FE65F8B0D18}" presName="vert1" presStyleCnt="0"/>
      <dgm:spPr/>
    </dgm:pt>
  </dgm:ptLst>
  <dgm:cxnLst>
    <dgm:cxn modelId="{ABF5A725-4E5E-4422-8A2D-0DECF1CD0AC4}" type="presOf" srcId="{D2E508C2-338C-47AF-A7E2-1FE65F8B0D18}" destId="{7E73DC07-BED8-4FC5-98B3-9E6005E7D3ED}" srcOrd="0" destOrd="0" presId="urn:microsoft.com/office/officeart/2008/layout/LinedList"/>
    <dgm:cxn modelId="{BD5DB840-8389-428F-99B6-2EC9A9E0147D}" type="presOf" srcId="{D091AB77-CAAB-46A5-993E-C2993919EFBE}" destId="{F9971B08-2845-4668-BEE1-17094C594579}" srcOrd="0" destOrd="0" presId="urn:microsoft.com/office/officeart/2008/layout/LinedList"/>
    <dgm:cxn modelId="{206C1573-E072-4A49-9026-045C24836D98}" srcId="{A0CD6987-87A1-4A45-845E-BE06205A2C3A}" destId="{D2E508C2-338C-47AF-A7E2-1FE65F8B0D18}" srcOrd="3" destOrd="0" parTransId="{04DEFD1D-034E-48AA-9021-F0CB58205CC9}" sibTransId="{938E59DB-C442-4468-982E-E5E381422D8F}"/>
    <dgm:cxn modelId="{AA7C0F84-BA4D-457F-B17F-D2ADB7264853}" type="presOf" srcId="{A0CD6987-87A1-4A45-845E-BE06205A2C3A}" destId="{4F5EE606-DD84-4DE9-8C12-CB09EF097AE8}" srcOrd="0" destOrd="0" presId="urn:microsoft.com/office/officeart/2008/layout/LinedList"/>
    <dgm:cxn modelId="{05408C8B-B381-4143-8863-FF256340BE62}" srcId="{A0CD6987-87A1-4A45-845E-BE06205A2C3A}" destId="{E9B0E3F8-8E78-4892-AA0F-47B2967661B4}" srcOrd="0" destOrd="0" parTransId="{F86F56E5-A6F6-430D-B2B1-3482CEC3BBAF}" sibTransId="{B7853638-AD4D-468B-89EB-3C308BF2AD3D}"/>
    <dgm:cxn modelId="{0B369591-8696-4B5E-BD03-BEBFAA83FEC7}" type="presOf" srcId="{E9B0E3F8-8E78-4892-AA0F-47B2967661B4}" destId="{643E3016-8F9D-4AAE-853B-8995417C0DE2}" srcOrd="0" destOrd="0" presId="urn:microsoft.com/office/officeart/2008/layout/LinedList"/>
    <dgm:cxn modelId="{BD73FCA4-927D-4716-A910-E34CA4BFE143}" srcId="{A0CD6987-87A1-4A45-845E-BE06205A2C3A}" destId="{D091AB77-CAAB-46A5-993E-C2993919EFBE}" srcOrd="1" destOrd="0" parTransId="{10FEA8C1-A445-4615-9D4B-EF02099BB18E}" sibTransId="{E6487370-28A5-4023-82F9-A86E7F425334}"/>
    <dgm:cxn modelId="{1B9A19B0-56A3-4392-B60D-F722CF4E8E33}" srcId="{A0CD6987-87A1-4A45-845E-BE06205A2C3A}" destId="{2040ED4C-853D-46C8-8329-D334898B6784}" srcOrd="2" destOrd="0" parTransId="{FABAB398-CD77-4BD2-AD88-6C774691A4E7}" sibTransId="{66D6C2A3-0349-4937-A917-EE337605B36E}"/>
    <dgm:cxn modelId="{66C2CBFB-EED4-470A-A462-0D50965227C4}" type="presOf" srcId="{2040ED4C-853D-46C8-8329-D334898B6784}" destId="{BC7740D3-D66F-4E6E-A31F-6CC78E8E683D}" srcOrd="0" destOrd="0" presId="urn:microsoft.com/office/officeart/2008/layout/LinedList"/>
    <dgm:cxn modelId="{3DED7AC6-B153-445A-9874-C2AD595BAF28}" type="presParOf" srcId="{4F5EE606-DD84-4DE9-8C12-CB09EF097AE8}" destId="{B43D6FF5-799B-4052-96F0-19DDFDD3D927}" srcOrd="0" destOrd="0" presId="urn:microsoft.com/office/officeart/2008/layout/LinedList"/>
    <dgm:cxn modelId="{3DF75BB5-832B-449C-8D8F-F6061C7B6408}" type="presParOf" srcId="{4F5EE606-DD84-4DE9-8C12-CB09EF097AE8}" destId="{167425E9-4EA4-48E5-B1E4-AE670FD68C6C}" srcOrd="1" destOrd="0" presId="urn:microsoft.com/office/officeart/2008/layout/LinedList"/>
    <dgm:cxn modelId="{4FC7D271-B934-429B-9E73-7D1ADC419E63}" type="presParOf" srcId="{167425E9-4EA4-48E5-B1E4-AE670FD68C6C}" destId="{643E3016-8F9D-4AAE-853B-8995417C0DE2}" srcOrd="0" destOrd="0" presId="urn:microsoft.com/office/officeart/2008/layout/LinedList"/>
    <dgm:cxn modelId="{C73D28A9-DA25-430F-897D-AAC3A21BC495}" type="presParOf" srcId="{167425E9-4EA4-48E5-B1E4-AE670FD68C6C}" destId="{DC7B24A6-C353-4377-B69E-DF09A6BA020D}" srcOrd="1" destOrd="0" presId="urn:microsoft.com/office/officeart/2008/layout/LinedList"/>
    <dgm:cxn modelId="{DAA13384-FF72-4053-9D54-12688006015C}" type="presParOf" srcId="{4F5EE606-DD84-4DE9-8C12-CB09EF097AE8}" destId="{D7A36EF2-2316-417D-9D66-90824B264DBA}" srcOrd="2" destOrd="0" presId="urn:microsoft.com/office/officeart/2008/layout/LinedList"/>
    <dgm:cxn modelId="{39EDE017-92E0-4344-B71B-25AB7A27A20A}" type="presParOf" srcId="{4F5EE606-DD84-4DE9-8C12-CB09EF097AE8}" destId="{35D53A29-7720-43A9-88BA-9BBF032F6B0D}" srcOrd="3" destOrd="0" presId="urn:microsoft.com/office/officeart/2008/layout/LinedList"/>
    <dgm:cxn modelId="{F114CC0D-8012-4BD4-99B5-4B7B4862A9A0}" type="presParOf" srcId="{35D53A29-7720-43A9-88BA-9BBF032F6B0D}" destId="{F9971B08-2845-4668-BEE1-17094C594579}" srcOrd="0" destOrd="0" presId="urn:microsoft.com/office/officeart/2008/layout/LinedList"/>
    <dgm:cxn modelId="{5F4913D3-67A1-4B4F-BF89-62BF66FC3066}" type="presParOf" srcId="{35D53A29-7720-43A9-88BA-9BBF032F6B0D}" destId="{21AC4FAD-001F-4BBA-AFC1-DFF12A02A6F3}" srcOrd="1" destOrd="0" presId="urn:microsoft.com/office/officeart/2008/layout/LinedList"/>
    <dgm:cxn modelId="{9D9A328D-5ECB-4DB6-9FD2-FEEB5A4C4180}" type="presParOf" srcId="{4F5EE606-DD84-4DE9-8C12-CB09EF097AE8}" destId="{C0005529-1C3D-4B2A-9D59-B06714BE9ACC}" srcOrd="4" destOrd="0" presId="urn:microsoft.com/office/officeart/2008/layout/LinedList"/>
    <dgm:cxn modelId="{1F7B4A84-67D2-483F-8897-886768F1EC34}" type="presParOf" srcId="{4F5EE606-DD84-4DE9-8C12-CB09EF097AE8}" destId="{7CC35B02-D9E3-4101-8B28-0495EC9F2A54}" srcOrd="5" destOrd="0" presId="urn:microsoft.com/office/officeart/2008/layout/LinedList"/>
    <dgm:cxn modelId="{74A90575-B2C6-4BC2-8C69-56D72E2821A0}" type="presParOf" srcId="{7CC35B02-D9E3-4101-8B28-0495EC9F2A54}" destId="{BC7740D3-D66F-4E6E-A31F-6CC78E8E683D}" srcOrd="0" destOrd="0" presId="urn:microsoft.com/office/officeart/2008/layout/LinedList"/>
    <dgm:cxn modelId="{E1BC26BA-FE68-46D5-BA7E-679FBF308917}" type="presParOf" srcId="{7CC35B02-D9E3-4101-8B28-0495EC9F2A54}" destId="{2D0DF96E-FB24-463B-82B7-214E03E76F0B}" srcOrd="1" destOrd="0" presId="urn:microsoft.com/office/officeart/2008/layout/LinedList"/>
    <dgm:cxn modelId="{FBE2DD69-035A-48E3-B210-15BD6378643E}" type="presParOf" srcId="{4F5EE606-DD84-4DE9-8C12-CB09EF097AE8}" destId="{508267FA-57A5-4BB8-B5E4-F949B6DFA8F5}" srcOrd="6" destOrd="0" presId="urn:microsoft.com/office/officeart/2008/layout/LinedList"/>
    <dgm:cxn modelId="{BA5331AF-4AB7-4188-9EF8-6FB44B7FE775}" type="presParOf" srcId="{4F5EE606-DD84-4DE9-8C12-CB09EF097AE8}" destId="{A576FA02-3C65-405F-862B-E24A8139F16E}" srcOrd="7" destOrd="0" presId="urn:microsoft.com/office/officeart/2008/layout/LinedList"/>
    <dgm:cxn modelId="{2686ABE0-0508-4786-8939-488036093F6F}" type="presParOf" srcId="{A576FA02-3C65-405F-862B-E24A8139F16E}" destId="{7E73DC07-BED8-4FC5-98B3-9E6005E7D3ED}" srcOrd="0" destOrd="0" presId="urn:microsoft.com/office/officeart/2008/layout/LinedList"/>
    <dgm:cxn modelId="{A13A6F0F-8303-48A2-9218-4924E407C3BD}" type="presParOf" srcId="{A576FA02-3C65-405F-862B-E24A8139F16E}" destId="{C365A1D2-2BF9-4185-9F79-12E24BC2FCC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47938-3FE9-467A-ADBA-F7C553E81E6B}">
      <dsp:nvSpPr>
        <dsp:cNvPr id="0" name=""/>
        <dsp:cNvSpPr/>
      </dsp:nvSpPr>
      <dsp:spPr>
        <a:xfrm>
          <a:off x="0" y="285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02433-3E8F-4FEB-9316-BB04BE89A5EC}">
      <dsp:nvSpPr>
        <dsp:cNvPr id="0" name=""/>
        <dsp:cNvSpPr/>
      </dsp:nvSpPr>
      <dsp:spPr>
        <a:xfrm>
          <a:off x="0" y="2853"/>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HCA Healthcare background and rationale for choosing this organization</a:t>
          </a:r>
        </a:p>
      </dsp:txBody>
      <dsp:txXfrm>
        <a:off x="0" y="2853"/>
        <a:ext cx="7003777" cy="972983"/>
      </dsp:txXfrm>
    </dsp:sp>
    <dsp:sp modelId="{DA224CAF-C8B9-4EE4-943A-6292D3766446}">
      <dsp:nvSpPr>
        <dsp:cNvPr id="0" name=""/>
        <dsp:cNvSpPr/>
      </dsp:nvSpPr>
      <dsp:spPr>
        <a:xfrm>
          <a:off x="0" y="975836"/>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3FF5F-E515-4D9B-A358-6160C6BDCDA8}">
      <dsp:nvSpPr>
        <dsp:cNvPr id="0" name=""/>
        <dsp:cNvSpPr/>
      </dsp:nvSpPr>
      <dsp:spPr>
        <a:xfrm>
          <a:off x="0" y="975836"/>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Data set = CMS Patient Satisfaction Survey Data (2016-2020)</a:t>
          </a:r>
        </a:p>
      </dsp:txBody>
      <dsp:txXfrm>
        <a:off x="0" y="975836"/>
        <a:ext cx="7003777" cy="972983"/>
      </dsp:txXfrm>
    </dsp:sp>
    <dsp:sp modelId="{9065377C-7F0B-43E8-A1D0-FBFC0619F475}">
      <dsp:nvSpPr>
        <dsp:cNvPr id="0" name=""/>
        <dsp:cNvSpPr/>
      </dsp:nvSpPr>
      <dsp:spPr>
        <a:xfrm>
          <a:off x="0" y="1948819"/>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EE1C9-878C-41A7-BBDF-103BFA6C675B}">
      <dsp:nvSpPr>
        <dsp:cNvPr id="0" name=""/>
        <dsp:cNvSpPr/>
      </dsp:nvSpPr>
      <dsp:spPr>
        <a:xfrm>
          <a:off x="0" y="1948819"/>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BI tools = Power Query, RStudio, and Microsoft Power BI</a:t>
          </a:r>
        </a:p>
      </dsp:txBody>
      <dsp:txXfrm>
        <a:off x="0" y="1948819"/>
        <a:ext cx="7003777" cy="972983"/>
      </dsp:txXfrm>
    </dsp:sp>
    <dsp:sp modelId="{0AA9D3DA-C74F-4E31-B6EA-64563D60783C}">
      <dsp:nvSpPr>
        <dsp:cNvPr id="0" name=""/>
        <dsp:cNvSpPr/>
      </dsp:nvSpPr>
      <dsp:spPr>
        <a:xfrm>
          <a:off x="0" y="2921802"/>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E9ACC-0E4C-497B-B122-FDF36114A327}">
      <dsp:nvSpPr>
        <dsp:cNvPr id="0" name=""/>
        <dsp:cNvSpPr/>
      </dsp:nvSpPr>
      <dsp:spPr>
        <a:xfrm>
          <a:off x="0" y="2921802"/>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Code and functions for statistical analysis</a:t>
          </a:r>
        </a:p>
      </dsp:txBody>
      <dsp:txXfrm>
        <a:off x="0" y="2921802"/>
        <a:ext cx="7003777" cy="972983"/>
      </dsp:txXfrm>
    </dsp:sp>
    <dsp:sp modelId="{2748E42C-1EC8-4729-B09C-3AE2629B3061}">
      <dsp:nvSpPr>
        <dsp:cNvPr id="0" name=""/>
        <dsp:cNvSpPr/>
      </dsp:nvSpPr>
      <dsp:spPr>
        <a:xfrm>
          <a:off x="0" y="3894785"/>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024E8-C839-40A4-962A-1AD457521A94}">
      <dsp:nvSpPr>
        <dsp:cNvPr id="0" name=""/>
        <dsp:cNvSpPr/>
      </dsp:nvSpPr>
      <dsp:spPr>
        <a:xfrm>
          <a:off x="0" y="3894785"/>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Interpretation of statistical results</a:t>
          </a:r>
        </a:p>
      </dsp:txBody>
      <dsp:txXfrm>
        <a:off x="0" y="3894785"/>
        <a:ext cx="7003777" cy="972983"/>
      </dsp:txXfrm>
    </dsp:sp>
    <dsp:sp modelId="{D5CF3EEB-81D9-409F-AAA8-50386578E016}">
      <dsp:nvSpPr>
        <dsp:cNvPr id="0" name=""/>
        <dsp:cNvSpPr/>
      </dsp:nvSpPr>
      <dsp:spPr>
        <a:xfrm>
          <a:off x="0" y="4867768"/>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FCC4C-AB37-476F-8573-D766895C41CD}">
      <dsp:nvSpPr>
        <dsp:cNvPr id="0" name=""/>
        <dsp:cNvSpPr/>
      </dsp:nvSpPr>
      <dsp:spPr>
        <a:xfrm>
          <a:off x="0" y="4867768"/>
          <a:ext cx="7003777" cy="972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Visualizations and interpretations</a:t>
          </a:r>
        </a:p>
      </dsp:txBody>
      <dsp:txXfrm>
        <a:off x="0" y="4867768"/>
        <a:ext cx="7003777" cy="972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5C7C-6D58-43EB-9981-027D0E4EC586}">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B9D77-41A8-4CC4-852D-C6E6B4E93F94}">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3A7B9-F3FE-48FA-B551-A20371A3675A}">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Power Query in Excel for Data Cleansing</a:t>
          </a:r>
        </a:p>
      </dsp:txBody>
      <dsp:txXfrm>
        <a:off x="1927918" y="713"/>
        <a:ext cx="5075858" cy="1669193"/>
      </dsp:txXfrm>
    </dsp:sp>
    <dsp:sp modelId="{CA6A632B-B5E8-4422-BC88-44ED397CEA4C}">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BC782-04B1-401C-A08B-B3FDEA0A7FB3}">
      <dsp:nvSpPr>
        <dsp:cNvPr id="0" name=""/>
        <dsp:cNvSpPr/>
      </dsp:nvSpPr>
      <dsp:spPr>
        <a:xfrm>
          <a:off x="504931" y="2462774"/>
          <a:ext cx="918056" cy="91805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A12E8-F25F-409E-B3D8-21D209742D2A}">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RStudio for Statistical Analysis</a:t>
          </a:r>
        </a:p>
      </dsp:txBody>
      <dsp:txXfrm>
        <a:off x="1927918" y="2087205"/>
        <a:ext cx="5075858" cy="1669193"/>
      </dsp:txXfrm>
    </dsp:sp>
    <dsp:sp modelId="{059EED78-31CD-4619-B755-0E13808DDA04}">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5BBC2-4FB8-4C60-A3F4-6CAAA7105C7C}">
      <dsp:nvSpPr>
        <dsp:cNvPr id="0" name=""/>
        <dsp:cNvSpPr/>
      </dsp:nvSpPr>
      <dsp:spPr>
        <a:xfrm>
          <a:off x="504931" y="4549266"/>
          <a:ext cx="918056" cy="91805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ABB0D9-F009-441A-95E2-01CBFB887A32}">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Microsoft Power BI for Data Visualization</a:t>
          </a:r>
        </a:p>
      </dsp:txBody>
      <dsp:txXfrm>
        <a:off x="1927918" y="4173697"/>
        <a:ext cx="5075858" cy="1669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C5D2D-2E54-41C2-87F6-25F5FC9022B9}">
      <dsp:nvSpPr>
        <dsp:cNvPr id="0" name=""/>
        <dsp:cNvSpPr/>
      </dsp:nvSpPr>
      <dsp:spPr>
        <a:xfrm>
          <a:off x="0" y="542327"/>
          <a:ext cx="5585771" cy="8319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Patient ratings show averages in the 2 to 3 range for all topics. </a:t>
          </a:r>
        </a:p>
      </dsp:txBody>
      <dsp:txXfrm>
        <a:off x="40614" y="582941"/>
        <a:ext cx="5504543" cy="750751"/>
      </dsp:txXfrm>
    </dsp:sp>
    <dsp:sp modelId="{596CEBAC-23EB-41AA-8C29-6838F00DAE84}">
      <dsp:nvSpPr>
        <dsp:cNvPr id="0" name=""/>
        <dsp:cNvSpPr/>
      </dsp:nvSpPr>
      <dsp:spPr>
        <a:xfrm>
          <a:off x="0" y="1417507"/>
          <a:ext cx="5585771" cy="831979"/>
        </a:xfrm>
        <a:prstGeom prst="roundRect">
          <a:avLst/>
        </a:prstGeom>
        <a:solidFill>
          <a:schemeClr val="accent5">
            <a:hueOff val="-508455"/>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States indicate where patients are most and least satisfied.</a:t>
          </a:r>
        </a:p>
      </dsp:txBody>
      <dsp:txXfrm>
        <a:off x="40614" y="1458121"/>
        <a:ext cx="5504543" cy="750751"/>
      </dsp:txXfrm>
    </dsp:sp>
    <dsp:sp modelId="{6518C687-8B5C-4B01-828E-9AE90B39DE2D}">
      <dsp:nvSpPr>
        <dsp:cNvPr id="0" name=""/>
        <dsp:cNvSpPr/>
      </dsp:nvSpPr>
      <dsp:spPr>
        <a:xfrm>
          <a:off x="0" y="2292687"/>
          <a:ext cx="5585771" cy="831979"/>
        </a:xfrm>
        <a:prstGeom prst="roundRect">
          <a:avLst/>
        </a:prstGeom>
        <a:solidFill>
          <a:schemeClr val="accent5">
            <a:hueOff val="-1016909"/>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HCA Healthcare can use this BI solution to develop an internal survey focusing on topics where patients are rating the lowest scores in states where HCA has locations.</a:t>
          </a:r>
        </a:p>
      </dsp:txBody>
      <dsp:txXfrm>
        <a:off x="40614" y="2333301"/>
        <a:ext cx="5504543" cy="750751"/>
      </dsp:txXfrm>
    </dsp:sp>
    <dsp:sp modelId="{896FC7B5-2500-416D-8C35-E2EA1E885EE7}">
      <dsp:nvSpPr>
        <dsp:cNvPr id="0" name=""/>
        <dsp:cNvSpPr/>
      </dsp:nvSpPr>
      <dsp:spPr>
        <a:xfrm>
          <a:off x="0" y="3167866"/>
          <a:ext cx="5585771" cy="831979"/>
        </a:xfrm>
        <a:prstGeom prst="roundRect">
          <a:avLst/>
        </a:prstGeom>
        <a:solidFill>
          <a:schemeClr val="accent5">
            <a:hueOff val="-152536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HCA can aggregate public review data for facilities in specific regions where they survey and find areas of improvement.</a:t>
          </a:r>
        </a:p>
      </dsp:txBody>
      <dsp:txXfrm>
        <a:off x="40614" y="3208480"/>
        <a:ext cx="5504543" cy="7507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D6FF5-799B-4052-96F0-19DDFDD3D927}">
      <dsp:nvSpPr>
        <dsp:cNvPr id="0" name=""/>
        <dsp:cNvSpPr/>
      </dsp:nvSpPr>
      <dsp:spPr>
        <a:xfrm>
          <a:off x="0" y="0"/>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E3016-8F9D-4AAE-853B-8995417C0DE2}">
      <dsp:nvSpPr>
        <dsp:cNvPr id="0" name=""/>
        <dsp:cNvSpPr/>
      </dsp:nvSpPr>
      <dsp:spPr>
        <a:xfrm>
          <a:off x="0" y="0"/>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HCA Healthcare is a large U.S. based organization with hundreds of hospitals and thousands of ambulatory care facilities nationwide. </a:t>
          </a:r>
        </a:p>
      </dsp:txBody>
      <dsp:txXfrm>
        <a:off x="0" y="0"/>
        <a:ext cx="7003777" cy="1460901"/>
      </dsp:txXfrm>
    </dsp:sp>
    <dsp:sp modelId="{D7A36EF2-2316-417D-9D66-90824B264DBA}">
      <dsp:nvSpPr>
        <dsp:cNvPr id="0" name=""/>
        <dsp:cNvSpPr/>
      </dsp:nvSpPr>
      <dsp:spPr>
        <a:xfrm>
          <a:off x="0" y="1460901"/>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71B08-2845-4668-BEE1-17094C594579}">
      <dsp:nvSpPr>
        <dsp:cNvPr id="0" name=""/>
        <dsp:cNvSpPr/>
      </dsp:nvSpPr>
      <dsp:spPr>
        <a:xfrm>
          <a:off x="0" y="1460901"/>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They focus heavily on improving patient experience and care by analyzing data from millions of visits.</a:t>
          </a:r>
        </a:p>
      </dsp:txBody>
      <dsp:txXfrm>
        <a:off x="0" y="1460901"/>
        <a:ext cx="7003777" cy="1460901"/>
      </dsp:txXfrm>
    </dsp:sp>
    <dsp:sp modelId="{C0005529-1C3D-4B2A-9D59-B06714BE9ACC}">
      <dsp:nvSpPr>
        <dsp:cNvPr id="0" name=""/>
        <dsp:cNvSpPr/>
      </dsp:nvSpPr>
      <dsp:spPr>
        <a:xfrm>
          <a:off x="0" y="2921802"/>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740D3-D66F-4E6E-A31F-6CC78E8E683D}">
      <dsp:nvSpPr>
        <dsp:cNvPr id="0" name=""/>
        <dsp:cNvSpPr/>
      </dsp:nvSpPr>
      <dsp:spPr>
        <a:xfrm>
          <a:off x="0" y="2921802"/>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BI solution presented here offers insight into patient ratings for specific topics at similar hospitals around the country.</a:t>
          </a:r>
        </a:p>
      </dsp:txBody>
      <dsp:txXfrm>
        <a:off x="0" y="2921802"/>
        <a:ext cx="7003777" cy="1460901"/>
      </dsp:txXfrm>
    </dsp:sp>
    <dsp:sp modelId="{508267FA-57A5-4BB8-B5E4-F949B6DFA8F5}">
      <dsp:nvSpPr>
        <dsp:cNvPr id="0" name=""/>
        <dsp:cNvSpPr/>
      </dsp:nvSpPr>
      <dsp:spPr>
        <a:xfrm>
          <a:off x="0" y="438270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3DC07-BED8-4FC5-98B3-9E6005E7D3ED}">
      <dsp:nvSpPr>
        <dsp:cNvPr id="0" name=""/>
        <dsp:cNvSpPr/>
      </dsp:nvSpPr>
      <dsp:spPr>
        <a:xfrm>
          <a:off x="0" y="4382703"/>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HCA can use this data to develop internal surveys for low-rating topics in low-rating states where they have locations and combine this data with aggregated public review data for those facilities to gain deeper insights and find areas for improvement.</a:t>
          </a:r>
        </a:p>
      </dsp:txBody>
      <dsp:txXfrm>
        <a:off x="0" y="4382703"/>
        <a:ext cx="7003777" cy="14609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1D673-6406-4F97-A879-EAA69E12665E}"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FBB4C-33D6-4942-ADEA-7351FCFBBDAB}" type="slidenum">
              <a:rPr lang="en-US" smtClean="0"/>
              <a:t>‹#›</a:t>
            </a:fld>
            <a:endParaRPr lang="en-US"/>
          </a:p>
        </p:txBody>
      </p:sp>
    </p:spTree>
    <p:extLst>
      <p:ext uri="{BB962C8B-B14F-4D97-AF65-F5344CB8AC3E}">
        <p14:creationId xmlns:p14="http://schemas.microsoft.com/office/powerpoint/2010/main" val="424096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rPr>
              <a:t>Hello and welcome to my final capstone project. In this presentation, I’ll be reviewing a business intelligence solution for a U.S. based organization, where a business problem is identified, researched, and analyzed using a public data set. </a:t>
            </a:r>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1</a:t>
            </a:fld>
            <a:endParaRPr lang="en-US"/>
          </a:p>
        </p:txBody>
      </p:sp>
    </p:spTree>
    <p:extLst>
      <p:ext uri="{BB962C8B-B14F-4D97-AF65-F5344CB8AC3E}">
        <p14:creationId xmlns:p14="http://schemas.microsoft.com/office/powerpoint/2010/main" val="1512989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regression models indicate that hospital ratings are not affected by topics, but patient ratings are. We can see this by the p values being 1 and t values being 0 in the right table, while p values are very low and t values higher in the left table.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R-squared and adjusted R-squared values are low, indicating weak predictors (Frost, 2017). However, the higher t-values and F-statistic in the model for patient ratings indicates a good fit model with higher confidence.</a:t>
            </a:r>
          </a:p>
        </p:txBody>
      </p:sp>
      <p:sp>
        <p:nvSpPr>
          <p:cNvPr id="4" name="Slide Number Placeholder 3"/>
          <p:cNvSpPr>
            <a:spLocks noGrp="1"/>
          </p:cNvSpPr>
          <p:nvPr>
            <p:ph type="sldNum" sz="quarter" idx="5"/>
          </p:nvPr>
        </p:nvSpPr>
        <p:spPr/>
        <p:txBody>
          <a:bodyPr/>
          <a:lstStyle/>
          <a:p>
            <a:fld id="{0FDFBB4C-33D6-4942-ADEA-7351FCFBBDAB}" type="slidenum">
              <a:rPr lang="en-US" smtClean="0"/>
              <a:t>10</a:t>
            </a:fld>
            <a:endParaRPr lang="en-US"/>
          </a:p>
        </p:txBody>
      </p:sp>
    </p:spTree>
    <p:extLst>
      <p:ext uri="{BB962C8B-B14F-4D97-AF65-F5344CB8AC3E}">
        <p14:creationId xmlns:p14="http://schemas.microsoft.com/office/powerpoint/2010/main" val="276201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statistics show relatively uniform across both patient and hospital ratings across all 5 years, so while it provides a good, overarching view of basic statistics, it’s not very helpful in what we’re trying to see.  </a:t>
            </a:r>
          </a:p>
          <a:p>
            <a:endParaRPr lang="en-US" dirty="0"/>
          </a:p>
          <a:p>
            <a:r>
              <a:rPr lang="en-US" dirty="0"/>
              <a:t>The linear regression models, however, are more telling. They indicate that hospital ratings are not affected by the topics reviewed by patients, but the topics clearly are, as expected. </a:t>
            </a:r>
          </a:p>
          <a:p>
            <a:endParaRPr lang="en-US" dirty="0"/>
          </a:p>
          <a:p>
            <a:r>
              <a:rPr lang="en-US" dirty="0"/>
              <a:t>A linear regression for hospital ratings to include all 20 variables was too large of a task for RStudio, so to gain further insights into predictors for hospital ratings, one would need to clean the data further and limit the number of observations.</a:t>
            </a:r>
          </a:p>
          <a:p>
            <a:endParaRPr lang="en-US" dirty="0"/>
          </a:p>
          <a:p>
            <a:r>
              <a:rPr lang="en-US" dirty="0"/>
              <a:t>The contingency table gave us an idea of how many patient reviews are in each topic at proprietary facilities. The majority were between 2 and 3. </a:t>
            </a:r>
          </a:p>
          <a:p>
            <a:endParaRPr lang="en-US" dirty="0"/>
          </a:p>
          <a:p>
            <a:r>
              <a:rPr lang="en-US" dirty="0"/>
              <a:t>Given the uniformity and insignificant topic coefficients for overall hospital ratings — and since patients review the overall hospital in the survey topics — hospital ratings were not the center of evaluation for this analysis. Rather, the patient ratings were used as indicators of where HCA can focus attention to improve patient experience. </a:t>
            </a:r>
          </a:p>
        </p:txBody>
      </p:sp>
      <p:sp>
        <p:nvSpPr>
          <p:cNvPr id="4" name="Slide Number Placeholder 3"/>
          <p:cNvSpPr>
            <a:spLocks noGrp="1"/>
          </p:cNvSpPr>
          <p:nvPr>
            <p:ph type="sldNum" sz="quarter" idx="5"/>
          </p:nvPr>
        </p:nvSpPr>
        <p:spPr/>
        <p:txBody>
          <a:bodyPr/>
          <a:lstStyle/>
          <a:p>
            <a:fld id="{0FDFBB4C-33D6-4942-ADEA-7351FCFBBDAB}" type="slidenum">
              <a:rPr lang="en-US" smtClean="0"/>
              <a:t>11</a:t>
            </a:fld>
            <a:endParaRPr lang="en-US"/>
          </a:p>
        </p:txBody>
      </p:sp>
    </p:spTree>
    <p:extLst>
      <p:ext uri="{BB962C8B-B14F-4D97-AF65-F5344CB8AC3E}">
        <p14:creationId xmlns:p14="http://schemas.microsoft.com/office/powerpoint/2010/main" val="305350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dashboard in Power BI is completely interactive. It’s easy to use with just a few simple graphics to help users get a better understanding of the most important topics at proprietary facilities over the five-year period. Interactive dashboards help managers and users get a better measure of KPIs </a:t>
            </a:r>
            <a:r>
              <a:rPr lang="en-US" sz="1200" dirty="0">
                <a:solidFill>
                  <a:schemeClr val="tx2"/>
                </a:solidFill>
              </a:rPr>
              <a:t> (</a:t>
            </a:r>
            <a:r>
              <a:rPr lang="en-US" sz="1200" dirty="0" err="1">
                <a:solidFill>
                  <a:schemeClr val="tx2"/>
                </a:solidFill>
              </a:rPr>
              <a:t>Laursen</a:t>
            </a:r>
            <a:r>
              <a:rPr lang="en-US" sz="1200" dirty="0">
                <a:solidFill>
                  <a:schemeClr val="tx2"/>
                </a:solidFill>
              </a:rPr>
              <a:t> and </a:t>
            </a:r>
            <a:r>
              <a:rPr lang="en-US" sz="1200" dirty="0" err="1">
                <a:solidFill>
                  <a:schemeClr val="tx2"/>
                </a:solidFill>
              </a:rPr>
              <a:t>Thorlund</a:t>
            </a:r>
            <a:r>
              <a:rPr lang="en-US" sz="1200" dirty="0">
                <a:solidFill>
                  <a:schemeClr val="tx2"/>
                </a:solidFill>
              </a:rPr>
              <a:t>, 2016). </a:t>
            </a:r>
            <a:endParaRPr lang="en-US" dirty="0"/>
          </a:p>
          <a:p>
            <a:endParaRPr lang="en-US" dirty="0"/>
          </a:p>
          <a:p>
            <a:r>
              <a:rPr lang="en-US" dirty="0"/>
              <a:t>Here, users can drill down by year, topic, and state.  </a:t>
            </a:r>
          </a:p>
          <a:p>
            <a:endParaRPr lang="en-US" dirty="0"/>
          </a:p>
          <a:p>
            <a:r>
              <a:rPr lang="en-US" dirty="0"/>
              <a:t>The state map is useful for looking at HCA facilities in the lowest or highest rating states. States with the lowest ratings could be the focus for HCA surveys to see where their facilities stand against the national averages of other proprietary facilities.  </a:t>
            </a:r>
          </a:p>
          <a:p>
            <a:endParaRPr lang="en-US" dirty="0"/>
          </a:p>
          <a:p>
            <a:r>
              <a:rPr lang="en-US" dirty="0"/>
              <a:t>To show a drill down example, we’ll start with the </a:t>
            </a:r>
            <a:r>
              <a:rPr lang="en-US" dirty="0" err="1"/>
              <a:t>treemap</a:t>
            </a:r>
            <a:r>
              <a:rPr lang="en-US" dirty="0"/>
              <a:t> for topics. For this example, I’ll choose Cleanliness as it’s the lowest rating topic across all five years in proprietary facilities. </a:t>
            </a:r>
          </a:p>
          <a:p>
            <a:endParaRPr lang="en-US" dirty="0"/>
          </a:p>
          <a:p>
            <a:r>
              <a:rPr lang="en-US" dirty="0"/>
              <a:t>This data shows the average ratings over the years, indicating that 2016 was the lowest year. Choosing 2016 shows us there are a little over 403,000 surveys, which is higher than the previous years, as we can see by clicking on those other years. This signals a serious concern for cleanliness at facilities. </a:t>
            </a:r>
          </a:p>
          <a:p>
            <a:endParaRPr lang="en-US" dirty="0"/>
          </a:p>
          <a:p>
            <a:r>
              <a:rPr lang="en-US" dirty="0"/>
              <a:t>The data also shows which states have the highest and lowest ratings, with the lowest ratings being the light blue-gray and highest being the dark blue. One can simply hover over the map areas to see state abbreviation and average rating. In this case Nevada has the lowest cleanliness rating in 2016 at 1.43.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Clearing the drill down, we go back to the main dashboard settings.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show another drill down example using the map to demonstrate this functionality. No other options preselected. So, across all 5 years in proprietary facilities, the lowest rating states were New York and Maryland for overall average patient ratings.  New York has the lowest at 1.87, and after sorting the totals, it looks like the lowest rated topics are staff responsiveness, quietness, and care transition.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tree map shows us how this data compares to the total in the overall set.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12</a:t>
            </a:fld>
            <a:endParaRPr lang="en-US"/>
          </a:p>
        </p:txBody>
      </p:sp>
    </p:spTree>
    <p:extLst>
      <p:ext uri="{BB962C8B-B14F-4D97-AF65-F5344CB8AC3E}">
        <p14:creationId xmlns:p14="http://schemas.microsoft.com/office/powerpoint/2010/main" val="29331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interesting information can be gleaned form this data, especially with the drill-down abilities in the dashboard.  </a:t>
            </a:r>
          </a:p>
          <a:p>
            <a:endParaRPr lang="en-US" dirty="0"/>
          </a:p>
          <a:p>
            <a:r>
              <a:rPr lang="en-US" dirty="0"/>
              <a:t>I focused on patient ratings for topics across 5 years of surveys and included the states to dig a little deeper into the data. This is especially important for a nationwide organization that has locations spread across the country. </a:t>
            </a:r>
          </a:p>
          <a:p>
            <a:endParaRPr lang="en-US" dirty="0"/>
          </a:p>
          <a:p>
            <a:r>
              <a:rPr lang="en-US" dirty="0"/>
              <a:t>HCA can use this information to create their own internal survey targeting specific topics in the lowest-rating states where they have locations. Then, they can aggregate public review data for those regional facilities and compare them to internal and national survey data for greater insights into patient satisfaction and experience. </a:t>
            </a:r>
          </a:p>
        </p:txBody>
      </p:sp>
      <p:sp>
        <p:nvSpPr>
          <p:cNvPr id="4" name="Slide Number Placeholder 3"/>
          <p:cNvSpPr>
            <a:spLocks noGrp="1"/>
          </p:cNvSpPr>
          <p:nvPr>
            <p:ph type="sldNum" sz="quarter" idx="5"/>
          </p:nvPr>
        </p:nvSpPr>
        <p:spPr/>
        <p:txBody>
          <a:bodyPr/>
          <a:lstStyle/>
          <a:p>
            <a:fld id="{0FDFBB4C-33D6-4942-ADEA-7351FCFBBDAB}" type="slidenum">
              <a:rPr lang="en-US" smtClean="0"/>
              <a:t>13</a:t>
            </a:fld>
            <a:endParaRPr lang="en-US"/>
          </a:p>
        </p:txBody>
      </p:sp>
    </p:spTree>
    <p:extLst>
      <p:ext uri="{BB962C8B-B14F-4D97-AF65-F5344CB8AC3E}">
        <p14:creationId xmlns:p14="http://schemas.microsoft.com/office/powerpoint/2010/main" val="305409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a few challenges in the project and limitations in the data that should be recognized. </a:t>
            </a:r>
          </a:p>
          <a:p>
            <a:endParaRPr lang="en-US" dirty="0"/>
          </a:p>
          <a:p>
            <a:r>
              <a:rPr lang="en-US" dirty="0"/>
              <a:t>First, the biggest challenge was in merging and cleaning the data. This took the majority of time, as it was difficult to clean the data when I didn’t have a clear view of what would be needed.  However, getting it down to 20 variables from 43 and about 132,000 observations from over 2 million was a good result that led to reliable analysis. </a:t>
            </a:r>
          </a:p>
          <a:p>
            <a:endParaRPr lang="en-US" dirty="0"/>
          </a:p>
          <a:p>
            <a:r>
              <a:rPr lang="en-US" dirty="0"/>
              <a:t>Another challenge was in deciding which BI tools to use. In one of the milestones, I had chosen Tableau for visualization and SAS for statistical analysis, but these programs proved very difficult to learn with too steep of a curve.  Microsoft Power BI was used in place of Tableau and was much easier to use.  It also offered an interactive option for this presentation, which I found compelling.  </a:t>
            </a:r>
          </a:p>
          <a:p>
            <a:endParaRPr lang="en-US" dirty="0"/>
          </a:p>
          <a:p>
            <a:r>
              <a:rPr lang="en-US" dirty="0"/>
              <a:t>RStudio was used in place of SAS as this is the software we have been using most throughout the program and was much easier to use for statistical analysis. </a:t>
            </a:r>
          </a:p>
          <a:p>
            <a:endParaRPr lang="en-US" dirty="0"/>
          </a:p>
          <a:p>
            <a:r>
              <a:rPr lang="en-US" dirty="0"/>
              <a:t>Some limitations are that the data set did not include the size of the hospitals, ambulatory care facilities, or revenue information to compare to HCA’s business profile. However, given the goal was to identify topics of concern to patients around the country, this data proved useful. </a:t>
            </a:r>
          </a:p>
          <a:p>
            <a:endParaRPr lang="en-US" dirty="0"/>
          </a:p>
          <a:p>
            <a:r>
              <a:rPr lang="en-US" dirty="0"/>
              <a:t>Another limitation was in running linear regressions. It was difficult to determine significant predictors or coefficients for hospital ratings because of the size of the data; however, given the ratings were not influenced by topic, I felt it was safe to remove them from most of the analysis and interpretation, especially as I was primarily focused on patient ratings regarding the hospitals.  Also, one of the survey topics was “overall hospital rating,” so I was comfortable excluding the hospital ratings variable from most of this analysis. </a:t>
            </a:r>
          </a:p>
        </p:txBody>
      </p:sp>
      <p:sp>
        <p:nvSpPr>
          <p:cNvPr id="4" name="Slide Number Placeholder 3"/>
          <p:cNvSpPr>
            <a:spLocks noGrp="1"/>
          </p:cNvSpPr>
          <p:nvPr>
            <p:ph type="sldNum" sz="quarter" idx="5"/>
          </p:nvPr>
        </p:nvSpPr>
        <p:spPr/>
        <p:txBody>
          <a:bodyPr/>
          <a:lstStyle/>
          <a:p>
            <a:fld id="{0FDFBB4C-33D6-4942-ADEA-7351FCFBBDAB}" type="slidenum">
              <a:rPr lang="en-US" smtClean="0"/>
              <a:t>14</a:t>
            </a:fld>
            <a:endParaRPr lang="en-US"/>
          </a:p>
        </p:txBody>
      </p:sp>
    </p:spTree>
    <p:extLst>
      <p:ext uri="{BB962C8B-B14F-4D97-AF65-F5344CB8AC3E}">
        <p14:creationId xmlns:p14="http://schemas.microsoft.com/office/powerpoint/2010/main" val="221911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HCA Healthcare is a large U.S. based organization with hundreds of hospitals and thousands of ambulatory facilities around the country. They focus a lot of their time on evaluating data to improve patient experience and develop new technologies for best practices and patient care.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Their business intelligence solution presented here centers around patient experience through survey data of nationwide proprietary (for-profit) facilities. The patient’s ratings on specific topics are critical to understanding where facilities should focus its resources for improvement.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topics HCA should survey should be heavily focused on cleanliness, doctor communication, and care transitions, but that doesn’t mean they should ignore the other topics. HCA Healthcare can tailor internal surveys and target states with the lowest ratings and compare that data to internal reviews to get the best insights. </a:t>
            </a:r>
          </a:p>
        </p:txBody>
      </p:sp>
      <p:sp>
        <p:nvSpPr>
          <p:cNvPr id="4" name="Slide Number Placeholder 3"/>
          <p:cNvSpPr>
            <a:spLocks noGrp="1"/>
          </p:cNvSpPr>
          <p:nvPr>
            <p:ph type="sldNum" sz="quarter" idx="5"/>
          </p:nvPr>
        </p:nvSpPr>
        <p:spPr/>
        <p:txBody>
          <a:bodyPr/>
          <a:lstStyle/>
          <a:p>
            <a:fld id="{0FDFBB4C-33D6-4942-ADEA-7351FCFBBDAB}" type="slidenum">
              <a:rPr lang="en-US" smtClean="0"/>
              <a:t>15</a:t>
            </a:fld>
            <a:endParaRPr lang="en-US"/>
          </a:p>
        </p:txBody>
      </p:sp>
    </p:spTree>
    <p:extLst>
      <p:ext uri="{BB962C8B-B14F-4D97-AF65-F5344CB8AC3E}">
        <p14:creationId xmlns:p14="http://schemas.microsoft.com/office/powerpoint/2010/main" val="143472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has been both challenging and rewarding, as I learned a great deal not only about patient satisfaction, but about the business intelligence tools. </a:t>
            </a:r>
          </a:p>
          <a:p>
            <a:endParaRPr lang="en-US" dirty="0"/>
          </a:p>
          <a:p>
            <a:r>
              <a:rPr lang="en-US" dirty="0"/>
              <a:t>Thanks for your time and guidance throughout this term. Please let me know if there are any questions regarding this presentation or the related essay. </a:t>
            </a:r>
          </a:p>
        </p:txBody>
      </p:sp>
      <p:sp>
        <p:nvSpPr>
          <p:cNvPr id="4" name="Slide Number Placeholder 3"/>
          <p:cNvSpPr>
            <a:spLocks noGrp="1"/>
          </p:cNvSpPr>
          <p:nvPr>
            <p:ph type="sldNum" sz="quarter" idx="5"/>
          </p:nvPr>
        </p:nvSpPr>
        <p:spPr/>
        <p:txBody>
          <a:bodyPr/>
          <a:lstStyle/>
          <a:p>
            <a:fld id="{0FDFBB4C-33D6-4942-ADEA-7351FCFBBDAB}" type="slidenum">
              <a:rPr lang="en-US" smtClean="0"/>
              <a:t>16</a:t>
            </a:fld>
            <a:endParaRPr lang="en-US"/>
          </a:p>
        </p:txBody>
      </p:sp>
    </p:spTree>
    <p:extLst>
      <p:ext uri="{BB962C8B-B14F-4D97-AF65-F5344CB8AC3E}">
        <p14:creationId xmlns:p14="http://schemas.microsoft.com/office/powerpoint/2010/main" val="248920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17</a:t>
            </a:fld>
            <a:endParaRPr lang="en-US"/>
          </a:p>
        </p:txBody>
      </p:sp>
    </p:spTree>
    <p:extLst>
      <p:ext uri="{BB962C8B-B14F-4D97-AF65-F5344CB8AC3E}">
        <p14:creationId xmlns:p14="http://schemas.microsoft.com/office/powerpoint/2010/main" val="7573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organization of focus for this project is HCA Healthcare. This organization puts a heavy emphasis on improving patient care, so this research focuses on publicly available patient experience survey data from CMS between 2016 and 2020.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 data analyzes overall patient satisfaction in the U.S and compares the national average for important topics like mortality rates, readmissions, and overall patient experience. </a:t>
            </a:r>
          </a:p>
          <a:p>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goal is to identify areas where HCA can focus resources to gain more insight into patient experience within its own facilities.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This presentation describes the business problem, the public data set used, the business intelligence tools utilized, the code and functions performed for statistical analysis, data visualizations and interpretations, and recommendations of how HCA Healthcare can use the information. </a:t>
            </a:r>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2</a:t>
            </a:fld>
            <a:endParaRPr lang="en-US"/>
          </a:p>
        </p:txBody>
      </p:sp>
    </p:spTree>
    <p:extLst>
      <p:ext uri="{BB962C8B-B14F-4D97-AF65-F5344CB8AC3E}">
        <p14:creationId xmlns:p14="http://schemas.microsoft.com/office/powerpoint/2010/main" val="57138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For this project, I’ve chosen to research the US-based organization, HCA Healthcare.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While they have a few locations in the UK, they are primarily in the United States, with headquarters based in Nashville, TN.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They have 186 hospitals plus more than 2000 ambulatory sites-of-care around the country.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HCA Healthcare was chosen for its size and for-profit status and because of my background in healthcare as a medical transcriptionist and then content marketer for small medical offices. Further, a HIPAA privacy and security certification offers me a rich understanding of the data in this industry.</a:t>
            </a:r>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3</a:t>
            </a:fld>
            <a:endParaRPr lang="en-US"/>
          </a:p>
        </p:txBody>
      </p:sp>
    </p:spTree>
    <p:extLst>
      <p:ext uri="{BB962C8B-B14F-4D97-AF65-F5344CB8AC3E}">
        <p14:creationId xmlns:p14="http://schemas.microsoft.com/office/powerpoint/2010/main" val="3798280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Patient satisfaction is the extent to which patients and their caregivers are happy with the care they receive.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Patient experience is directly related to revenue, with positive experiences linked to greater profitability (Richter &amp; </a:t>
            </a:r>
            <a:r>
              <a:rPr lang="en-US" sz="1800" dirty="0" err="1">
                <a:effectLst/>
                <a:latin typeface="Times New Roman" panose="02020603050405020304" pitchFamily="18" charset="0"/>
                <a:ea typeface="Calibri" panose="020F0502020204030204" pitchFamily="34" charset="0"/>
              </a:rPr>
              <a:t>Muhlestein</a:t>
            </a:r>
            <a:r>
              <a:rPr lang="en-US" sz="1800" dirty="0">
                <a:effectLst/>
                <a:latin typeface="Times New Roman" panose="02020603050405020304" pitchFamily="18" charset="0"/>
                <a:ea typeface="Calibri" panose="020F0502020204030204" pitchFamily="34" charset="0"/>
              </a:rPr>
              <a:t>, 20017).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Survey data from CMS focuses on where patients are most and least satisfied in similar facilities to HCA. The data looks at how patients rate topics like noise, doctor communication, care transitions, and facility cleanliness.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As HCA Healthcare does not have any public data sets available, the CMS data can help the organization formulate an internal patient survey and aggregate public reviews to identify areas for improvement at its facilities. </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That internal data can be compared to the national data presented here. </a:t>
            </a:r>
          </a:p>
        </p:txBody>
      </p:sp>
      <p:sp>
        <p:nvSpPr>
          <p:cNvPr id="4" name="Slide Number Placeholder 3"/>
          <p:cNvSpPr>
            <a:spLocks noGrp="1"/>
          </p:cNvSpPr>
          <p:nvPr>
            <p:ph type="sldNum" sz="quarter" idx="5"/>
          </p:nvPr>
        </p:nvSpPr>
        <p:spPr/>
        <p:txBody>
          <a:bodyPr/>
          <a:lstStyle/>
          <a:p>
            <a:fld id="{0FDFBB4C-33D6-4942-ADEA-7351FCFBBDAB}" type="slidenum">
              <a:rPr lang="en-US" smtClean="0"/>
              <a:t>4</a:t>
            </a:fld>
            <a:endParaRPr lang="en-US"/>
          </a:p>
        </p:txBody>
      </p:sp>
    </p:spTree>
    <p:extLst>
      <p:ext uri="{BB962C8B-B14F-4D97-AF65-F5344CB8AC3E}">
        <p14:creationId xmlns:p14="http://schemas.microsoft.com/office/powerpoint/2010/main" val="168462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data set chosen for analysis came from CMS hospitals data archive and includes U.S. patient satisfaction survey data from 2016 to 2020 (</a:t>
            </a:r>
            <a:r>
              <a:rPr lang="en-US" sz="1800" i="1" dirty="0">
                <a:effectLst/>
                <a:latin typeface="Times New Roman" panose="02020603050405020304" pitchFamily="18" charset="0"/>
                <a:ea typeface="Calibri" panose="020F0502020204030204" pitchFamily="34" charset="0"/>
              </a:rPr>
              <a:t>PQDC,</a:t>
            </a:r>
            <a:r>
              <a:rPr lang="en-US" sz="1800" dirty="0">
                <a:effectLst/>
                <a:latin typeface="Times New Roman" panose="02020603050405020304" pitchFamily="18" charset="0"/>
                <a:ea typeface="Calibri" panose="020F0502020204030204" pitchFamily="34" charset="0"/>
              </a:rPr>
              <a:t> n.d.). This data is readily available from the CMS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five CSV files were combined into a single, merged file, which is stored in Power BI, GitHub, and Google Drive.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combined set included 43 variables and more than 2 million rows of data. Cleansing was performed in Power Query, removing irrelevant columns and rows with unavailable or unimportant data. For example, cells marked “not available” in patient rating were deemed unimportant and removed.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After cleansing, the data set was more workable, with 20 variables and just over 132,000 observations.   </a:t>
            </a:r>
          </a:p>
          <a:p>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5</a:t>
            </a:fld>
            <a:endParaRPr lang="en-US"/>
          </a:p>
        </p:txBody>
      </p:sp>
    </p:spTree>
    <p:extLst>
      <p:ext uri="{BB962C8B-B14F-4D97-AF65-F5344CB8AC3E}">
        <p14:creationId xmlns:p14="http://schemas.microsoft.com/office/powerpoint/2010/main" val="24663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Data cleansing was necessary for this project given the number of files and observations. There were a lot of variables that were deemed unnecessary. Therefore, the files were loaded, merged, and transformed in Power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R is an open-source programming language and statistical analysis tool that offers significant insight into qualitative and quantitative data. RStudio is the IDE, or integrated development environment, for R and was used for this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Microsoft Power BI is a robust visualization tool that is good for analysis and creating dynamic dashboards. Power BI helped translate the statistical data into a visual, interactive dashboard. </a:t>
            </a:r>
          </a:p>
          <a:p>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6</a:t>
            </a:fld>
            <a:endParaRPr lang="en-US"/>
          </a:p>
        </p:txBody>
      </p:sp>
    </p:spTree>
    <p:extLst>
      <p:ext uri="{BB962C8B-B14F-4D97-AF65-F5344CB8AC3E}">
        <p14:creationId xmlns:p14="http://schemas.microsoft.com/office/powerpoint/2010/main" val="128166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packages were installed in RStudio for computations and modeling. Topic needed to be converted to a factor, which was done using piping and the mutate function.  The structure function gives an overarching view of the kind of data we’re working with in the set. </a:t>
            </a:r>
          </a:p>
          <a:p>
            <a:endParaRPr lang="en-US" dirty="0"/>
          </a:p>
          <a:p>
            <a:r>
              <a:rPr lang="en-US" dirty="0"/>
              <a:t>The variable </a:t>
            </a:r>
            <a:r>
              <a:rPr lang="en-US" dirty="0" err="1"/>
              <a:t>hospital_data_summarise</a:t>
            </a:r>
            <a:r>
              <a:rPr lang="en-US" dirty="0"/>
              <a:t> used the </a:t>
            </a:r>
            <a:r>
              <a:rPr lang="en-US" dirty="0" err="1"/>
              <a:t>df</a:t>
            </a:r>
            <a:r>
              <a:rPr lang="en-US" dirty="0"/>
              <a:t> data frame to summarize the means for ratings at proprietary facilities, separated by topic. This used a piping function, as well as the filter, </a:t>
            </a:r>
            <a:r>
              <a:rPr lang="en-US" dirty="0" err="1"/>
              <a:t>group_by</a:t>
            </a:r>
            <a:r>
              <a:rPr lang="en-US" dirty="0"/>
              <a:t>, and summarize functions, followed by the ungroup function so it did not affect the rest of the analysis. </a:t>
            </a:r>
          </a:p>
          <a:p>
            <a:endParaRPr lang="en-US" dirty="0"/>
          </a:p>
          <a:p>
            <a:r>
              <a:rPr lang="en-US" dirty="0"/>
              <a:t>A simple scatter plot to look at average patient rating was created using the </a:t>
            </a:r>
            <a:r>
              <a:rPr lang="en-US" dirty="0" err="1"/>
              <a:t>ggplot</a:t>
            </a:r>
            <a:r>
              <a:rPr lang="en-US" dirty="0"/>
              <a:t>, </a:t>
            </a:r>
            <a:r>
              <a:rPr lang="en-US" dirty="0" err="1"/>
              <a:t>geom_point</a:t>
            </a:r>
            <a:r>
              <a:rPr lang="en-US" dirty="0"/>
              <a:t>, and theme functions. </a:t>
            </a:r>
          </a:p>
          <a:p>
            <a:endParaRPr lang="en-US" dirty="0"/>
          </a:p>
          <a:p>
            <a:r>
              <a:rPr lang="en-US" dirty="0"/>
              <a:t>The linear regression model using the </a:t>
            </a:r>
            <a:r>
              <a:rPr lang="en-US" dirty="0" err="1"/>
              <a:t>lm</a:t>
            </a:r>
            <a:r>
              <a:rPr lang="en-US" dirty="0"/>
              <a:t>() function helped find significant coefficients to the patient and hospital ratings based on topics. A contingency table was created using the table() function and provided a clear look at the number of reviews (1 through 5) for each topic at proprietary facilities.</a:t>
            </a:r>
          </a:p>
        </p:txBody>
      </p:sp>
      <p:sp>
        <p:nvSpPr>
          <p:cNvPr id="4" name="Slide Number Placeholder 3"/>
          <p:cNvSpPr>
            <a:spLocks noGrp="1"/>
          </p:cNvSpPr>
          <p:nvPr>
            <p:ph type="sldNum" sz="quarter" idx="5"/>
          </p:nvPr>
        </p:nvSpPr>
        <p:spPr/>
        <p:txBody>
          <a:bodyPr/>
          <a:lstStyle/>
          <a:p>
            <a:fld id="{0FDFBB4C-33D6-4942-ADEA-7351FCFBBDAB}" type="slidenum">
              <a:rPr lang="en-US" smtClean="0"/>
              <a:t>7</a:t>
            </a:fld>
            <a:endParaRPr lang="en-US"/>
          </a:p>
        </p:txBody>
      </p:sp>
    </p:spTree>
    <p:extLst>
      <p:ext uri="{BB962C8B-B14F-4D97-AF65-F5344CB8AC3E}">
        <p14:creationId xmlns:p14="http://schemas.microsoft.com/office/powerpoint/2010/main" val="319810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summarized averages showed relatively uniform values for hospital ratings at proprietary hospitals over the five-year period. The median for both is 3, which is seen on the left side contingency table.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contingency table shows the most frequent reviews are 2 to 3, seen in the bottom table of the left image, which is for proprietary facilities.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we can see in the top of the contingency table, which is for all other facilities combined, that patients tend to rate the topics a 3 or 4. This may be the result of more reviews.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right image shows the average patient and hospital ratings filtered to show proprietary facilities, grouped by topic. Here, we can see the uniformity in hospital ratings per topic, except for pain management. There is some variation in patient ratings for each topic.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FDFBB4C-33D6-4942-ADEA-7351FCFBBDAB}" type="slidenum">
              <a:rPr lang="en-US" smtClean="0"/>
              <a:t>8</a:t>
            </a:fld>
            <a:endParaRPr lang="en-US"/>
          </a:p>
        </p:txBody>
      </p:sp>
    </p:spTree>
    <p:extLst>
      <p:ext uri="{BB962C8B-B14F-4D97-AF65-F5344CB8AC3E}">
        <p14:creationId xmlns:p14="http://schemas.microsoft.com/office/powerpoint/2010/main" val="3752691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scatter plot is used to get a better look at the patient ratings by topic. Using </a:t>
            </a:r>
            <a:r>
              <a:rPr lang="en-US" dirty="0" err="1"/>
              <a:t>geom</a:t>
            </a:r>
            <a:r>
              <a:rPr lang="en-US" dirty="0"/>
              <a:t>(</a:t>
            </a:r>
            <a:r>
              <a:rPr lang="en-US" dirty="0" err="1"/>
              <a:t>abline</a:t>
            </a:r>
            <a:r>
              <a:rPr lang="en-US" dirty="0"/>
              <a:t>) we can see a weak scattering of ratings per topic. This is also demonstrated in the linear regression models. </a:t>
            </a:r>
          </a:p>
        </p:txBody>
      </p:sp>
      <p:sp>
        <p:nvSpPr>
          <p:cNvPr id="4" name="Slide Number Placeholder 3"/>
          <p:cNvSpPr>
            <a:spLocks noGrp="1"/>
          </p:cNvSpPr>
          <p:nvPr>
            <p:ph type="sldNum" sz="quarter" idx="5"/>
          </p:nvPr>
        </p:nvSpPr>
        <p:spPr/>
        <p:txBody>
          <a:bodyPr/>
          <a:lstStyle/>
          <a:p>
            <a:fld id="{0FDFBB4C-33D6-4942-ADEA-7351FCFBBDAB}" type="slidenum">
              <a:rPr lang="en-US" smtClean="0"/>
              <a:t>9</a:t>
            </a:fld>
            <a:endParaRPr lang="en-US"/>
          </a:p>
        </p:txBody>
      </p:sp>
    </p:spTree>
    <p:extLst>
      <p:ext uri="{BB962C8B-B14F-4D97-AF65-F5344CB8AC3E}">
        <p14:creationId xmlns:p14="http://schemas.microsoft.com/office/powerpoint/2010/main" val="409458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9/29/2022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353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9/29/2022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90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9/29/2022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741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9/29/2022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852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9/29/2022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9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9/29/2022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727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9/29/2022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472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9/29/2022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648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9/29/2022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560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9/29/2022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32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9/29/2022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20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9/29/2022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4587597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9" r:id="rId8"/>
    <p:sldLayoutId id="2147483706" r:id="rId9"/>
    <p:sldLayoutId id="2147483707" r:id="rId10"/>
    <p:sldLayoutId id="214748370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9.JPG"/><Relationship Id="rId9" Type="http://schemas.microsoft.com/office/2007/relationships/diagramDrawing" Target="../diagrams/drawing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statisticsbyjim.com/regression/interpret-r-squared-regression/" TargetMode="External"/><Relationship Id="rId7" Type="http://schemas.openxmlformats.org/officeDocument/2006/relationships/hyperlink" Target="https://hcahealthcare.com/abou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ata.cms.gov/provider-data/archived-data/hospitals" TargetMode="External"/><Relationship Id="rId5" Type="http://schemas.openxmlformats.org/officeDocument/2006/relationships/hyperlink" Target="https://hcahealthcare.com/about/our-history.dot" TargetMode="External"/><Relationship Id="rId4" Type="http://schemas.openxmlformats.org/officeDocument/2006/relationships/hyperlink" Target="https://mbsdirect.vitalsource.com/books/9781119302537"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n.wikipedia.org/wiki/File:Antu_rstudio.svg"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E263D77-FCF2-0B34-58C4-3814242B772A}"/>
              </a:ext>
            </a:extLst>
          </p:cNvPr>
          <p:cNvSpPr>
            <a:spLocks noGrp="1"/>
          </p:cNvSpPr>
          <p:nvPr>
            <p:ph type="ctrTitle"/>
          </p:nvPr>
        </p:nvSpPr>
        <p:spPr>
          <a:xfrm>
            <a:off x="838200" y="513189"/>
            <a:ext cx="5797883" cy="2667000"/>
          </a:xfrm>
        </p:spPr>
        <p:txBody>
          <a:bodyPr anchor="b">
            <a:normAutofit/>
          </a:bodyPr>
          <a:lstStyle/>
          <a:p>
            <a:pPr algn="l"/>
            <a:r>
              <a:rPr lang="en-US" sz="4100" dirty="0">
                <a:solidFill>
                  <a:schemeClr val="tx2"/>
                </a:solidFill>
              </a:rPr>
              <a:t>Capstone Project: Business Intelligence Solution for HCA Healthcare</a:t>
            </a:r>
          </a:p>
        </p:txBody>
      </p:sp>
      <p:sp>
        <p:nvSpPr>
          <p:cNvPr id="3" name="Subtitle 2">
            <a:extLst>
              <a:ext uri="{FF2B5EF4-FFF2-40B4-BE49-F238E27FC236}">
                <a16:creationId xmlns:a16="http://schemas.microsoft.com/office/drawing/2014/main" id="{56266BD8-3AC8-2AFF-DF17-08EF9B396338}"/>
              </a:ext>
            </a:extLst>
          </p:cNvPr>
          <p:cNvSpPr>
            <a:spLocks noGrp="1"/>
          </p:cNvSpPr>
          <p:nvPr>
            <p:ph type="subTitle" idx="1"/>
          </p:nvPr>
        </p:nvSpPr>
        <p:spPr>
          <a:xfrm>
            <a:off x="838200" y="3408788"/>
            <a:ext cx="5797882" cy="1785690"/>
          </a:xfrm>
        </p:spPr>
        <p:txBody>
          <a:bodyPr anchor="t">
            <a:normAutofit/>
          </a:bodyPr>
          <a:lstStyle/>
          <a:p>
            <a:pPr algn="l">
              <a:lnSpc>
                <a:spcPct val="100000"/>
              </a:lnSpc>
            </a:pPr>
            <a:r>
              <a:rPr lang="en-US" sz="1500">
                <a:solidFill>
                  <a:schemeClr val="tx2"/>
                </a:solidFill>
              </a:rPr>
              <a:t>Rachael Herman</a:t>
            </a:r>
          </a:p>
          <a:p>
            <a:pPr algn="l">
              <a:lnSpc>
                <a:spcPct val="100000"/>
              </a:lnSpc>
            </a:pPr>
            <a:r>
              <a:rPr lang="en-US" sz="1500">
                <a:solidFill>
                  <a:schemeClr val="tx2"/>
                </a:solidFill>
              </a:rPr>
              <a:t>Colorado State University Global</a:t>
            </a:r>
          </a:p>
          <a:p>
            <a:pPr algn="l">
              <a:lnSpc>
                <a:spcPct val="100000"/>
              </a:lnSpc>
            </a:pPr>
            <a:r>
              <a:rPr lang="en-US" sz="1500">
                <a:solidFill>
                  <a:schemeClr val="tx2"/>
                </a:solidFill>
              </a:rPr>
              <a:t>MIS480: Business Analytics and Information Systems</a:t>
            </a:r>
          </a:p>
          <a:p>
            <a:pPr algn="l">
              <a:lnSpc>
                <a:spcPct val="100000"/>
              </a:lnSpc>
            </a:pPr>
            <a:r>
              <a:rPr lang="en-US" sz="1500">
                <a:solidFill>
                  <a:schemeClr val="tx2"/>
                </a:solidFill>
              </a:rPr>
              <a:t>Professor Justin Bateh</a:t>
            </a:r>
          </a:p>
          <a:p>
            <a:pPr algn="l">
              <a:lnSpc>
                <a:spcPct val="100000"/>
              </a:lnSpc>
            </a:pPr>
            <a:r>
              <a:rPr lang="en-US" sz="1500">
                <a:solidFill>
                  <a:schemeClr val="tx2"/>
                </a:solidFill>
              </a:rPr>
              <a:t>October 9, 2022</a:t>
            </a:r>
          </a:p>
        </p:txBody>
      </p:sp>
      <p:pic>
        <p:nvPicPr>
          <p:cNvPr id="4" name="Picture 3">
            <a:extLst>
              <a:ext uri="{FF2B5EF4-FFF2-40B4-BE49-F238E27FC236}">
                <a16:creationId xmlns:a16="http://schemas.microsoft.com/office/drawing/2014/main" id="{C54F353C-A831-B07D-23F7-52AA4CCFE871}"/>
              </a:ext>
            </a:extLst>
          </p:cNvPr>
          <p:cNvPicPr>
            <a:picLocks noChangeAspect="1"/>
          </p:cNvPicPr>
          <p:nvPr/>
        </p:nvPicPr>
        <p:blipFill rotWithShape="1">
          <a:blip r:embed="rId3"/>
          <a:srcRect l="17684" r="23137" b="2"/>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28914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7358-0EEA-7B52-9871-B9B8443C318E}"/>
              </a:ext>
            </a:extLst>
          </p:cNvPr>
          <p:cNvSpPr>
            <a:spLocks noGrp="1"/>
          </p:cNvSpPr>
          <p:nvPr>
            <p:ph type="title"/>
          </p:nvPr>
        </p:nvSpPr>
        <p:spPr/>
        <p:txBody>
          <a:bodyPr>
            <a:normAutofit fontScale="90000"/>
          </a:bodyPr>
          <a:lstStyle/>
          <a:p>
            <a:r>
              <a:rPr lang="en-US" dirty="0"/>
              <a:t>Linear Regression As Predicted by Topic</a:t>
            </a:r>
          </a:p>
        </p:txBody>
      </p:sp>
      <p:pic>
        <p:nvPicPr>
          <p:cNvPr id="7" name="Content Placeholder 6" descr="Text&#10;&#10;Description automatically generated with medium confidence">
            <a:extLst>
              <a:ext uri="{FF2B5EF4-FFF2-40B4-BE49-F238E27FC236}">
                <a16:creationId xmlns:a16="http://schemas.microsoft.com/office/drawing/2014/main" id="{B32AF814-0499-E950-F439-D95F36DF8CA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73565"/>
            <a:ext cx="5181600" cy="4255458"/>
          </a:xfrm>
        </p:spPr>
      </p:pic>
      <p:pic>
        <p:nvPicPr>
          <p:cNvPr id="9" name="Content Placeholder 8" descr="Table&#10;&#10;Description automatically generated with medium confidence">
            <a:extLst>
              <a:ext uri="{FF2B5EF4-FFF2-40B4-BE49-F238E27FC236}">
                <a16:creationId xmlns:a16="http://schemas.microsoft.com/office/drawing/2014/main" id="{0E13D733-1090-1C31-B8A7-C79AF34CC28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1859673"/>
            <a:ext cx="5181600" cy="4283242"/>
          </a:xfrm>
        </p:spPr>
      </p:pic>
    </p:spTree>
    <p:extLst>
      <p:ext uri="{BB962C8B-B14F-4D97-AF65-F5344CB8AC3E}">
        <p14:creationId xmlns:p14="http://schemas.microsoft.com/office/powerpoint/2010/main" val="3870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2420FCE-AC9D-C751-7786-F743366560EB}"/>
              </a:ext>
            </a:extLst>
          </p:cNvPr>
          <p:cNvSpPr>
            <a:spLocks noGrp="1"/>
          </p:cNvSpPr>
          <p:nvPr>
            <p:ph type="title"/>
          </p:nvPr>
        </p:nvSpPr>
        <p:spPr>
          <a:xfrm>
            <a:off x="838201" y="559813"/>
            <a:ext cx="8763000" cy="1664573"/>
          </a:xfrm>
        </p:spPr>
        <p:txBody>
          <a:bodyPr>
            <a:normAutofit/>
          </a:bodyPr>
          <a:lstStyle/>
          <a:p>
            <a:r>
              <a:rPr lang="en-US">
                <a:solidFill>
                  <a:schemeClr val="tx2"/>
                </a:solidFill>
              </a:rPr>
              <a:t>Interpretation of Statistical Analysis</a:t>
            </a:r>
          </a:p>
        </p:txBody>
      </p:sp>
      <p:sp>
        <p:nvSpPr>
          <p:cNvPr id="7" name="Content Placeholder 2">
            <a:extLst>
              <a:ext uri="{FF2B5EF4-FFF2-40B4-BE49-F238E27FC236}">
                <a16:creationId xmlns:a16="http://schemas.microsoft.com/office/drawing/2014/main" id="{699EB183-F2C0-EDF8-EC81-EE638DF65E26}"/>
              </a:ext>
            </a:extLst>
          </p:cNvPr>
          <p:cNvSpPr>
            <a:spLocks noGrp="1"/>
          </p:cNvSpPr>
          <p:nvPr>
            <p:ph idx="1"/>
          </p:nvPr>
        </p:nvSpPr>
        <p:spPr>
          <a:xfrm>
            <a:off x="825797" y="2384474"/>
            <a:ext cx="8762436" cy="3728613"/>
          </a:xfrm>
        </p:spPr>
        <p:txBody>
          <a:bodyPr>
            <a:normAutofit/>
          </a:bodyPr>
          <a:lstStyle/>
          <a:p>
            <a:r>
              <a:rPr lang="en-US" sz="2000" dirty="0">
                <a:solidFill>
                  <a:schemeClr val="tx2"/>
                </a:solidFill>
              </a:rPr>
              <a:t>Summary statistics show the uniformity of the averages</a:t>
            </a:r>
          </a:p>
          <a:p>
            <a:r>
              <a:rPr lang="en-US" sz="2000" dirty="0">
                <a:solidFill>
                  <a:schemeClr val="tx2"/>
                </a:solidFill>
              </a:rPr>
              <a:t>Linear regression models indicate that topics are significant predictors of the patient ratings, but not so much for hospital ratings. </a:t>
            </a:r>
          </a:p>
          <a:p>
            <a:r>
              <a:rPr lang="en-US" sz="2000" dirty="0">
                <a:solidFill>
                  <a:schemeClr val="tx2"/>
                </a:solidFill>
              </a:rPr>
              <a:t>Linear regression models using all variables is extensive and shows hospital ratings are predicted more by …. And patient ratings by …. </a:t>
            </a:r>
          </a:p>
          <a:p>
            <a:r>
              <a:rPr lang="en-US" sz="2000" dirty="0">
                <a:solidFill>
                  <a:schemeClr val="tx2"/>
                </a:solidFill>
              </a:rPr>
              <a:t>The contingency table shows us most patients review each topic at a 3, but 2 is also a highly used rating at proprietary facilities.</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6250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72B5EB07-D2EE-B996-EA7B-3EF034C0744B}"/>
                  </a:ext>
                </a:extLst>
              </p:cNvPr>
              <p:cNvGraphicFramePr>
                <a:graphicFrameLocks noGrp="1"/>
              </p:cNvGraphicFramePr>
              <p:nvPr>
                <p:extLst>
                  <p:ext uri="{D42A27DB-BD31-4B8C-83A1-F6EECF244321}">
                    <p14:modId xmlns:p14="http://schemas.microsoft.com/office/powerpoint/2010/main" val="440546366"/>
                  </p:ext>
                </p:extLst>
              </p:nvPr>
            </p:nvGraphicFramePr>
            <p:xfrm>
              <a:off x="376990" y="1287378"/>
              <a:ext cx="11438020" cy="516154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Microsoft Power BI">
                <a:extLst>
                  <a:ext uri="{FF2B5EF4-FFF2-40B4-BE49-F238E27FC236}">
                    <a16:creationId xmlns:a16="http://schemas.microsoft.com/office/drawing/2014/main" id="{72B5EB07-D2EE-B996-EA7B-3EF034C0744B}"/>
                  </a:ext>
                </a:extLst>
              </p:cNvPr>
              <p:cNvPicPr>
                <a:picLocks noGrp="1" noRot="1" noChangeAspect="1" noMove="1" noResize="1" noEditPoints="1" noAdjustHandles="1" noChangeArrowheads="1" noChangeShapeType="1"/>
              </p:cNvPicPr>
              <p:nvPr/>
            </p:nvPicPr>
            <p:blipFill>
              <a:blip r:embed="rId4"/>
              <a:stretch>
                <a:fillRect/>
              </a:stretch>
            </p:blipFill>
            <p:spPr>
              <a:xfrm>
                <a:off x="376990" y="1287378"/>
                <a:ext cx="11438020" cy="5161547"/>
              </a:xfrm>
              <a:prstGeom prst="rect">
                <a:avLst/>
              </a:prstGeom>
            </p:spPr>
          </p:pic>
        </mc:Fallback>
      </mc:AlternateContent>
      <p:sp>
        <p:nvSpPr>
          <p:cNvPr id="8" name="TextBox 7">
            <a:extLst>
              <a:ext uri="{FF2B5EF4-FFF2-40B4-BE49-F238E27FC236}">
                <a16:creationId xmlns:a16="http://schemas.microsoft.com/office/drawing/2014/main" id="{31224624-3D48-3915-5D30-712AB84E2D4A}"/>
              </a:ext>
            </a:extLst>
          </p:cNvPr>
          <p:cNvSpPr txBox="1"/>
          <p:nvPr/>
        </p:nvSpPr>
        <p:spPr>
          <a:xfrm>
            <a:off x="376991" y="300789"/>
            <a:ext cx="11438020" cy="769441"/>
          </a:xfrm>
          <a:prstGeom prst="rect">
            <a:avLst/>
          </a:prstGeom>
          <a:noFill/>
        </p:spPr>
        <p:txBody>
          <a:bodyPr wrap="square">
            <a:spAutoFit/>
          </a:bodyPr>
          <a:lstStyle/>
          <a:p>
            <a:pPr algn="ctr"/>
            <a:r>
              <a:rPr lang="en-US" sz="4400" b="1" dirty="0">
                <a:solidFill>
                  <a:schemeClr val="bg1"/>
                </a:solidFill>
              </a:rPr>
              <a:t>Interactive Dashboard – Power BI</a:t>
            </a:r>
          </a:p>
        </p:txBody>
      </p:sp>
    </p:spTree>
    <p:extLst>
      <p:ext uri="{BB962C8B-B14F-4D97-AF65-F5344CB8AC3E}">
        <p14:creationId xmlns:p14="http://schemas.microsoft.com/office/powerpoint/2010/main" val="47257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AB675-D5F5-52A1-5ED6-AFE1261ADF92}"/>
              </a:ext>
            </a:extLst>
          </p:cNvPr>
          <p:cNvSpPr>
            <a:spLocks noGrp="1"/>
          </p:cNvSpPr>
          <p:nvPr>
            <p:ph type="title"/>
          </p:nvPr>
        </p:nvSpPr>
        <p:spPr>
          <a:xfrm>
            <a:off x="838200" y="381000"/>
            <a:ext cx="10003218" cy="1600124"/>
          </a:xfrm>
        </p:spPr>
        <p:txBody>
          <a:bodyPr>
            <a:normAutofit/>
          </a:bodyPr>
          <a:lstStyle/>
          <a:p>
            <a:r>
              <a:rPr lang="en-US"/>
              <a:t>Data Visualization Interpretations and Recommendations</a:t>
            </a:r>
          </a:p>
        </p:txBody>
      </p:sp>
      <p:pic>
        <p:nvPicPr>
          <p:cNvPr id="4" name="Picture 3" descr="Chart, treemap chart&#10;&#10;Description automatically generated">
            <a:extLst>
              <a:ext uri="{FF2B5EF4-FFF2-40B4-BE49-F238E27FC236}">
                <a16:creationId xmlns:a16="http://schemas.microsoft.com/office/drawing/2014/main" id="{9688C0D6-23A9-64CC-906D-1EE8B4EEB1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628" y="3237046"/>
            <a:ext cx="5585772" cy="2569455"/>
          </a:xfrm>
          <a:prstGeom prst="rect">
            <a:avLst/>
          </a:prstGeom>
        </p:spPr>
      </p:pic>
      <p:graphicFrame>
        <p:nvGraphicFramePr>
          <p:cNvPr id="5" name="Content Placeholder 2">
            <a:extLst>
              <a:ext uri="{FF2B5EF4-FFF2-40B4-BE49-F238E27FC236}">
                <a16:creationId xmlns:a16="http://schemas.microsoft.com/office/drawing/2014/main" id="{89D58853-C752-DED2-B918-B1241D3C7B41}"/>
              </a:ext>
            </a:extLst>
          </p:cNvPr>
          <p:cNvGraphicFramePr>
            <a:graphicFrameLocks noGrp="1"/>
          </p:cNvGraphicFramePr>
          <p:nvPr>
            <p:ph idx="1"/>
            <p:extLst>
              <p:ext uri="{D42A27DB-BD31-4B8C-83A1-F6EECF244321}">
                <p14:modId xmlns:p14="http://schemas.microsoft.com/office/powerpoint/2010/main" val="2517400056"/>
              </p:ext>
            </p:extLst>
          </p:nvPr>
        </p:nvGraphicFramePr>
        <p:xfrm>
          <a:off x="241433" y="2215711"/>
          <a:ext cx="5585771" cy="45421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6536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DD12C3EE-171F-C475-B499-C31F7A32016B}"/>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Challenges and Limitations</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ADC80ED2-6746-1537-5DE0-1206EFD162C3}"/>
              </a:ext>
            </a:extLst>
          </p:cNvPr>
          <p:cNvSpPr>
            <a:spLocks noGrp="1"/>
          </p:cNvSpPr>
          <p:nvPr>
            <p:ph idx="1"/>
          </p:nvPr>
        </p:nvSpPr>
        <p:spPr>
          <a:xfrm>
            <a:off x="3994587" y="2403097"/>
            <a:ext cx="7178691" cy="3709990"/>
          </a:xfrm>
        </p:spPr>
        <p:txBody>
          <a:bodyPr anchor="ctr">
            <a:normAutofit/>
          </a:bodyPr>
          <a:lstStyle/>
          <a:p>
            <a:r>
              <a:rPr lang="en-US" sz="1800" dirty="0">
                <a:solidFill>
                  <a:schemeClr val="tx2"/>
                </a:solidFill>
              </a:rPr>
              <a:t>National survey data was a large set and required cleaning</a:t>
            </a:r>
          </a:p>
          <a:p>
            <a:r>
              <a:rPr lang="en-US" sz="1800" dirty="0">
                <a:solidFill>
                  <a:schemeClr val="tx2"/>
                </a:solidFill>
              </a:rPr>
              <a:t>Determining which tools would best suit the project was difficult. Learning curves were considered.</a:t>
            </a:r>
          </a:p>
          <a:p>
            <a:r>
              <a:rPr lang="en-US" sz="1800" dirty="0">
                <a:solidFill>
                  <a:schemeClr val="tx2"/>
                </a:solidFill>
              </a:rPr>
              <a:t>The set is too large to run a linear regression model on ratings using all variables</a:t>
            </a:r>
          </a:p>
          <a:p>
            <a:r>
              <a:rPr lang="en-US" sz="1800" dirty="0">
                <a:solidFill>
                  <a:schemeClr val="tx2"/>
                </a:solidFill>
              </a:rPr>
              <a:t>Data does not include ambulatory facilities, hospital size, or revenue information</a:t>
            </a:r>
          </a:p>
        </p:txBody>
      </p:sp>
    </p:spTree>
    <p:extLst>
      <p:ext uri="{BB962C8B-B14F-4D97-AF65-F5344CB8AC3E}">
        <p14:creationId xmlns:p14="http://schemas.microsoft.com/office/powerpoint/2010/main" val="80569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EF0B0D-E1E5-26B1-4806-3E5629795731}"/>
              </a:ext>
            </a:extLst>
          </p:cNvPr>
          <p:cNvSpPr>
            <a:spLocks noGrp="1"/>
          </p:cNvSpPr>
          <p:nvPr>
            <p:ph type="title"/>
          </p:nvPr>
        </p:nvSpPr>
        <p:spPr>
          <a:xfrm>
            <a:off x="838201" y="559813"/>
            <a:ext cx="2819399" cy="5577934"/>
          </a:xfrm>
        </p:spPr>
        <p:txBody>
          <a:bodyPr>
            <a:normAutofit/>
          </a:bodyPr>
          <a:lstStyle/>
          <a:p>
            <a:r>
              <a:rPr lang="en-US"/>
              <a:t>Summary</a:t>
            </a:r>
            <a:endParaRPr lang="en-US" dirty="0"/>
          </a:p>
        </p:txBody>
      </p:sp>
      <p:graphicFrame>
        <p:nvGraphicFramePr>
          <p:cNvPr id="17" name="Content Placeholder 2">
            <a:extLst>
              <a:ext uri="{FF2B5EF4-FFF2-40B4-BE49-F238E27FC236}">
                <a16:creationId xmlns:a16="http://schemas.microsoft.com/office/drawing/2014/main" id="{30647363-4F65-8ACD-B5AD-0726E3FF7756}"/>
              </a:ext>
            </a:extLst>
          </p:cNvPr>
          <p:cNvGraphicFramePr>
            <a:graphicFrameLocks noGrp="1"/>
          </p:cNvGraphicFramePr>
          <p:nvPr>
            <p:ph idx="1"/>
            <p:extLst>
              <p:ext uri="{D42A27DB-BD31-4B8C-83A1-F6EECF244321}">
                <p14:modId xmlns:p14="http://schemas.microsoft.com/office/powerpoint/2010/main" val="670265431"/>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93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4" name="Rectangle 13">
            <a:extLst>
              <a:ext uri="{FF2B5EF4-FFF2-40B4-BE49-F238E27FC236}">
                <a16:creationId xmlns:a16="http://schemas.microsoft.com/office/drawing/2014/main" id="{8A245AC3-2A12-4EC5-90F0-635CC8C2C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5">
            <a:extLst>
              <a:ext uri="{FF2B5EF4-FFF2-40B4-BE49-F238E27FC236}">
                <a16:creationId xmlns:a16="http://schemas.microsoft.com/office/drawing/2014/main" id="{31E2F09B-BB20-4BE5-AB02-3EB3D1DC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yellow puzzle piece completing a black puzzle">
            <a:extLst>
              <a:ext uri="{FF2B5EF4-FFF2-40B4-BE49-F238E27FC236}">
                <a16:creationId xmlns:a16="http://schemas.microsoft.com/office/drawing/2014/main" id="{3471866B-C999-6677-0E65-C21EF0BA390B}"/>
              </a:ext>
            </a:extLst>
          </p:cNvPr>
          <p:cNvPicPr>
            <a:picLocks noGrp="1" noChangeAspect="1"/>
          </p:cNvPicPr>
          <p:nvPr>
            <p:ph idx="1"/>
          </p:nvPr>
        </p:nvPicPr>
        <p:blipFill rotWithShape="1">
          <a:blip r:embed="rId4">
            <a:alphaModFix/>
            <a:extLst>
              <a:ext uri="{28A0092B-C50C-407E-A947-70E740481C1C}">
                <a14:useLocalDpi xmlns:a14="http://schemas.microsoft.com/office/drawing/2010/main" val="0"/>
              </a:ext>
            </a:extLst>
          </a:blip>
          <a:srcRect r="-1" b="15725"/>
          <a:stretch/>
        </p:blipFill>
        <p:spPr>
          <a:xfrm>
            <a:off x="20" y="1376"/>
            <a:ext cx="12188932" cy="6856624"/>
          </a:xfrm>
          <a:prstGeom prst="rect">
            <a:avLst/>
          </a:prstGeom>
        </p:spPr>
      </p:pic>
      <p:sp>
        <p:nvSpPr>
          <p:cNvPr id="26"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0952"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ABA2F37-388F-4D5A-9ABF-F0ADA6CB8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4352"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6DAD23D2-6BEF-470D-992C-8B2BC3BF4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61296" y="1546522"/>
            <a:ext cx="6327656" cy="4016078"/>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644CAB-B6EE-43C7-A0D1-CF6B1E3B62D3}"/>
              </a:ext>
            </a:extLst>
          </p:cNvPr>
          <p:cNvSpPr>
            <a:spLocks noGrp="1"/>
          </p:cNvSpPr>
          <p:nvPr>
            <p:ph type="title"/>
          </p:nvPr>
        </p:nvSpPr>
        <p:spPr>
          <a:xfrm>
            <a:off x="6248401" y="1828799"/>
            <a:ext cx="5105400" cy="2491199"/>
          </a:xfrm>
        </p:spPr>
        <p:txBody>
          <a:bodyPr vert="horz" lIns="91440" tIns="45720" rIns="91440" bIns="45720" rtlCol="0" anchor="b">
            <a:normAutofit/>
          </a:bodyPr>
          <a:lstStyle/>
          <a:p>
            <a:r>
              <a:rPr lang="en-US" dirty="0">
                <a:solidFill>
                  <a:srgbClr val="FFFFFF"/>
                </a:solidFill>
              </a:rPr>
              <a:t>Thank You for the Experience</a:t>
            </a:r>
          </a:p>
        </p:txBody>
      </p:sp>
    </p:spTree>
    <p:extLst>
      <p:ext uri="{BB962C8B-B14F-4D97-AF65-F5344CB8AC3E}">
        <p14:creationId xmlns:p14="http://schemas.microsoft.com/office/powerpoint/2010/main" val="324077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FCC43D4-C5C8-6ECC-D775-1587D86ACE7A}"/>
              </a:ext>
            </a:extLst>
          </p:cNvPr>
          <p:cNvSpPr>
            <a:spLocks noGrp="1"/>
          </p:cNvSpPr>
          <p:nvPr>
            <p:ph type="title"/>
          </p:nvPr>
        </p:nvSpPr>
        <p:spPr>
          <a:xfrm>
            <a:off x="838201" y="559813"/>
            <a:ext cx="8763000" cy="1664573"/>
          </a:xfrm>
        </p:spPr>
        <p:txBody>
          <a:bodyPr>
            <a:normAutofit/>
          </a:bodyPr>
          <a:lstStyle/>
          <a:p>
            <a:r>
              <a:rPr lang="en-US">
                <a:solidFill>
                  <a:schemeClr val="tx2"/>
                </a:solidFill>
              </a:rPr>
              <a:t>References</a:t>
            </a:r>
          </a:p>
        </p:txBody>
      </p:sp>
      <p:sp>
        <p:nvSpPr>
          <p:cNvPr id="3" name="Content Placeholder 2">
            <a:extLst>
              <a:ext uri="{FF2B5EF4-FFF2-40B4-BE49-F238E27FC236}">
                <a16:creationId xmlns:a16="http://schemas.microsoft.com/office/drawing/2014/main" id="{7530F411-0898-6F21-6800-0429AFB2A66A}"/>
              </a:ext>
            </a:extLst>
          </p:cNvPr>
          <p:cNvSpPr>
            <a:spLocks noGrp="1"/>
          </p:cNvSpPr>
          <p:nvPr>
            <p:ph idx="1"/>
          </p:nvPr>
        </p:nvSpPr>
        <p:spPr>
          <a:xfrm>
            <a:off x="825797" y="2384474"/>
            <a:ext cx="8762436" cy="3728613"/>
          </a:xfrm>
        </p:spPr>
        <p:txBody>
          <a:bodyPr>
            <a:normAutofit/>
          </a:bodyPr>
          <a:lstStyle/>
          <a:p>
            <a:pPr marL="0" indent="0">
              <a:lnSpc>
                <a:spcPct val="100000"/>
              </a:lnSpc>
              <a:buNone/>
            </a:pPr>
            <a:r>
              <a:rPr lang="en-US" sz="1500" dirty="0">
                <a:solidFill>
                  <a:schemeClr val="tx2"/>
                </a:solidFill>
              </a:rPr>
              <a:t>Frost, J. (2017, April 16). </a:t>
            </a:r>
            <a:r>
              <a:rPr lang="en-US" sz="1500" i="1" dirty="0">
                <a:solidFill>
                  <a:schemeClr val="tx2"/>
                </a:solidFill>
              </a:rPr>
              <a:t>How to interpret R-squared in regression analysis. </a:t>
            </a:r>
            <a:r>
              <a:rPr lang="en-US" sz="1500" dirty="0">
                <a:solidFill>
                  <a:schemeClr val="tx2"/>
                </a:solidFill>
              </a:rPr>
              <a:t>Statistics by Jim. Retrieved September 27, 2022, from </a:t>
            </a:r>
            <a:r>
              <a:rPr lang="en-US" sz="1500" dirty="0">
                <a:solidFill>
                  <a:schemeClr val="tx2"/>
                </a:solidFill>
                <a:hlinkClick r:id="rId3"/>
              </a:rPr>
              <a:t>https://statisticsbyjim.com/regression/interpret-r-squared-regression/</a:t>
            </a:r>
            <a:r>
              <a:rPr lang="en-US" sz="1500" dirty="0">
                <a:solidFill>
                  <a:schemeClr val="tx2"/>
                </a:solidFill>
              </a:rPr>
              <a:t>  </a:t>
            </a:r>
          </a:p>
          <a:p>
            <a:pPr marL="0" indent="0">
              <a:lnSpc>
                <a:spcPct val="100000"/>
              </a:lnSpc>
              <a:buNone/>
            </a:pPr>
            <a:r>
              <a:rPr lang="en-US" sz="1500" dirty="0" err="1">
                <a:solidFill>
                  <a:schemeClr val="tx2"/>
                </a:solidFill>
              </a:rPr>
              <a:t>Laursen</a:t>
            </a:r>
            <a:r>
              <a:rPr lang="en-US" sz="1500" dirty="0">
                <a:solidFill>
                  <a:schemeClr val="tx2"/>
                </a:solidFill>
              </a:rPr>
              <a:t>, G.H. N., &amp; </a:t>
            </a:r>
            <a:r>
              <a:rPr lang="en-US" sz="1500" dirty="0" err="1">
                <a:solidFill>
                  <a:schemeClr val="tx2"/>
                </a:solidFill>
              </a:rPr>
              <a:t>Thorlund</a:t>
            </a:r>
            <a:r>
              <a:rPr lang="en-US" sz="1500" dirty="0">
                <a:solidFill>
                  <a:schemeClr val="tx2"/>
                </a:solidFill>
              </a:rPr>
              <a:t>, J. (2016). </a:t>
            </a:r>
            <a:r>
              <a:rPr lang="en-US" sz="1500" i="1" dirty="0">
                <a:solidFill>
                  <a:schemeClr val="tx2"/>
                </a:solidFill>
              </a:rPr>
              <a:t>Business analytics for managers: Taking business intelligence beyond reporting </a:t>
            </a:r>
            <a:r>
              <a:rPr lang="en-US" sz="1500" dirty="0">
                <a:solidFill>
                  <a:schemeClr val="tx2"/>
                </a:solidFill>
              </a:rPr>
              <a:t>(2nd ed.). Wiley Professional Development (P&amp;T). </a:t>
            </a:r>
            <a:r>
              <a:rPr lang="en-US" sz="1500" dirty="0">
                <a:solidFill>
                  <a:schemeClr val="tx2"/>
                </a:solidFill>
                <a:hlinkClick r:id="rId4"/>
              </a:rPr>
              <a:t>https://mbsdirect.vitalsource.com/books/9781119302537</a:t>
            </a:r>
            <a:r>
              <a:rPr lang="en-US" sz="1500" dirty="0">
                <a:solidFill>
                  <a:schemeClr val="tx2"/>
                </a:solidFill>
              </a:rPr>
              <a:t>  </a:t>
            </a:r>
          </a:p>
          <a:p>
            <a:pPr marL="0" indent="0">
              <a:lnSpc>
                <a:spcPct val="100000"/>
              </a:lnSpc>
              <a:buNone/>
            </a:pPr>
            <a:r>
              <a:rPr lang="en-US" sz="1500" dirty="0">
                <a:solidFill>
                  <a:schemeClr val="tx2"/>
                </a:solidFill>
              </a:rPr>
              <a:t>Our history. (n.d.). </a:t>
            </a:r>
            <a:r>
              <a:rPr lang="en-US" sz="1500" i="1" dirty="0">
                <a:solidFill>
                  <a:schemeClr val="tx2"/>
                </a:solidFill>
              </a:rPr>
              <a:t>HCA Healthcare.</a:t>
            </a:r>
            <a:r>
              <a:rPr lang="en-US" sz="1500" dirty="0">
                <a:solidFill>
                  <a:schemeClr val="tx2"/>
                </a:solidFill>
              </a:rPr>
              <a:t> Retrieved September 17, 2022, from </a:t>
            </a:r>
            <a:r>
              <a:rPr lang="en-US" sz="1500" dirty="0">
                <a:solidFill>
                  <a:schemeClr val="tx2"/>
                </a:solidFill>
                <a:hlinkClick r:id="rId5"/>
              </a:rPr>
              <a:t>https://hcahealthcare.com/about/our-history.dot</a:t>
            </a:r>
            <a:r>
              <a:rPr lang="en-US" sz="1500" dirty="0">
                <a:solidFill>
                  <a:schemeClr val="tx2"/>
                </a:solidFill>
              </a:rPr>
              <a:t>  </a:t>
            </a:r>
          </a:p>
          <a:p>
            <a:pPr marL="0" indent="0">
              <a:lnSpc>
                <a:spcPct val="100000"/>
              </a:lnSpc>
              <a:buNone/>
            </a:pPr>
            <a:r>
              <a:rPr lang="en-US" sz="1500" i="1" dirty="0">
                <a:solidFill>
                  <a:schemeClr val="tx2"/>
                </a:solidFill>
              </a:rPr>
              <a:t>PQDC. </a:t>
            </a:r>
            <a:r>
              <a:rPr lang="en-US" sz="1500" dirty="0">
                <a:solidFill>
                  <a:schemeClr val="tx2"/>
                </a:solidFill>
              </a:rPr>
              <a:t>(n.d.). Retrieved September 8, 2022, from </a:t>
            </a:r>
            <a:r>
              <a:rPr lang="en-US" sz="1500" dirty="0">
                <a:solidFill>
                  <a:schemeClr val="tx2"/>
                </a:solidFill>
                <a:hlinkClick r:id="rId6"/>
              </a:rPr>
              <a:t>https://data.cms.gov/provider-data/archived-data/hospitals</a:t>
            </a:r>
            <a:r>
              <a:rPr lang="en-US" sz="1500" dirty="0">
                <a:solidFill>
                  <a:schemeClr val="tx2"/>
                </a:solidFill>
              </a:rPr>
              <a:t>  </a:t>
            </a:r>
          </a:p>
          <a:p>
            <a:pPr marL="0" indent="0">
              <a:lnSpc>
                <a:spcPct val="100000"/>
              </a:lnSpc>
              <a:buNone/>
            </a:pPr>
            <a:r>
              <a:rPr lang="en-US" sz="1500" dirty="0">
                <a:solidFill>
                  <a:schemeClr val="tx2"/>
                </a:solidFill>
              </a:rPr>
              <a:t>Richter, J.P. &amp; </a:t>
            </a:r>
            <a:r>
              <a:rPr lang="en-US" sz="1500" dirty="0" err="1">
                <a:solidFill>
                  <a:schemeClr val="tx2"/>
                </a:solidFill>
              </a:rPr>
              <a:t>Muhlestein</a:t>
            </a:r>
            <a:r>
              <a:rPr lang="en-US" sz="1500" dirty="0">
                <a:solidFill>
                  <a:schemeClr val="tx2"/>
                </a:solidFill>
              </a:rPr>
              <a:t>, D.B. (2017). Patient experience and hospital profitability: Is there a link? </a:t>
            </a:r>
            <a:r>
              <a:rPr lang="en-US" sz="1500" i="1" dirty="0">
                <a:solidFill>
                  <a:schemeClr val="tx2"/>
                </a:solidFill>
              </a:rPr>
              <a:t>Health Care Management Review, 42(3</a:t>
            </a:r>
            <a:r>
              <a:rPr lang="en-US" sz="1500" dirty="0">
                <a:solidFill>
                  <a:schemeClr val="tx2"/>
                </a:solidFill>
              </a:rPr>
              <a:t>), 247-257. </a:t>
            </a:r>
            <a:r>
              <a:rPr lang="en-US" sz="1500" dirty="0" err="1">
                <a:solidFill>
                  <a:schemeClr val="tx2"/>
                </a:solidFill>
              </a:rPr>
              <a:t>doi</a:t>
            </a:r>
            <a:r>
              <a:rPr lang="en-US" sz="1500" dirty="0">
                <a:solidFill>
                  <a:schemeClr val="tx2"/>
                </a:solidFill>
              </a:rPr>
              <a:t>: 10.1097/HMR.0000000000000105  </a:t>
            </a:r>
          </a:p>
          <a:p>
            <a:pPr marL="0" indent="0">
              <a:lnSpc>
                <a:spcPct val="100000"/>
              </a:lnSpc>
              <a:buNone/>
            </a:pPr>
            <a:r>
              <a:rPr lang="en-US" sz="1500" dirty="0">
                <a:solidFill>
                  <a:schemeClr val="tx2"/>
                </a:solidFill>
              </a:rPr>
              <a:t>Who we are. (n.d.) </a:t>
            </a:r>
            <a:r>
              <a:rPr lang="en-US" sz="1500" i="1" dirty="0">
                <a:solidFill>
                  <a:schemeClr val="tx2"/>
                </a:solidFill>
              </a:rPr>
              <a:t>HCA Healthcare</a:t>
            </a:r>
            <a:r>
              <a:rPr lang="en-US" sz="1500" dirty="0">
                <a:solidFill>
                  <a:schemeClr val="tx2"/>
                </a:solidFill>
              </a:rPr>
              <a:t>. </a:t>
            </a:r>
            <a:r>
              <a:rPr lang="en-US" sz="1500" dirty="0">
                <a:solidFill>
                  <a:schemeClr val="tx2"/>
                </a:solidFill>
                <a:hlinkClick r:id="rId7"/>
              </a:rPr>
              <a:t>https://hcahealthcare.com/about</a:t>
            </a:r>
            <a:r>
              <a:rPr lang="en-US" sz="1500" dirty="0">
                <a:solidFill>
                  <a:schemeClr val="tx2"/>
                </a:solidFill>
              </a:rPr>
              <a:t>  </a:t>
            </a:r>
          </a:p>
          <a:p>
            <a:pPr marL="0" indent="0">
              <a:lnSpc>
                <a:spcPct val="100000"/>
              </a:lnSpc>
              <a:buNone/>
            </a:pPr>
            <a:endParaRPr lang="en-US" sz="1500" dirty="0">
              <a:solidFill>
                <a:schemeClr val="tx2"/>
              </a:solidFill>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8">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652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C261B6-24AA-A830-064C-CFF34173EF66}"/>
              </a:ext>
            </a:extLst>
          </p:cNvPr>
          <p:cNvSpPr>
            <a:spLocks noGrp="1"/>
          </p:cNvSpPr>
          <p:nvPr>
            <p:ph type="title"/>
          </p:nvPr>
        </p:nvSpPr>
        <p:spPr>
          <a:xfrm>
            <a:off x="838201" y="559813"/>
            <a:ext cx="2819399" cy="5577934"/>
          </a:xfrm>
        </p:spPr>
        <p:txBody>
          <a:bodyPr>
            <a:normAutofit/>
          </a:bodyPr>
          <a:lstStyle/>
          <a:p>
            <a:r>
              <a:rPr lang="en-US" sz="3400"/>
              <a:t>Introduction</a:t>
            </a:r>
          </a:p>
        </p:txBody>
      </p:sp>
      <p:graphicFrame>
        <p:nvGraphicFramePr>
          <p:cNvPr id="5" name="Content Placeholder 2">
            <a:extLst>
              <a:ext uri="{FF2B5EF4-FFF2-40B4-BE49-F238E27FC236}">
                <a16:creationId xmlns:a16="http://schemas.microsoft.com/office/drawing/2014/main" id="{805D653F-C9FF-4EEE-DC2B-A347CD4F11D0}"/>
              </a:ext>
            </a:extLst>
          </p:cNvPr>
          <p:cNvGraphicFramePr>
            <a:graphicFrameLocks noGrp="1"/>
          </p:cNvGraphicFramePr>
          <p:nvPr>
            <p:ph idx="1"/>
            <p:extLst>
              <p:ext uri="{D42A27DB-BD31-4B8C-83A1-F6EECF244321}">
                <p14:modId xmlns:p14="http://schemas.microsoft.com/office/powerpoint/2010/main" val="214284923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596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646814-2EF3-6A97-F481-DC1E4469F694}"/>
              </a:ext>
            </a:extLst>
          </p:cNvPr>
          <p:cNvSpPr>
            <a:spLocks noGrp="1"/>
          </p:cNvSpPr>
          <p:nvPr>
            <p:ph type="title"/>
          </p:nvPr>
        </p:nvSpPr>
        <p:spPr>
          <a:xfrm>
            <a:off x="1198182" y="381000"/>
            <a:ext cx="10003218" cy="1600124"/>
          </a:xfrm>
        </p:spPr>
        <p:txBody>
          <a:bodyPr>
            <a:normAutofit/>
          </a:bodyPr>
          <a:lstStyle/>
          <a:p>
            <a:r>
              <a:rPr lang="en-US" dirty="0"/>
              <a:t>HCA Healthcare Background &amp; Rationale</a:t>
            </a:r>
          </a:p>
        </p:txBody>
      </p:sp>
      <p:sp>
        <p:nvSpPr>
          <p:cNvPr id="3" name="Content Placeholder 2">
            <a:extLst>
              <a:ext uri="{FF2B5EF4-FFF2-40B4-BE49-F238E27FC236}">
                <a16:creationId xmlns:a16="http://schemas.microsoft.com/office/drawing/2014/main" id="{6E49388F-D946-7543-5C9A-AAFF19320735}"/>
              </a:ext>
            </a:extLst>
          </p:cNvPr>
          <p:cNvSpPr>
            <a:spLocks noGrp="1"/>
          </p:cNvSpPr>
          <p:nvPr>
            <p:ph idx="1"/>
          </p:nvPr>
        </p:nvSpPr>
        <p:spPr>
          <a:xfrm>
            <a:off x="1185756" y="2362200"/>
            <a:ext cx="8796444" cy="3935986"/>
          </a:xfrm>
        </p:spPr>
        <p:txBody>
          <a:bodyPr anchor="ctr">
            <a:normAutofit/>
          </a:bodyPr>
          <a:lstStyle/>
          <a:p>
            <a:r>
              <a:rPr lang="en-US" sz="1800" b="0" baseline="0" dirty="0">
                <a:solidFill>
                  <a:schemeClr val="tx1">
                    <a:alpha val="80000"/>
                  </a:schemeClr>
                </a:solidFill>
              </a:rPr>
              <a:t>HCA Healthcare, services provider, Based in Nashville, TN (Our history, n.d.)</a:t>
            </a:r>
            <a:endParaRPr lang="en-US" sz="1800" dirty="0">
              <a:solidFill>
                <a:schemeClr val="tx1">
                  <a:alpha val="80000"/>
                </a:schemeClr>
              </a:solidFill>
            </a:endParaRPr>
          </a:p>
          <a:p>
            <a:r>
              <a:rPr lang="en-US" sz="1800" b="0" baseline="0" dirty="0">
                <a:solidFill>
                  <a:schemeClr val="tx1">
                    <a:alpha val="80000"/>
                  </a:schemeClr>
                </a:solidFill>
              </a:rPr>
              <a:t>186 hospitals and 2,000+ ambulatory sites of care (Who we are, n.d.)</a:t>
            </a:r>
            <a:endParaRPr lang="en-US" sz="1800" dirty="0">
              <a:solidFill>
                <a:schemeClr val="tx1">
                  <a:alpha val="80000"/>
                </a:schemeClr>
              </a:solidFill>
            </a:endParaRPr>
          </a:p>
          <a:p>
            <a:r>
              <a:rPr lang="en-US" sz="1800" b="0" baseline="0" dirty="0">
                <a:solidFill>
                  <a:schemeClr val="tx1">
                    <a:alpha val="80000"/>
                  </a:schemeClr>
                </a:solidFill>
              </a:rPr>
              <a:t>Heavy focus on using data from 35 million encounters/year (Who we are, n.d.)</a:t>
            </a:r>
            <a:endParaRPr lang="en-US" sz="1800" dirty="0">
              <a:solidFill>
                <a:schemeClr val="tx1">
                  <a:alpha val="80000"/>
                </a:schemeClr>
              </a:solidFill>
            </a:endParaRPr>
          </a:p>
          <a:p>
            <a:r>
              <a:rPr lang="en-US" sz="1800" b="0" baseline="0" dirty="0">
                <a:solidFill>
                  <a:schemeClr val="tx1">
                    <a:alpha val="80000"/>
                  </a:schemeClr>
                </a:solidFill>
              </a:rPr>
              <a:t>Uses data to develop tech and best practices that improve patient care (Wo we are, n.d.)</a:t>
            </a:r>
            <a:endParaRPr lang="en-US" sz="1800" dirty="0">
              <a:solidFill>
                <a:schemeClr val="tx1">
                  <a:alpha val="80000"/>
                </a:schemeClr>
              </a:solidFill>
            </a:endParaRPr>
          </a:p>
          <a:p>
            <a:r>
              <a:rPr lang="en-US" sz="1800" b="0" baseline="0" dirty="0">
                <a:solidFill>
                  <a:schemeClr val="tx1">
                    <a:alpha val="80000"/>
                  </a:schemeClr>
                </a:solidFill>
              </a:rPr>
              <a:t>Healthcare background and career aspirations</a:t>
            </a:r>
            <a:endParaRPr lang="en-US" sz="1800" dirty="0">
              <a:solidFill>
                <a:schemeClr val="tx1">
                  <a:alpha val="80000"/>
                </a:schemeClr>
              </a:solidFill>
            </a:endParaRPr>
          </a:p>
        </p:txBody>
      </p:sp>
    </p:spTree>
    <p:extLst>
      <p:ext uri="{BB962C8B-B14F-4D97-AF65-F5344CB8AC3E}">
        <p14:creationId xmlns:p14="http://schemas.microsoft.com/office/powerpoint/2010/main" val="70184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Colourful carved figures of humans">
            <a:extLst>
              <a:ext uri="{FF2B5EF4-FFF2-40B4-BE49-F238E27FC236}">
                <a16:creationId xmlns:a16="http://schemas.microsoft.com/office/drawing/2014/main" id="{CBECDE0D-84F3-6E38-4ACD-CE48A4635369}"/>
              </a:ext>
            </a:extLst>
          </p:cNvPr>
          <p:cNvPicPr>
            <a:picLocks noChangeAspect="1"/>
          </p:cNvPicPr>
          <p:nvPr/>
        </p:nvPicPr>
        <p:blipFill rotWithShape="1">
          <a:blip r:embed="rId3"/>
          <a:srcRect l="2325" r="2091" b="-2"/>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7162C2-4490-BB1F-6E65-02F97F221CFE}"/>
              </a:ext>
            </a:extLst>
          </p:cNvPr>
          <p:cNvSpPr>
            <a:spLocks noGrp="1"/>
          </p:cNvSpPr>
          <p:nvPr>
            <p:ph type="title"/>
          </p:nvPr>
        </p:nvSpPr>
        <p:spPr>
          <a:xfrm>
            <a:off x="838200" y="4876800"/>
            <a:ext cx="10003218" cy="1219200"/>
          </a:xfrm>
        </p:spPr>
        <p:txBody>
          <a:bodyPr>
            <a:normAutofit/>
          </a:bodyPr>
          <a:lstStyle/>
          <a:p>
            <a:r>
              <a:rPr lang="en-US" dirty="0"/>
              <a:t>Business Problem Addressed</a:t>
            </a:r>
          </a:p>
        </p:txBody>
      </p:sp>
      <p:sp>
        <p:nvSpPr>
          <p:cNvPr id="3" name="Content Placeholder 2">
            <a:extLst>
              <a:ext uri="{FF2B5EF4-FFF2-40B4-BE49-F238E27FC236}">
                <a16:creationId xmlns:a16="http://schemas.microsoft.com/office/drawing/2014/main" id="{0806B162-40B8-FA7E-FB37-38296A0505B5}"/>
              </a:ext>
            </a:extLst>
          </p:cNvPr>
          <p:cNvSpPr>
            <a:spLocks noGrp="1"/>
          </p:cNvSpPr>
          <p:nvPr>
            <p:ph idx="1"/>
          </p:nvPr>
        </p:nvSpPr>
        <p:spPr>
          <a:xfrm>
            <a:off x="6553199" y="132347"/>
            <a:ext cx="5358063" cy="4451457"/>
          </a:xfrm>
        </p:spPr>
        <p:txBody>
          <a:bodyPr anchor="ctr">
            <a:normAutofit/>
          </a:bodyPr>
          <a:lstStyle/>
          <a:p>
            <a:pPr>
              <a:lnSpc>
                <a:spcPct val="100000"/>
              </a:lnSpc>
            </a:pPr>
            <a:r>
              <a:rPr lang="en-US" sz="1800" dirty="0">
                <a:solidFill>
                  <a:schemeClr val="tx2"/>
                </a:solidFill>
              </a:rPr>
              <a:t>Patient satisfaction directly related to revenue, with positive experiences linked to increased profitability (Richter &amp; </a:t>
            </a:r>
            <a:r>
              <a:rPr lang="en-US" sz="1800" dirty="0" err="1">
                <a:solidFill>
                  <a:schemeClr val="tx2"/>
                </a:solidFill>
              </a:rPr>
              <a:t>Muhlestein</a:t>
            </a:r>
            <a:r>
              <a:rPr lang="en-US" sz="1800" dirty="0">
                <a:solidFill>
                  <a:schemeClr val="tx2"/>
                </a:solidFill>
              </a:rPr>
              <a:t>, 2017).</a:t>
            </a:r>
          </a:p>
          <a:p>
            <a:pPr>
              <a:lnSpc>
                <a:spcPct val="100000"/>
              </a:lnSpc>
            </a:pPr>
            <a:r>
              <a:rPr lang="en-US" sz="1800" dirty="0">
                <a:solidFill>
                  <a:schemeClr val="tx2"/>
                </a:solidFill>
              </a:rPr>
              <a:t>Many variables determine patient satisfaction, </a:t>
            </a:r>
            <a:r>
              <a:rPr lang="en-US" sz="1800" dirty="0" err="1">
                <a:solidFill>
                  <a:schemeClr val="tx2"/>
                </a:solidFill>
              </a:rPr>
              <a:t>eg.</a:t>
            </a:r>
            <a:r>
              <a:rPr lang="en-US" sz="1800" dirty="0">
                <a:solidFill>
                  <a:schemeClr val="tx2"/>
                </a:solidFill>
              </a:rPr>
              <a:t>, Cleanliness, communication, and care transition.</a:t>
            </a:r>
          </a:p>
          <a:p>
            <a:pPr>
              <a:lnSpc>
                <a:spcPct val="100000"/>
              </a:lnSpc>
            </a:pPr>
            <a:r>
              <a:rPr lang="en-US" sz="1800" dirty="0">
                <a:solidFill>
                  <a:schemeClr val="tx2"/>
                </a:solidFill>
              </a:rPr>
              <a:t>HCA public reviews indicate areas of improvement for communication, staff friendliness, and care transitions.</a:t>
            </a:r>
          </a:p>
          <a:p>
            <a:pPr>
              <a:lnSpc>
                <a:spcPct val="100000"/>
              </a:lnSpc>
            </a:pPr>
            <a:r>
              <a:rPr lang="en-US" sz="1800" dirty="0">
                <a:solidFill>
                  <a:schemeClr val="tx2"/>
                </a:solidFill>
              </a:rPr>
              <a:t>Public data will help organization find where to focus internal surveys to identify areas of improvement.</a:t>
            </a:r>
          </a:p>
        </p:txBody>
      </p:sp>
    </p:spTree>
    <p:extLst>
      <p:ext uri="{BB962C8B-B14F-4D97-AF65-F5344CB8AC3E}">
        <p14:creationId xmlns:p14="http://schemas.microsoft.com/office/powerpoint/2010/main" val="45676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A0884A5-421B-D9C7-FB70-F703190BAC1E}"/>
              </a:ext>
            </a:extLst>
          </p:cNvPr>
          <p:cNvSpPr>
            <a:spLocks noGrp="1"/>
          </p:cNvSpPr>
          <p:nvPr>
            <p:ph type="title"/>
          </p:nvPr>
        </p:nvSpPr>
        <p:spPr>
          <a:xfrm>
            <a:off x="838201" y="559813"/>
            <a:ext cx="8763000" cy="1664573"/>
          </a:xfrm>
        </p:spPr>
        <p:txBody>
          <a:bodyPr>
            <a:normAutofit/>
          </a:bodyPr>
          <a:lstStyle/>
          <a:p>
            <a:r>
              <a:rPr lang="en-US">
                <a:solidFill>
                  <a:schemeClr val="tx2"/>
                </a:solidFill>
              </a:rPr>
              <a:t>Data Set Used and Where to Access</a:t>
            </a:r>
          </a:p>
        </p:txBody>
      </p:sp>
      <p:sp>
        <p:nvSpPr>
          <p:cNvPr id="23" name="Content Placeholder 2">
            <a:extLst>
              <a:ext uri="{FF2B5EF4-FFF2-40B4-BE49-F238E27FC236}">
                <a16:creationId xmlns:a16="http://schemas.microsoft.com/office/drawing/2014/main" id="{009025BC-8A15-9914-4922-215E8CC2A5FF}"/>
              </a:ext>
            </a:extLst>
          </p:cNvPr>
          <p:cNvSpPr>
            <a:spLocks noGrp="1"/>
          </p:cNvSpPr>
          <p:nvPr>
            <p:ph idx="1"/>
          </p:nvPr>
        </p:nvSpPr>
        <p:spPr>
          <a:xfrm>
            <a:off x="825797" y="2384474"/>
            <a:ext cx="8762436" cy="3728613"/>
          </a:xfrm>
        </p:spPr>
        <p:txBody>
          <a:bodyPr>
            <a:normAutofit/>
          </a:bodyPr>
          <a:lstStyle/>
          <a:p>
            <a:r>
              <a:rPr lang="en-US" sz="2000" dirty="0">
                <a:solidFill>
                  <a:schemeClr val="tx2"/>
                </a:solidFill>
              </a:rPr>
              <a:t>CMS hospitals data archive includes US patient satisfaction survey data from 2016-2020 (</a:t>
            </a:r>
            <a:r>
              <a:rPr lang="en-US" sz="2000" i="1" dirty="0">
                <a:solidFill>
                  <a:schemeClr val="tx2"/>
                </a:solidFill>
              </a:rPr>
              <a:t>PQDC, n</a:t>
            </a:r>
            <a:r>
              <a:rPr lang="en-US" sz="2000" dirty="0">
                <a:solidFill>
                  <a:schemeClr val="tx2"/>
                </a:solidFill>
              </a:rPr>
              <a:t>.d.). </a:t>
            </a:r>
          </a:p>
          <a:p>
            <a:r>
              <a:rPr lang="en-US" sz="2000" dirty="0">
                <a:solidFill>
                  <a:schemeClr val="tx2"/>
                </a:solidFill>
              </a:rPr>
              <a:t>Data can be accessed and downloaded from the CMS website.</a:t>
            </a:r>
          </a:p>
          <a:p>
            <a:r>
              <a:rPr lang="en-US" sz="2000" dirty="0">
                <a:solidFill>
                  <a:schemeClr val="tx2"/>
                </a:solidFill>
              </a:rPr>
              <a:t>5 CSV files merged to one and had over 2 million observations and 43 variables</a:t>
            </a:r>
          </a:p>
          <a:p>
            <a:r>
              <a:rPr lang="en-US" sz="2000" dirty="0">
                <a:solidFill>
                  <a:schemeClr val="tx2"/>
                </a:solidFill>
              </a:rPr>
              <a:t>Data cleaned and reduced to 20 variables and 132,174</a:t>
            </a:r>
          </a:p>
          <a:p>
            <a:r>
              <a:rPr lang="en-US" sz="2000" dirty="0">
                <a:solidFill>
                  <a:schemeClr val="tx2"/>
                </a:solidFill>
              </a:rPr>
              <a:t>Merged data stored in Power BI, GitHub, and Google Drive</a:t>
            </a:r>
          </a:p>
        </p:txBody>
      </p:sp>
      <p:sp>
        <p:nvSpPr>
          <p:cNvPr id="24"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805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A638B-5EA4-EC7A-81F0-E8BBF96CE24B}"/>
              </a:ext>
            </a:extLst>
          </p:cNvPr>
          <p:cNvSpPr>
            <a:spLocks noGrp="1"/>
          </p:cNvSpPr>
          <p:nvPr>
            <p:ph type="title"/>
          </p:nvPr>
        </p:nvSpPr>
        <p:spPr>
          <a:xfrm>
            <a:off x="838201" y="559813"/>
            <a:ext cx="2819399" cy="5577934"/>
          </a:xfrm>
        </p:spPr>
        <p:txBody>
          <a:bodyPr>
            <a:normAutofit/>
          </a:bodyPr>
          <a:lstStyle/>
          <a:p>
            <a:r>
              <a:rPr lang="en-US" dirty="0"/>
              <a:t>Tools Used</a:t>
            </a:r>
          </a:p>
        </p:txBody>
      </p:sp>
      <p:graphicFrame>
        <p:nvGraphicFramePr>
          <p:cNvPr id="5" name="Content Placeholder 2">
            <a:extLst>
              <a:ext uri="{FF2B5EF4-FFF2-40B4-BE49-F238E27FC236}">
                <a16:creationId xmlns:a16="http://schemas.microsoft.com/office/drawing/2014/main" id="{C9E72188-4C25-C3A9-9A64-DA21A36C8CBE}"/>
              </a:ext>
            </a:extLst>
          </p:cNvPr>
          <p:cNvGraphicFramePr>
            <a:graphicFrameLocks noGrp="1"/>
          </p:cNvGraphicFramePr>
          <p:nvPr>
            <p:ph idx="1"/>
            <p:extLst>
              <p:ext uri="{D42A27DB-BD31-4B8C-83A1-F6EECF244321}">
                <p14:modId xmlns:p14="http://schemas.microsoft.com/office/powerpoint/2010/main" val="301667166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1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70AB8C-AF30-1859-8072-54E976535012}"/>
              </a:ext>
            </a:extLst>
          </p:cNvPr>
          <p:cNvSpPr>
            <a:spLocks noGrp="1"/>
          </p:cNvSpPr>
          <p:nvPr>
            <p:ph type="title"/>
          </p:nvPr>
        </p:nvSpPr>
        <p:spPr>
          <a:xfrm>
            <a:off x="838200" y="381000"/>
            <a:ext cx="10003218" cy="1600124"/>
          </a:xfrm>
        </p:spPr>
        <p:txBody>
          <a:bodyPr>
            <a:normAutofit/>
          </a:bodyPr>
          <a:lstStyle/>
          <a:p>
            <a:r>
              <a:rPr lang="en-US"/>
              <a:t>Code and Functions</a:t>
            </a:r>
            <a:endParaRPr lang="en-US" dirty="0"/>
          </a:p>
        </p:txBody>
      </p:sp>
      <p:sp>
        <p:nvSpPr>
          <p:cNvPr id="3" name="Content Placeholder 2">
            <a:extLst>
              <a:ext uri="{FF2B5EF4-FFF2-40B4-BE49-F238E27FC236}">
                <a16:creationId xmlns:a16="http://schemas.microsoft.com/office/drawing/2014/main" id="{A70818C4-49AB-CBDB-F49B-691CB042DF53}"/>
              </a:ext>
            </a:extLst>
          </p:cNvPr>
          <p:cNvSpPr>
            <a:spLocks noGrp="1"/>
          </p:cNvSpPr>
          <p:nvPr>
            <p:ph idx="1"/>
          </p:nvPr>
        </p:nvSpPr>
        <p:spPr>
          <a:xfrm>
            <a:off x="838200" y="2224385"/>
            <a:ext cx="6174902" cy="4477203"/>
          </a:xfrm>
        </p:spPr>
        <p:txBody>
          <a:bodyPr anchor="ctr">
            <a:noAutofit/>
          </a:bodyPr>
          <a:lstStyle/>
          <a:p>
            <a:pPr>
              <a:lnSpc>
                <a:spcPct val="100000"/>
              </a:lnSpc>
            </a:pPr>
            <a:r>
              <a:rPr lang="en-US" sz="1800" dirty="0">
                <a:solidFill>
                  <a:schemeClr val="tx1"/>
                </a:solidFill>
              </a:rPr>
              <a:t>The str() function gives a good view of data types</a:t>
            </a:r>
          </a:p>
          <a:p>
            <a:pPr>
              <a:lnSpc>
                <a:spcPct val="100000"/>
              </a:lnSpc>
            </a:pPr>
            <a:r>
              <a:rPr lang="en-US" sz="1800" dirty="0">
                <a:solidFill>
                  <a:schemeClr val="tx1"/>
                </a:solidFill>
              </a:rPr>
              <a:t>The topic was converted to a factor using mutate(), and ratings summarized with filter(), </a:t>
            </a:r>
            <a:r>
              <a:rPr lang="en-US" sz="1800" dirty="0" err="1">
                <a:solidFill>
                  <a:schemeClr val="tx1"/>
                </a:solidFill>
              </a:rPr>
              <a:t>group_by</a:t>
            </a:r>
            <a:r>
              <a:rPr lang="en-US" sz="1800" dirty="0">
                <a:solidFill>
                  <a:schemeClr val="tx1"/>
                </a:solidFill>
              </a:rPr>
              <a:t>(), and </a:t>
            </a:r>
            <a:r>
              <a:rPr lang="en-US" sz="1800" dirty="0" err="1">
                <a:solidFill>
                  <a:schemeClr val="tx1"/>
                </a:solidFill>
              </a:rPr>
              <a:t>summarise</a:t>
            </a:r>
            <a:r>
              <a:rPr lang="en-US" sz="1800" dirty="0">
                <a:solidFill>
                  <a:schemeClr val="tx1"/>
                </a:solidFill>
              </a:rPr>
              <a:t>() functions. Ungroup() used to make sure the grouping doesn’t affect the rest of the analysis.</a:t>
            </a:r>
          </a:p>
          <a:p>
            <a:pPr>
              <a:lnSpc>
                <a:spcPct val="100000"/>
              </a:lnSpc>
            </a:pPr>
            <a:r>
              <a:rPr lang="en-US" sz="1800" dirty="0">
                <a:solidFill>
                  <a:schemeClr val="tx1"/>
                </a:solidFill>
              </a:rPr>
              <a:t>Scatter plot of patient ratings per topic using </a:t>
            </a:r>
            <a:r>
              <a:rPr lang="en-US" sz="1800" dirty="0" err="1">
                <a:solidFill>
                  <a:schemeClr val="tx1"/>
                </a:solidFill>
              </a:rPr>
              <a:t>ggplot</a:t>
            </a:r>
            <a:r>
              <a:rPr lang="en-US" sz="1800" dirty="0">
                <a:solidFill>
                  <a:schemeClr val="tx1"/>
                </a:solidFill>
              </a:rPr>
              <a:t>(), </a:t>
            </a:r>
            <a:r>
              <a:rPr lang="en-US" sz="1800" dirty="0" err="1">
                <a:solidFill>
                  <a:schemeClr val="tx1"/>
                </a:solidFill>
              </a:rPr>
              <a:t>geom_point</a:t>
            </a:r>
            <a:r>
              <a:rPr lang="en-US" sz="1800" dirty="0">
                <a:solidFill>
                  <a:schemeClr val="tx1"/>
                </a:solidFill>
              </a:rPr>
              <a:t>(), and theme().</a:t>
            </a:r>
          </a:p>
          <a:p>
            <a:pPr>
              <a:lnSpc>
                <a:spcPct val="100000"/>
              </a:lnSpc>
            </a:pPr>
            <a:r>
              <a:rPr lang="en-US" sz="1800" dirty="0">
                <a:solidFill>
                  <a:schemeClr val="tx1"/>
                </a:solidFill>
              </a:rPr>
              <a:t>The </a:t>
            </a:r>
            <a:r>
              <a:rPr lang="en-US" sz="1800" dirty="0" err="1">
                <a:solidFill>
                  <a:schemeClr val="tx1"/>
                </a:solidFill>
              </a:rPr>
              <a:t>lm</a:t>
            </a:r>
            <a:r>
              <a:rPr lang="en-US" sz="1800" dirty="0">
                <a:solidFill>
                  <a:schemeClr val="tx1"/>
                </a:solidFill>
              </a:rPr>
              <a:t>() function is for linear regression to identify important predictors/coefficients</a:t>
            </a:r>
          </a:p>
          <a:p>
            <a:pPr>
              <a:lnSpc>
                <a:spcPct val="100000"/>
              </a:lnSpc>
            </a:pPr>
            <a:r>
              <a:rPr lang="en-US" sz="1800" dirty="0">
                <a:solidFill>
                  <a:schemeClr val="tx1"/>
                </a:solidFill>
              </a:rPr>
              <a:t>The table() functions provide a contingency table to ensure there were plenty of surveys to review in proprietary facilities</a:t>
            </a:r>
          </a:p>
        </p:txBody>
      </p:sp>
      <p:pic>
        <p:nvPicPr>
          <p:cNvPr id="12" name="Picture 11" descr="Icon&#10;&#10;Description automatically generated">
            <a:extLst>
              <a:ext uri="{FF2B5EF4-FFF2-40B4-BE49-F238E27FC236}">
                <a16:creationId xmlns:a16="http://schemas.microsoft.com/office/drawing/2014/main" id="{65F9AFC9-B01D-4414-771A-3E424C26650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48254" y="2745362"/>
            <a:ext cx="3552824" cy="3552824"/>
          </a:xfrm>
          <a:prstGeom prst="rect">
            <a:avLst/>
          </a:prstGeom>
        </p:spPr>
      </p:pic>
    </p:spTree>
    <p:extLst>
      <p:ext uri="{BB962C8B-B14F-4D97-AF65-F5344CB8AC3E}">
        <p14:creationId xmlns:p14="http://schemas.microsoft.com/office/powerpoint/2010/main" val="315429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7" name="Picture 5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59" name="Rectangle 5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C78DD5F-00C8-F165-C803-9DE4D3064E7B}"/>
              </a:ext>
            </a:extLst>
          </p:cNvPr>
          <p:cNvSpPr>
            <a:spLocks noGrp="1"/>
          </p:cNvSpPr>
          <p:nvPr>
            <p:ph type="title"/>
          </p:nvPr>
        </p:nvSpPr>
        <p:spPr>
          <a:xfrm>
            <a:off x="996275" y="163351"/>
            <a:ext cx="10373619" cy="1979884"/>
          </a:xfrm>
        </p:spPr>
        <p:txBody>
          <a:bodyPr vert="horz" lIns="91440" tIns="45720" rIns="91440" bIns="45720" rtlCol="0" anchor="ctr">
            <a:normAutofit/>
          </a:bodyPr>
          <a:lstStyle/>
          <a:p>
            <a:r>
              <a:rPr lang="en-US" dirty="0">
                <a:solidFill>
                  <a:schemeClr val="tx2"/>
                </a:solidFill>
              </a:rPr>
              <a:t>Summarized Averages and Contingency Table</a:t>
            </a:r>
          </a:p>
        </p:txBody>
      </p:sp>
      <p:sp>
        <p:nvSpPr>
          <p:cNvPr id="63" name="Rectangle 62">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able&#10;&#10;Description automatically generated">
            <a:extLst>
              <a:ext uri="{FF2B5EF4-FFF2-40B4-BE49-F238E27FC236}">
                <a16:creationId xmlns:a16="http://schemas.microsoft.com/office/drawing/2014/main" id="{A62C4CBD-5D40-0760-4373-1323D922A6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764" y="2667000"/>
            <a:ext cx="3347337" cy="3638410"/>
          </a:xfrm>
          <a:prstGeom prst="rect">
            <a:avLst/>
          </a:prstGeom>
        </p:spPr>
      </p:pic>
      <p:pic>
        <p:nvPicPr>
          <p:cNvPr id="8" name="Content Placeholder 7" descr="Table&#10;&#10;Description automatically generated with medium confidence">
            <a:extLst>
              <a:ext uri="{FF2B5EF4-FFF2-40B4-BE49-F238E27FC236}">
                <a16:creationId xmlns:a16="http://schemas.microsoft.com/office/drawing/2014/main" id="{C0E99E61-8312-47E7-5549-41CE16853B3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190657" y="2770583"/>
            <a:ext cx="5179237" cy="3431244"/>
          </a:xfrm>
          <a:prstGeom prst="rect">
            <a:avLst/>
          </a:prstGeom>
        </p:spPr>
      </p:pic>
    </p:spTree>
    <p:extLst>
      <p:ext uri="{BB962C8B-B14F-4D97-AF65-F5344CB8AC3E}">
        <p14:creationId xmlns:p14="http://schemas.microsoft.com/office/powerpoint/2010/main" val="55719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8" name="Rectangle 1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6957CA3-D8CC-D103-2D27-3140F0B8CFE2}"/>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Scatter Plot of Patient Ratings by Topic</a:t>
            </a:r>
          </a:p>
        </p:txBody>
      </p:sp>
      <p:pic>
        <p:nvPicPr>
          <p:cNvPr id="9" name="Content Placeholder 8" descr="Calendar&#10;&#10;Description automatically generated">
            <a:extLst>
              <a:ext uri="{FF2B5EF4-FFF2-40B4-BE49-F238E27FC236}">
                <a16:creationId xmlns:a16="http://schemas.microsoft.com/office/drawing/2014/main" id="{3CAB3DFD-685A-A538-FF10-3780C2A7F21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97272" y="509847"/>
            <a:ext cx="6380784" cy="4913204"/>
          </a:xfrm>
          <a:prstGeom prst="rect">
            <a:avLst/>
          </a:prstGeom>
        </p:spPr>
      </p:pic>
      <p:sp>
        <p:nvSpPr>
          <p:cNvPr id="22" name="Rectangle 21">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5">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805695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2F201B"/>
      </a:dk2>
      <a:lt2>
        <a:srgbClr val="F1F0F3"/>
      </a:lt2>
      <a:accent1>
        <a:srgbClr val="9BA842"/>
      </a:accent1>
      <a:accent2>
        <a:srgbClr val="B18E3B"/>
      </a:accent2>
      <a:accent3>
        <a:srgbClr val="C36F4D"/>
      </a:accent3>
      <a:accent4>
        <a:srgbClr val="B13B4A"/>
      </a:accent4>
      <a:accent5>
        <a:srgbClr val="C34D8D"/>
      </a:accent5>
      <a:accent6>
        <a:srgbClr val="B13BAD"/>
      </a:accent6>
      <a:hlink>
        <a:srgbClr val="C04272"/>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8.png"/></Relationships>
</file>

<file path=ppt/webextensions/webextension1.xml><?xml version="1.0" encoding="utf-8"?>
<we:webextension xmlns:we="http://schemas.microsoft.com/office/webextensions/webextension/2010/11" id="{8534785C-D209-4BA9-ABAD-2631FBEA75E6}">
  <we:reference id="wa200003233" version="2.0.0.3" store="en-US" storeType="OMEX"/>
  <we:alternateReferences>
    <we:reference id="WA200003233" version="2.0.0.3" store="WA200003233" storeType="OMEX"/>
  </we:alternateReferences>
  <we:properties>
    <we:property name="reportUrl" value="&quot;/links/3bfV5i4GwW?ctid=423cd122-aca1-4620-bd9c-f6c8055ceb1e&amp;pbi_source=linkShare&amp;fromEntryPoint=share&quot;"/>
    <we:property name="reportName" value="&quot;portfolio&quot;"/>
    <we:property name="reportState" value="&quot;CONNECTED&quot;"/>
    <we:property name="embedUrl" value="&quot;/reportEmbed?reportId=77f41acf-7df2-4706-9d53-99aa085a1395&amp;config=eyJjbHVzdGVyVXJsIjoiaHR0cHM6Ly9XQUJJLVVTLUVBU1QyLUI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DisplayName" value="&quot;Page 1&quot;"/>
    <we:property name="datasetId" value="&quot;980bf7f5-f81e-4cd5-bad2-8a90bed6c214&quot;"/>
    <we:property name="backgroundColor" value="&quot;rgb(255,255,255)&quot;"/>
    <we:property name="bookmark" value="&quot;H4sIAAAAAAAAA+1Z62/bNhD/VwZ96QYIBfWipHxL89iCNWkQBxmCIghO5NlWK4sCRTvxAv/vO0qW83JSt6iHePMHC+aRvCd/d0fpzpF5XRUwPYEROjvOB6W+jkB//cVzXKd8TPM5l5Hw+yLwOfM8zhLBaJWqTK7K2tm5cwzoAZqLvB5DYRkS8fOV60BRnMLAjvpQ1Og6FepalVDkf2O7mKaMHuPMdfC2KpQGy7JnwKBlO6HlNCZVvPcBSQRh8gn2UJiWeoaV0qYbu07d/mtUejxnmTUC91RpIC+JsaXxLIjDjEGSCcYjHkeejC29nxdmviSbHtxWmuy569xy2EwKGSUogDZGYRIkPA7DmFQw08qu2SMLBkrnAgoituwst4vOIt91DrUaNXznIRjRyoPS5GZKg2Mkj8rrvePe9T4YuPZp8rzhzWbk2b+GqLHZTAbJvLPxqHlahbGuW080S4rx6MmMHfXUWAs8w/79oFFjRuE41YqC1ajy6ca6a5hXNEGiL6AYNwEmzh9zsotMtJZZMq1+Z3fqHOlITN/ZHVczerQBfiB7JZ1e8cYrOrrOUN3saaQQSGfHm7l3y6OyVoXOVZWLZ8qwB8rsygmUgqhPNdkdDDQOoIvpwTrVPDVnJKgcNPTDcTlHi/dccRvCmlYWc+TeQ6o9lo7RiCOobGLIvhDsLHpmHWZJ5JcH4Pxdq3G1+tn8frfbQ+c6nODsByGwNEuzLMyiNJQrwjv2WJilASAyL+RRKBFhC++3De8XEfWTtblE0Eug/U2E1EUu6Jw8BIgzssLsH0mimnBWraAc23klm2lsTunykOzTDqluShuPJhovwW4R23W5pIUdizw/8JnHCD0RhCGyyF8RdhCLvkxEP8vShPDKEOUWdpsKuw0tZAK0fFrFlJaoP0ybwO/nuusq6bwdvEGT2xSQpIHkIfP9RFLLHgBAGloJr1dxvDWZun1sv+WGmAR0BwhkhIEMEnokfEVQU/ENRIAhxDLinAXIsnQL6rcN6m2r/OMZZnM6kiqfKHMOWYErJjzvrSa8FzqeM3Wzln5ncc9w55zX31V56IcijVIeh1zEqeCZz1ZMwFxkfSoDzGexfYNDmZiLbQJ+2wl4Y3Pev1g5eue75wc/dBMbQoXHz19WbFybR5bng2FBP9O0dlh0On9ur5TWSJp4JuV96zu7rBYk60i2qo8q0HndGdKN/sxL61jX+Yh9s9ZAnnWmLIPryeXiiuvSzdnA/NLs7E4Gvz43sfPcb86VTQZtZrvX93jB4O7BMV1LIu/sIy0EiCHKxqQjg6NWXC7R8srnl/NNjIjrTCxxft6oMjknl4vaBSG1/D5yKkABgn1dDtmqtSuN4j6PAwizRIQcBRWvbe3a1q5vqvqHqqv/3TuB14xu3wpwYIxnXHoszfxERl4WBlsobqG4TlVPVG+sJzitnxxK9h9G4is2N0XRUpd9B1BjU1cg8BRKXPI9gIIIpUTZNS0vFObme/vic8Bs9g82eUOH7x8AAA==&quot;"/>
    <we:property name="initialStateBookmark" value="&quot;H4sIAAAAAAAAA+1ZX2/bNhD/KoNe+mIMlERRUt7cxNmGzklgGxmGoQiO5NlRK4sCJSfxAn/3HSU7TR3H9Yp5iDe/COKRvP+/44l69HRWlTnML2CK3on33pjPU7Cff/C9jlcsaZeXH/rdwYebi26/R2RT1pkpKu/k0avBTrC+zqoZ5I4DEf/42PEgz69g4kZjyCvseCXayhSQZ39iu5imajvDRcfDhzI3FhzLYQ01OrZ3tJzGJNv/MSSJoOrsDoeo6pY6wNLYejXueFX71qj09Zxj1gg8NUUNWUGMHU3IMOaSQSIVE5GII1/Hjj7O8nq5RM57D6Ulex5XfjhvJpWOElRAGyOehImIOY9JhXpeujWnZMHE2ExBTsSWneN2vbIo6Hjn1kwbvkufT2llr6izek6DPpJH9c1pf3hzBjXcBDQ5anizBXn2t1u02Gwmg3S2svGX5ukUxqpqPdEsyWfTtRk3GpqZVTjA8ZdBo8aCwnFlDQWrUeXy3rnrNitpgkRfQz5rAkycf83ILjLRWebItPqd22kzpJSYv3M7Pi7o0Qb4meyddNrijS06drxbc39qkUKgvRN/0XncHJW9KjQyZaZeKMOeKdPVd1Aooq5r0p1MLE5gFdPePtW8qgckqJg09PNZsUSL/1JxF8KKVuZL5H6BVJuWXm0Rp1C6wiA/EewcehYrzJLIT8/A+ZM1s3L33Pz7bndJ1/EEwTkIObBUplJyGaVc7wjv2GdcpiEgMp+LiGtEOML7bcP7VUT9w9r8jmA3QPubCKnyTFGePAeIN3XC3IsmUU04y1ZQhu280c00Nlm6OSRntEOb+8LFo4nGa7B7iu2+XNLCjkV+EAbMZ4SeCDhHFgU7wg5iNdaJGkuZJoRXhqiPsDtU2B3oQabA6vVTzFiN9v28CfxZZlddJeVb7w2a3JaAJA214CwIEi1YEgJAyp2E7ac4PtTSPHxtv+OGmIQqGIc6wlCHCT0SsSOo6fANVYgcYh0JwUJkMj2C+m2D+tgqf3+FOZyOpMzuTD0CmeOOBc9fL3h7ygWHno0tzMDc76WBefpw6Cw5779N8jHgKo1SEXOh4lQJGbAdK6pQckx1nQUsDgTzqbQKdayob7uiHmwR+xePguGoO+p916fVLZTYf3n7cIh9G3DqjwIUBO4Qwd0tgty1LqRRPBZxCFwmigtUVBiOdeFYF76p6s+mKv93H1DbjG6hKIAxIYX2WSrpMyryJQ+PUDxCcZ+qXpjhzN7hvFpLSvYfRuIWm5tm2VE3XZqaWV2VoPAKCtxweUpBhEKjXr6/doHa/Jz0GiHkvcx9DW3f4H5ZPt21LhZ/AeViBvU9HQAA&quot;"/>
    <we:property name="isFiltersActionButtonVisible" value="true"/>
    <we:property name="reportEmbeddedTime" value="&quot;2022-09-29T14:01:04.953Z&quot;"/>
    <we:property name="creatorTenantId" value="&quot;423cd122-aca1-4620-bd9c-f6c8055ceb1e&quot;"/>
    <we:property name="creatorUserId" value="&quot;10032000D35FEDAD&quot;"/>
    <we:property name="creatorSessionId" value="&quot;f0759b51-c867-4ab5-b64b-d6d4efdc2058&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293</TotalTime>
  <Words>3394</Words>
  <Application>Microsoft Office PowerPoint</Application>
  <PresentationFormat>Widescreen</PresentationFormat>
  <Paragraphs>195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AvenirNext LT Pro Medium</vt:lpstr>
      <vt:lpstr>Calibri</vt:lpstr>
      <vt:lpstr>Times New Roman</vt:lpstr>
      <vt:lpstr>BlockprintVTI</vt:lpstr>
      <vt:lpstr>Capstone Project: Business Intelligence Solution for HCA Healthcare</vt:lpstr>
      <vt:lpstr>Introduction</vt:lpstr>
      <vt:lpstr>HCA Healthcare Background &amp; Rationale</vt:lpstr>
      <vt:lpstr>Business Problem Addressed</vt:lpstr>
      <vt:lpstr>Data Set Used and Where to Access</vt:lpstr>
      <vt:lpstr>Tools Used</vt:lpstr>
      <vt:lpstr>Code and Functions</vt:lpstr>
      <vt:lpstr>Summarized Averages and Contingency Table</vt:lpstr>
      <vt:lpstr>Scatter Plot of Patient Ratings by Topic</vt:lpstr>
      <vt:lpstr>Linear Regression As Predicted by Topic</vt:lpstr>
      <vt:lpstr>Interpretation of Statistical Analysis</vt:lpstr>
      <vt:lpstr>PowerPoint Presentation</vt:lpstr>
      <vt:lpstr>Data Visualization Interpretations and Recommendations</vt:lpstr>
      <vt:lpstr>Challenges and Limitations</vt:lpstr>
      <vt:lpstr>Summary</vt:lpstr>
      <vt:lpstr>Thank You for the Experience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Business Intelligence Solution for HCA Healthcare</dc:title>
  <dc:creator>rachael</dc:creator>
  <cp:lastModifiedBy>rachael</cp:lastModifiedBy>
  <cp:revision>16</cp:revision>
  <dcterms:created xsi:type="dcterms:W3CDTF">2022-09-28T15:34:11Z</dcterms:created>
  <dcterms:modified xsi:type="dcterms:W3CDTF">2022-09-29T16:07:24Z</dcterms:modified>
</cp:coreProperties>
</file>