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1.xml" ContentType="application/vnd.ms-office.webextension+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57" r:id="rId3"/>
    <p:sldId id="258" r:id="rId4"/>
    <p:sldId id="260" r:id="rId5"/>
    <p:sldId id="261" r:id="rId6"/>
    <p:sldId id="262" r:id="rId7"/>
    <p:sldId id="263" r:id="rId8"/>
    <p:sldId id="264" r:id="rId9"/>
    <p:sldId id="278" r:id="rId10"/>
    <p:sldId id="265" r:id="rId11"/>
    <p:sldId id="276" r:id="rId12"/>
    <p:sldId id="273" r:id="rId13"/>
    <p:sldId id="274" r:id="rId14"/>
    <p:sldId id="275" r:id="rId15"/>
    <p:sldId id="27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0635" autoAdjust="0"/>
  </p:normalViewPr>
  <p:slideViewPr>
    <p:cSldViewPr snapToGrid="0">
      <p:cViewPr varScale="1">
        <p:scale>
          <a:sx n="69" d="100"/>
          <a:sy n="69" d="100"/>
        </p:scale>
        <p:origin x="21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42784-547C-4C17-88DE-B1CA9B9A265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1980773B-935F-4829-8A25-D2A79D5DDF5D}">
      <dgm:prSet/>
      <dgm:spPr/>
      <dgm:t>
        <a:bodyPr/>
        <a:lstStyle/>
        <a:p>
          <a:r>
            <a:rPr lang="en-US" dirty="0"/>
            <a:t>HCA Healthcare</a:t>
          </a:r>
        </a:p>
      </dgm:t>
    </dgm:pt>
    <dgm:pt modelId="{20A610DC-8156-474A-988F-67B686BF1CC1}" type="parTrans" cxnId="{9E0E4325-10EE-4C33-9161-9059877D80B6}">
      <dgm:prSet/>
      <dgm:spPr/>
      <dgm:t>
        <a:bodyPr/>
        <a:lstStyle/>
        <a:p>
          <a:endParaRPr lang="en-US"/>
        </a:p>
      </dgm:t>
    </dgm:pt>
    <dgm:pt modelId="{3E857F68-BC02-48AC-AB55-C7055644BE4D}" type="sibTrans" cxnId="{9E0E4325-10EE-4C33-9161-9059877D80B6}">
      <dgm:prSet/>
      <dgm:spPr/>
      <dgm:t>
        <a:bodyPr/>
        <a:lstStyle/>
        <a:p>
          <a:endParaRPr lang="en-US"/>
        </a:p>
      </dgm:t>
    </dgm:pt>
    <dgm:pt modelId="{880FC2CC-7561-4D71-919C-1625EA8C728E}">
      <dgm:prSet/>
      <dgm:spPr/>
      <dgm:t>
        <a:bodyPr/>
        <a:lstStyle/>
        <a:p>
          <a:r>
            <a:rPr lang="en-US" dirty="0"/>
            <a:t>Data set used</a:t>
          </a:r>
        </a:p>
      </dgm:t>
    </dgm:pt>
    <dgm:pt modelId="{C990C56A-C250-4C6C-AA40-3A04E105B9E0}" type="parTrans" cxnId="{D6F6CD59-5EC4-47A6-9505-4AF9B56FE783}">
      <dgm:prSet/>
      <dgm:spPr/>
      <dgm:t>
        <a:bodyPr/>
        <a:lstStyle/>
        <a:p>
          <a:endParaRPr lang="en-US"/>
        </a:p>
      </dgm:t>
    </dgm:pt>
    <dgm:pt modelId="{969C3651-6838-4D10-9A48-F7332A399492}" type="sibTrans" cxnId="{D6F6CD59-5EC4-47A6-9505-4AF9B56FE783}">
      <dgm:prSet/>
      <dgm:spPr/>
      <dgm:t>
        <a:bodyPr/>
        <a:lstStyle/>
        <a:p>
          <a:endParaRPr lang="en-US"/>
        </a:p>
      </dgm:t>
    </dgm:pt>
    <dgm:pt modelId="{E475D5C4-30EE-452F-BE55-0873D2764019}">
      <dgm:prSet/>
      <dgm:spPr/>
      <dgm:t>
        <a:bodyPr/>
        <a:lstStyle/>
        <a:p>
          <a:r>
            <a:rPr lang="en-US" dirty="0"/>
            <a:t>BI tools utilized</a:t>
          </a:r>
        </a:p>
      </dgm:t>
    </dgm:pt>
    <dgm:pt modelId="{96B75915-AD3D-4CFD-8238-AF0878218245}" type="parTrans" cxnId="{8793117F-504B-488E-9B98-9AA294B7D937}">
      <dgm:prSet/>
      <dgm:spPr/>
      <dgm:t>
        <a:bodyPr/>
        <a:lstStyle/>
        <a:p>
          <a:endParaRPr lang="en-US"/>
        </a:p>
      </dgm:t>
    </dgm:pt>
    <dgm:pt modelId="{3C4E3DFA-1CFD-4937-8BCB-36CD2B5CE43B}" type="sibTrans" cxnId="{8793117F-504B-488E-9B98-9AA294B7D937}">
      <dgm:prSet/>
      <dgm:spPr/>
      <dgm:t>
        <a:bodyPr/>
        <a:lstStyle/>
        <a:p>
          <a:endParaRPr lang="en-US"/>
        </a:p>
      </dgm:t>
    </dgm:pt>
    <dgm:pt modelId="{82BCF61A-5116-4225-B95A-DC5FD9390DBC}">
      <dgm:prSet/>
      <dgm:spPr/>
      <dgm:t>
        <a:bodyPr/>
        <a:lstStyle/>
        <a:p>
          <a:r>
            <a:rPr lang="en-US" dirty="0"/>
            <a:t>Code and functions for statistical analysis</a:t>
          </a:r>
        </a:p>
      </dgm:t>
    </dgm:pt>
    <dgm:pt modelId="{BB959C48-F9CB-453E-96EC-68F633DBC7AB}" type="parTrans" cxnId="{C8348FBE-25C1-4C64-9C37-4937DED575F9}">
      <dgm:prSet/>
      <dgm:spPr/>
      <dgm:t>
        <a:bodyPr/>
        <a:lstStyle/>
        <a:p>
          <a:endParaRPr lang="en-US"/>
        </a:p>
      </dgm:t>
    </dgm:pt>
    <dgm:pt modelId="{A794560B-C539-44E0-8B41-2B2E51AF3B54}" type="sibTrans" cxnId="{C8348FBE-25C1-4C64-9C37-4937DED575F9}">
      <dgm:prSet/>
      <dgm:spPr/>
      <dgm:t>
        <a:bodyPr/>
        <a:lstStyle/>
        <a:p>
          <a:endParaRPr lang="en-US"/>
        </a:p>
      </dgm:t>
    </dgm:pt>
    <dgm:pt modelId="{9940E5C6-CC67-4ED7-939E-073DDF97B7A0}">
      <dgm:prSet/>
      <dgm:spPr/>
      <dgm:t>
        <a:bodyPr/>
        <a:lstStyle/>
        <a:p>
          <a:r>
            <a:rPr lang="en-US" dirty="0"/>
            <a:t>Interpretation of statistical results</a:t>
          </a:r>
        </a:p>
      </dgm:t>
    </dgm:pt>
    <dgm:pt modelId="{564FC293-6AED-44DD-A7A9-54E432B956C1}" type="parTrans" cxnId="{D0731050-37CA-43FA-8549-3A2EE5306C81}">
      <dgm:prSet/>
      <dgm:spPr/>
      <dgm:t>
        <a:bodyPr/>
        <a:lstStyle/>
        <a:p>
          <a:endParaRPr lang="en-US"/>
        </a:p>
      </dgm:t>
    </dgm:pt>
    <dgm:pt modelId="{A65BA334-A584-4A18-B71F-130E6B009A21}" type="sibTrans" cxnId="{D0731050-37CA-43FA-8549-3A2EE5306C81}">
      <dgm:prSet/>
      <dgm:spPr/>
      <dgm:t>
        <a:bodyPr/>
        <a:lstStyle/>
        <a:p>
          <a:endParaRPr lang="en-US"/>
        </a:p>
      </dgm:t>
    </dgm:pt>
    <dgm:pt modelId="{591903AB-E8F2-4797-BF34-94D03AC4089C}">
      <dgm:prSet/>
      <dgm:spPr/>
      <dgm:t>
        <a:bodyPr/>
        <a:lstStyle/>
        <a:p>
          <a:r>
            <a:rPr lang="en-US" dirty="0"/>
            <a:t>Visualizations and interpretations</a:t>
          </a:r>
        </a:p>
      </dgm:t>
    </dgm:pt>
    <dgm:pt modelId="{97169E4D-EF47-4D22-B4D8-1499D8EA3069}" type="parTrans" cxnId="{399735A4-9158-4818-B0BE-9E448C9D2B85}">
      <dgm:prSet/>
      <dgm:spPr/>
      <dgm:t>
        <a:bodyPr/>
        <a:lstStyle/>
        <a:p>
          <a:endParaRPr lang="en-US"/>
        </a:p>
      </dgm:t>
    </dgm:pt>
    <dgm:pt modelId="{5A4B9DB0-B376-44E5-974C-7644169C23CC}" type="sibTrans" cxnId="{399735A4-9158-4818-B0BE-9E448C9D2B85}">
      <dgm:prSet/>
      <dgm:spPr/>
      <dgm:t>
        <a:bodyPr/>
        <a:lstStyle/>
        <a:p>
          <a:endParaRPr lang="en-US"/>
        </a:p>
      </dgm:t>
    </dgm:pt>
    <dgm:pt modelId="{7A16D3C4-5C47-46EE-A0C8-69FD9110E03D}" type="pres">
      <dgm:prSet presAssocID="{8DB42784-547C-4C17-88DE-B1CA9B9A2650}" presName="vert0" presStyleCnt="0">
        <dgm:presLayoutVars>
          <dgm:dir/>
          <dgm:animOne val="branch"/>
          <dgm:animLvl val="lvl"/>
        </dgm:presLayoutVars>
      </dgm:prSet>
      <dgm:spPr/>
    </dgm:pt>
    <dgm:pt modelId="{45C47938-3FE9-467A-ADBA-F7C553E81E6B}" type="pres">
      <dgm:prSet presAssocID="{1980773B-935F-4829-8A25-D2A79D5DDF5D}" presName="thickLine" presStyleLbl="alignNode1" presStyleIdx="0" presStyleCnt="6"/>
      <dgm:spPr/>
    </dgm:pt>
    <dgm:pt modelId="{09138FD9-6BE2-41DE-BE6E-194B6464AF2D}" type="pres">
      <dgm:prSet presAssocID="{1980773B-935F-4829-8A25-D2A79D5DDF5D}" presName="horz1" presStyleCnt="0"/>
      <dgm:spPr/>
    </dgm:pt>
    <dgm:pt modelId="{1F102433-3E8F-4FEB-9316-BB04BE89A5EC}" type="pres">
      <dgm:prSet presAssocID="{1980773B-935F-4829-8A25-D2A79D5DDF5D}" presName="tx1" presStyleLbl="revTx" presStyleIdx="0" presStyleCnt="6"/>
      <dgm:spPr/>
    </dgm:pt>
    <dgm:pt modelId="{1F0FECA3-E771-4CD5-A689-5D7D7C69A8BC}" type="pres">
      <dgm:prSet presAssocID="{1980773B-935F-4829-8A25-D2A79D5DDF5D}" presName="vert1" presStyleCnt="0"/>
      <dgm:spPr/>
    </dgm:pt>
    <dgm:pt modelId="{DA224CAF-C8B9-4EE4-943A-6292D3766446}" type="pres">
      <dgm:prSet presAssocID="{880FC2CC-7561-4D71-919C-1625EA8C728E}" presName="thickLine" presStyleLbl="alignNode1" presStyleIdx="1" presStyleCnt="6"/>
      <dgm:spPr/>
    </dgm:pt>
    <dgm:pt modelId="{CEE5262B-EE98-4F19-A264-B9094B50AB3A}" type="pres">
      <dgm:prSet presAssocID="{880FC2CC-7561-4D71-919C-1625EA8C728E}" presName="horz1" presStyleCnt="0"/>
      <dgm:spPr/>
    </dgm:pt>
    <dgm:pt modelId="{A623FF5F-E515-4D9B-A358-6160C6BDCDA8}" type="pres">
      <dgm:prSet presAssocID="{880FC2CC-7561-4D71-919C-1625EA8C728E}" presName="tx1" presStyleLbl="revTx" presStyleIdx="1" presStyleCnt="6"/>
      <dgm:spPr/>
    </dgm:pt>
    <dgm:pt modelId="{93DC9ABD-14FB-4AD0-92F0-1F226C815595}" type="pres">
      <dgm:prSet presAssocID="{880FC2CC-7561-4D71-919C-1625EA8C728E}" presName="vert1" presStyleCnt="0"/>
      <dgm:spPr/>
    </dgm:pt>
    <dgm:pt modelId="{9065377C-7F0B-43E8-A1D0-FBFC0619F475}" type="pres">
      <dgm:prSet presAssocID="{E475D5C4-30EE-452F-BE55-0873D2764019}" presName="thickLine" presStyleLbl="alignNode1" presStyleIdx="2" presStyleCnt="6"/>
      <dgm:spPr/>
    </dgm:pt>
    <dgm:pt modelId="{45A05536-040F-458E-8D76-28128A56F283}" type="pres">
      <dgm:prSet presAssocID="{E475D5C4-30EE-452F-BE55-0873D2764019}" presName="horz1" presStyleCnt="0"/>
      <dgm:spPr/>
    </dgm:pt>
    <dgm:pt modelId="{85EEE1C9-878C-41A7-BBDF-103BFA6C675B}" type="pres">
      <dgm:prSet presAssocID="{E475D5C4-30EE-452F-BE55-0873D2764019}" presName="tx1" presStyleLbl="revTx" presStyleIdx="2" presStyleCnt="6"/>
      <dgm:spPr/>
    </dgm:pt>
    <dgm:pt modelId="{88E59AE3-213F-4C42-BB37-BA13538D9419}" type="pres">
      <dgm:prSet presAssocID="{E475D5C4-30EE-452F-BE55-0873D2764019}" presName="vert1" presStyleCnt="0"/>
      <dgm:spPr/>
    </dgm:pt>
    <dgm:pt modelId="{0AA9D3DA-C74F-4E31-B6EA-64563D60783C}" type="pres">
      <dgm:prSet presAssocID="{82BCF61A-5116-4225-B95A-DC5FD9390DBC}" presName="thickLine" presStyleLbl="alignNode1" presStyleIdx="3" presStyleCnt="6"/>
      <dgm:spPr/>
    </dgm:pt>
    <dgm:pt modelId="{358A3C86-F0E4-4A84-BC4F-4C1E880785E6}" type="pres">
      <dgm:prSet presAssocID="{82BCF61A-5116-4225-B95A-DC5FD9390DBC}" presName="horz1" presStyleCnt="0"/>
      <dgm:spPr/>
    </dgm:pt>
    <dgm:pt modelId="{F8CE9ACC-0E4C-497B-B122-FDF36114A327}" type="pres">
      <dgm:prSet presAssocID="{82BCF61A-5116-4225-B95A-DC5FD9390DBC}" presName="tx1" presStyleLbl="revTx" presStyleIdx="3" presStyleCnt="6"/>
      <dgm:spPr/>
    </dgm:pt>
    <dgm:pt modelId="{23269643-66AF-429C-9E28-B529F072DD6C}" type="pres">
      <dgm:prSet presAssocID="{82BCF61A-5116-4225-B95A-DC5FD9390DBC}" presName="vert1" presStyleCnt="0"/>
      <dgm:spPr/>
    </dgm:pt>
    <dgm:pt modelId="{2748E42C-1EC8-4729-B09C-3AE2629B3061}" type="pres">
      <dgm:prSet presAssocID="{9940E5C6-CC67-4ED7-939E-073DDF97B7A0}" presName="thickLine" presStyleLbl="alignNode1" presStyleIdx="4" presStyleCnt="6"/>
      <dgm:spPr/>
    </dgm:pt>
    <dgm:pt modelId="{635F848E-B11C-4D3B-8AA0-66B1444A9F95}" type="pres">
      <dgm:prSet presAssocID="{9940E5C6-CC67-4ED7-939E-073DDF97B7A0}" presName="horz1" presStyleCnt="0"/>
      <dgm:spPr/>
    </dgm:pt>
    <dgm:pt modelId="{3B0024E8-C839-40A4-962A-1AD457521A94}" type="pres">
      <dgm:prSet presAssocID="{9940E5C6-CC67-4ED7-939E-073DDF97B7A0}" presName="tx1" presStyleLbl="revTx" presStyleIdx="4" presStyleCnt="6"/>
      <dgm:spPr/>
    </dgm:pt>
    <dgm:pt modelId="{A5D27E52-7E49-4D8E-A14D-00B625493572}" type="pres">
      <dgm:prSet presAssocID="{9940E5C6-CC67-4ED7-939E-073DDF97B7A0}" presName="vert1" presStyleCnt="0"/>
      <dgm:spPr/>
    </dgm:pt>
    <dgm:pt modelId="{D5CF3EEB-81D9-409F-AAA8-50386578E016}" type="pres">
      <dgm:prSet presAssocID="{591903AB-E8F2-4797-BF34-94D03AC4089C}" presName="thickLine" presStyleLbl="alignNode1" presStyleIdx="5" presStyleCnt="6"/>
      <dgm:spPr/>
    </dgm:pt>
    <dgm:pt modelId="{6E8AE4C5-0E13-4973-9D6C-E1DDA076A380}" type="pres">
      <dgm:prSet presAssocID="{591903AB-E8F2-4797-BF34-94D03AC4089C}" presName="horz1" presStyleCnt="0"/>
      <dgm:spPr/>
    </dgm:pt>
    <dgm:pt modelId="{133FCC4C-AB37-476F-8573-D766895C41CD}" type="pres">
      <dgm:prSet presAssocID="{591903AB-E8F2-4797-BF34-94D03AC4089C}" presName="tx1" presStyleLbl="revTx" presStyleIdx="5" presStyleCnt="6"/>
      <dgm:spPr/>
    </dgm:pt>
    <dgm:pt modelId="{9844074B-1606-4013-828C-11E620998624}" type="pres">
      <dgm:prSet presAssocID="{591903AB-E8F2-4797-BF34-94D03AC4089C}" presName="vert1" presStyleCnt="0"/>
      <dgm:spPr/>
    </dgm:pt>
  </dgm:ptLst>
  <dgm:cxnLst>
    <dgm:cxn modelId="{DE806321-9690-457F-9AFC-2DAC6475DBA9}" type="presOf" srcId="{591903AB-E8F2-4797-BF34-94D03AC4089C}" destId="{133FCC4C-AB37-476F-8573-D766895C41CD}" srcOrd="0" destOrd="0" presId="urn:microsoft.com/office/officeart/2008/layout/LinedList"/>
    <dgm:cxn modelId="{9E0E4325-10EE-4C33-9161-9059877D80B6}" srcId="{8DB42784-547C-4C17-88DE-B1CA9B9A2650}" destId="{1980773B-935F-4829-8A25-D2A79D5DDF5D}" srcOrd="0" destOrd="0" parTransId="{20A610DC-8156-474A-988F-67B686BF1CC1}" sibTransId="{3E857F68-BC02-48AC-AB55-C7055644BE4D}"/>
    <dgm:cxn modelId="{2D7C5A5C-6806-43AF-A3DE-4089B1021F26}" type="presOf" srcId="{E475D5C4-30EE-452F-BE55-0873D2764019}" destId="{85EEE1C9-878C-41A7-BBDF-103BFA6C675B}" srcOrd="0" destOrd="0" presId="urn:microsoft.com/office/officeart/2008/layout/LinedList"/>
    <dgm:cxn modelId="{D0731050-37CA-43FA-8549-3A2EE5306C81}" srcId="{8DB42784-547C-4C17-88DE-B1CA9B9A2650}" destId="{9940E5C6-CC67-4ED7-939E-073DDF97B7A0}" srcOrd="4" destOrd="0" parTransId="{564FC293-6AED-44DD-A7A9-54E432B956C1}" sibTransId="{A65BA334-A584-4A18-B71F-130E6B009A21}"/>
    <dgm:cxn modelId="{D6F6CD59-5EC4-47A6-9505-4AF9B56FE783}" srcId="{8DB42784-547C-4C17-88DE-B1CA9B9A2650}" destId="{880FC2CC-7561-4D71-919C-1625EA8C728E}" srcOrd="1" destOrd="0" parTransId="{C990C56A-C250-4C6C-AA40-3A04E105B9E0}" sibTransId="{969C3651-6838-4D10-9A48-F7332A399492}"/>
    <dgm:cxn modelId="{D662FA7A-FD6C-48DB-B748-B2B9569D7BE9}" type="presOf" srcId="{1980773B-935F-4829-8A25-D2A79D5DDF5D}" destId="{1F102433-3E8F-4FEB-9316-BB04BE89A5EC}" srcOrd="0" destOrd="0" presId="urn:microsoft.com/office/officeart/2008/layout/LinedList"/>
    <dgm:cxn modelId="{8793117F-504B-488E-9B98-9AA294B7D937}" srcId="{8DB42784-547C-4C17-88DE-B1CA9B9A2650}" destId="{E475D5C4-30EE-452F-BE55-0873D2764019}" srcOrd="2" destOrd="0" parTransId="{96B75915-AD3D-4CFD-8238-AF0878218245}" sibTransId="{3C4E3DFA-1CFD-4937-8BCB-36CD2B5CE43B}"/>
    <dgm:cxn modelId="{C6EAAA8F-B176-4895-9FA7-44D42E942ADD}" type="presOf" srcId="{880FC2CC-7561-4D71-919C-1625EA8C728E}" destId="{A623FF5F-E515-4D9B-A358-6160C6BDCDA8}" srcOrd="0" destOrd="0" presId="urn:microsoft.com/office/officeart/2008/layout/LinedList"/>
    <dgm:cxn modelId="{399735A4-9158-4818-B0BE-9E448C9D2B85}" srcId="{8DB42784-547C-4C17-88DE-B1CA9B9A2650}" destId="{591903AB-E8F2-4797-BF34-94D03AC4089C}" srcOrd="5" destOrd="0" parTransId="{97169E4D-EF47-4D22-B4D8-1499D8EA3069}" sibTransId="{5A4B9DB0-B376-44E5-974C-7644169C23CC}"/>
    <dgm:cxn modelId="{E8E8EBAA-CDD1-4C4A-BDCE-FE8AA81EE6B0}" type="presOf" srcId="{82BCF61A-5116-4225-B95A-DC5FD9390DBC}" destId="{F8CE9ACC-0E4C-497B-B122-FDF36114A327}" srcOrd="0" destOrd="0" presId="urn:microsoft.com/office/officeart/2008/layout/LinedList"/>
    <dgm:cxn modelId="{C8348FBE-25C1-4C64-9C37-4937DED575F9}" srcId="{8DB42784-547C-4C17-88DE-B1CA9B9A2650}" destId="{82BCF61A-5116-4225-B95A-DC5FD9390DBC}" srcOrd="3" destOrd="0" parTransId="{BB959C48-F9CB-453E-96EC-68F633DBC7AB}" sibTransId="{A794560B-C539-44E0-8B41-2B2E51AF3B54}"/>
    <dgm:cxn modelId="{0C9155C8-4DCD-4683-94F9-65B9D7C29743}" type="presOf" srcId="{8DB42784-547C-4C17-88DE-B1CA9B9A2650}" destId="{7A16D3C4-5C47-46EE-A0C8-69FD9110E03D}" srcOrd="0" destOrd="0" presId="urn:microsoft.com/office/officeart/2008/layout/LinedList"/>
    <dgm:cxn modelId="{E8B48FDC-C4E2-452F-8718-41984BAB2411}" type="presOf" srcId="{9940E5C6-CC67-4ED7-939E-073DDF97B7A0}" destId="{3B0024E8-C839-40A4-962A-1AD457521A94}" srcOrd="0" destOrd="0" presId="urn:microsoft.com/office/officeart/2008/layout/LinedList"/>
    <dgm:cxn modelId="{3E94009C-807B-4E72-BB34-262648B65102}" type="presParOf" srcId="{7A16D3C4-5C47-46EE-A0C8-69FD9110E03D}" destId="{45C47938-3FE9-467A-ADBA-F7C553E81E6B}" srcOrd="0" destOrd="0" presId="urn:microsoft.com/office/officeart/2008/layout/LinedList"/>
    <dgm:cxn modelId="{C59F6289-34D3-446B-B4FF-E3D491B2E16C}" type="presParOf" srcId="{7A16D3C4-5C47-46EE-A0C8-69FD9110E03D}" destId="{09138FD9-6BE2-41DE-BE6E-194B6464AF2D}" srcOrd="1" destOrd="0" presId="urn:microsoft.com/office/officeart/2008/layout/LinedList"/>
    <dgm:cxn modelId="{B942A2E2-6A92-427E-AC70-695702A08DA8}" type="presParOf" srcId="{09138FD9-6BE2-41DE-BE6E-194B6464AF2D}" destId="{1F102433-3E8F-4FEB-9316-BB04BE89A5EC}" srcOrd="0" destOrd="0" presId="urn:microsoft.com/office/officeart/2008/layout/LinedList"/>
    <dgm:cxn modelId="{59BBF1A2-B631-4AF0-B001-210D5D608C4D}" type="presParOf" srcId="{09138FD9-6BE2-41DE-BE6E-194B6464AF2D}" destId="{1F0FECA3-E771-4CD5-A689-5D7D7C69A8BC}" srcOrd="1" destOrd="0" presId="urn:microsoft.com/office/officeart/2008/layout/LinedList"/>
    <dgm:cxn modelId="{8DBF5922-0613-4908-A22D-8DF03BC81A31}" type="presParOf" srcId="{7A16D3C4-5C47-46EE-A0C8-69FD9110E03D}" destId="{DA224CAF-C8B9-4EE4-943A-6292D3766446}" srcOrd="2" destOrd="0" presId="urn:microsoft.com/office/officeart/2008/layout/LinedList"/>
    <dgm:cxn modelId="{2D18D7AC-9606-4ECB-B999-67F9F5312DFB}" type="presParOf" srcId="{7A16D3C4-5C47-46EE-A0C8-69FD9110E03D}" destId="{CEE5262B-EE98-4F19-A264-B9094B50AB3A}" srcOrd="3" destOrd="0" presId="urn:microsoft.com/office/officeart/2008/layout/LinedList"/>
    <dgm:cxn modelId="{A68FE649-29AD-4B53-8226-374FDAF97DA2}" type="presParOf" srcId="{CEE5262B-EE98-4F19-A264-B9094B50AB3A}" destId="{A623FF5F-E515-4D9B-A358-6160C6BDCDA8}" srcOrd="0" destOrd="0" presId="urn:microsoft.com/office/officeart/2008/layout/LinedList"/>
    <dgm:cxn modelId="{F38D8A8E-CCAC-4B33-8B51-487CF2AC83D1}" type="presParOf" srcId="{CEE5262B-EE98-4F19-A264-B9094B50AB3A}" destId="{93DC9ABD-14FB-4AD0-92F0-1F226C815595}" srcOrd="1" destOrd="0" presId="urn:microsoft.com/office/officeart/2008/layout/LinedList"/>
    <dgm:cxn modelId="{508D87F9-93F9-4B50-B705-7F7A534A4866}" type="presParOf" srcId="{7A16D3C4-5C47-46EE-A0C8-69FD9110E03D}" destId="{9065377C-7F0B-43E8-A1D0-FBFC0619F475}" srcOrd="4" destOrd="0" presId="urn:microsoft.com/office/officeart/2008/layout/LinedList"/>
    <dgm:cxn modelId="{B2D1C6D4-6115-465E-9F68-17880306249D}" type="presParOf" srcId="{7A16D3C4-5C47-46EE-A0C8-69FD9110E03D}" destId="{45A05536-040F-458E-8D76-28128A56F283}" srcOrd="5" destOrd="0" presId="urn:microsoft.com/office/officeart/2008/layout/LinedList"/>
    <dgm:cxn modelId="{4EBB5C79-2205-41FA-BDF0-9503306B45BA}" type="presParOf" srcId="{45A05536-040F-458E-8D76-28128A56F283}" destId="{85EEE1C9-878C-41A7-BBDF-103BFA6C675B}" srcOrd="0" destOrd="0" presId="urn:microsoft.com/office/officeart/2008/layout/LinedList"/>
    <dgm:cxn modelId="{012AA179-9F8C-4248-B371-8779A98428C6}" type="presParOf" srcId="{45A05536-040F-458E-8D76-28128A56F283}" destId="{88E59AE3-213F-4C42-BB37-BA13538D9419}" srcOrd="1" destOrd="0" presId="urn:microsoft.com/office/officeart/2008/layout/LinedList"/>
    <dgm:cxn modelId="{3BD80EC7-D732-428C-AB81-2E1D7A2D50FE}" type="presParOf" srcId="{7A16D3C4-5C47-46EE-A0C8-69FD9110E03D}" destId="{0AA9D3DA-C74F-4E31-B6EA-64563D60783C}" srcOrd="6" destOrd="0" presId="urn:microsoft.com/office/officeart/2008/layout/LinedList"/>
    <dgm:cxn modelId="{B6D2C7C8-27BD-44A4-AF5F-039FDB5B5CD4}" type="presParOf" srcId="{7A16D3C4-5C47-46EE-A0C8-69FD9110E03D}" destId="{358A3C86-F0E4-4A84-BC4F-4C1E880785E6}" srcOrd="7" destOrd="0" presId="urn:microsoft.com/office/officeart/2008/layout/LinedList"/>
    <dgm:cxn modelId="{C15B302D-A504-47BF-9A74-799464F056B9}" type="presParOf" srcId="{358A3C86-F0E4-4A84-BC4F-4C1E880785E6}" destId="{F8CE9ACC-0E4C-497B-B122-FDF36114A327}" srcOrd="0" destOrd="0" presId="urn:microsoft.com/office/officeart/2008/layout/LinedList"/>
    <dgm:cxn modelId="{50166095-BE23-42A5-A5D4-2261B0FE2B82}" type="presParOf" srcId="{358A3C86-F0E4-4A84-BC4F-4C1E880785E6}" destId="{23269643-66AF-429C-9E28-B529F072DD6C}" srcOrd="1" destOrd="0" presId="urn:microsoft.com/office/officeart/2008/layout/LinedList"/>
    <dgm:cxn modelId="{3743DED6-2423-4C25-8561-5AED54BAC126}" type="presParOf" srcId="{7A16D3C4-5C47-46EE-A0C8-69FD9110E03D}" destId="{2748E42C-1EC8-4729-B09C-3AE2629B3061}" srcOrd="8" destOrd="0" presId="urn:microsoft.com/office/officeart/2008/layout/LinedList"/>
    <dgm:cxn modelId="{56CE155C-F687-4B86-80AF-0CFF3D931636}" type="presParOf" srcId="{7A16D3C4-5C47-46EE-A0C8-69FD9110E03D}" destId="{635F848E-B11C-4D3B-8AA0-66B1444A9F95}" srcOrd="9" destOrd="0" presId="urn:microsoft.com/office/officeart/2008/layout/LinedList"/>
    <dgm:cxn modelId="{FE74428F-D9BC-4BF0-8BCB-12A8979BBF56}" type="presParOf" srcId="{635F848E-B11C-4D3B-8AA0-66B1444A9F95}" destId="{3B0024E8-C839-40A4-962A-1AD457521A94}" srcOrd="0" destOrd="0" presId="urn:microsoft.com/office/officeart/2008/layout/LinedList"/>
    <dgm:cxn modelId="{C1BBFF25-3F02-4A62-8845-703D3CC3C2C4}" type="presParOf" srcId="{635F848E-B11C-4D3B-8AA0-66B1444A9F95}" destId="{A5D27E52-7E49-4D8E-A14D-00B625493572}" srcOrd="1" destOrd="0" presId="urn:microsoft.com/office/officeart/2008/layout/LinedList"/>
    <dgm:cxn modelId="{C60C6147-8873-4C81-A848-1CC950E9C690}" type="presParOf" srcId="{7A16D3C4-5C47-46EE-A0C8-69FD9110E03D}" destId="{D5CF3EEB-81D9-409F-AAA8-50386578E016}" srcOrd="10" destOrd="0" presId="urn:microsoft.com/office/officeart/2008/layout/LinedList"/>
    <dgm:cxn modelId="{EBD7E3EC-5E1C-4938-81CA-B196B71270C1}" type="presParOf" srcId="{7A16D3C4-5C47-46EE-A0C8-69FD9110E03D}" destId="{6E8AE4C5-0E13-4973-9D6C-E1DDA076A380}" srcOrd="11" destOrd="0" presId="urn:microsoft.com/office/officeart/2008/layout/LinedList"/>
    <dgm:cxn modelId="{683081D6-9E54-43D5-8269-852C6EC08B8D}" type="presParOf" srcId="{6E8AE4C5-0E13-4973-9D6C-E1DDA076A380}" destId="{133FCC4C-AB37-476F-8573-D766895C41CD}" srcOrd="0" destOrd="0" presId="urn:microsoft.com/office/officeart/2008/layout/LinedList"/>
    <dgm:cxn modelId="{47639B51-B6AC-4520-98FD-42BF927FA3A7}" type="presParOf" srcId="{6E8AE4C5-0E13-4973-9D6C-E1DDA076A380}" destId="{9844074B-1606-4013-828C-11E62099862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4830A-BE71-4FB6-A303-7712E8583C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01A137-80EC-4044-B3E5-BEB7DBE28BCE}">
      <dgm:prSet/>
      <dgm:spPr/>
      <dgm:t>
        <a:bodyPr/>
        <a:lstStyle/>
        <a:p>
          <a:r>
            <a:rPr lang="en-US" dirty="0"/>
            <a:t>Power Query in Excel for Data Cleansing reduced variables from 43 to 20 and observations from 2M+ to 132,174</a:t>
          </a:r>
        </a:p>
      </dgm:t>
    </dgm:pt>
    <dgm:pt modelId="{DBB0B690-7AB3-43DB-9828-D03E4E2A30B9}" type="parTrans" cxnId="{449DCA70-B680-434C-82ED-9290307A336C}">
      <dgm:prSet/>
      <dgm:spPr/>
      <dgm:t>
        <a:bodyPr/>
        <a:lstStyle/>
        <a:p>
          <a:endParaRPr lang="en-US"/>
        </a:p>
      </dgm:t>
    </dgm:pt>
    <dgm:pt modelId="{1D4B4F5A-D7A8-4EB9-A5D9-513D30B4B165}" type="sibTrans" cxnId="{449DCA70-B680-434C-82ED-9290307A336C}">
      <dgm:prSet/>
      <dgm:spPr/>
      <dgm:t>
        <a:bodyPr/>
        <a:lstStyle/>
        <a:p>
          <a:endParaRPr lang="en-US"/>
        </a:p>
      </dgm:t>
    </dgm:pt>
    <dgm:pt modelId="{C8DFC600-1AC9-4BFC-8124-E1894A90D610}">
      <dgm:prSet/>
      <dgm:spPr/>
      <dgm:t>
        <a:bodyPr/>
        <a:lstStyle/>
        <a:p>
          <a:r>
            <a:rPr lang="en-US"/>
            <a:t>RStudio for Statistical Analysis</a:t>
          </a:r>
        </a:p>
      </dgm:t>
    </dgm:pt>
    <dgm:pt modelId="{CBD8CC89-A16D-470F-8BD6-28B4FAB723B2}" type="parTrans" cxnId="{9E3D8993-5A47-4488-A669-F50344E23333}">
      <dgm:prSet/>
      <dgm:spPr/>
      <dgm:t>
        <a:bodyPr/>
        <a:lstStyle/>
        <a:p>
          <a:endParaRPr lang="en-US"/>
        </a:p>
      </dgm:t>
    </dgm:pt>
    <dgm:pt modelId="{99D97EB2-03D1-4225-99BE-DB54A1A4BE70}" type="sibTrans" cxnId="{9E3D8993-5A47-4488-A669-F50344E23333}">
      <dgm:prSet/>
      <dgm:spPr/>
      <dgm:t>
        <a:bodyPr/>
        <a:lstStyle/>
        <a:p>
          <a:endParaRPr lang="en-US"/>
        </a:p>
      </dgm:t>
    </dgm:pt>
    <dgm:pt modelId="{D2BB3568-5F0C-40D7-A715-71E84AD5FE0C}">
      <dgm:prSet/>
      <dgm:spPr/>
      <dgm:t>
        <a:bodyPr/>
        <a:lstStyle/>
        <a:p>
          <a:r>
            <a:rPr lang="en-US"/>
            <a:t>Microsoft Power BI for Data Visualization</a:t>
          </a:r>
        </a:p>
      </dgm:t>
    </dgm:pt>
    <dgm:pt modelId="{83C82E82-B670-4801-BFBE-0A9610CB4035}" type="parTrans" cxnId="{216F5D3A-336D-44D3-971F-123F8947B07F}">
      <dgm:prSet/>
      <dgm:spPr/>
      <dgm:t>
        <a:bodyPr/>
        <a:lstStyle/>
        <a:p>
          <a:endParaRPr lang="en-US"/>
        </a:p>
      </dgm:t>
    </dgm:pt>
    <dgm:pt modelId="{1B847303-D528-4FF9-A8E6-4787B5DF5A2A}" type="sibTrans" cxnId="{216F5D3A-336D-44D3-971F-123F8947B07F}">
      <dgm:prSet/>
      <dgm:spPr/>
      <dgm:t>
        <a:bodyPr/>
        <a:lstStyle/>
        <a:p>
          <a:endParaRPr lang="en-US"/>
        </a:p>
      </dgm:t>
    </dgm:pt>
    <dgm:pt modelId="{067861EC-E85A-49EA-8D1A-35416FC71238}" type="pres">
      <dgm:prSet presAssocID="{E6B4830A-BE71-4FB6-A303-7712E8583CCE}" presName="root" presStyleCnt="0">
        <dgm:presLayoutVars>
          <dgm:dir/>
          <dgm:resizeHandles val="exact"/>
        </dgm:presLayoutVars>
      </dgm:prSet>
      <dgm:spPr/>
    </dgm:pt>
    <dgm:pt modelId="{CBFE2A7D-F581-4D35-9415-6F6246233A44}" type="pres">
      <dgm:prSet presAssocID="{9A01A137-80EC-4044-B3E5-BEB7DBE28BCE}" presName="compNode" presStyleCnt="0"/>
      <dgm:spPr/>
    </dgm:pt>
    <dgm:pt modelId="{179A5C7C-6D58-43EB-9981-027D0E4EC586}" type="pres">
      <dgm:prSet presAssocID="{9A01A137-80EC-4044-B3E5-BEB7DBE28BCE}" presName="bgRect" presStyleLbl="bgShp" presStyleIdx="0" presStyleCnt="3"/>
      <dgm:spPr/>
    </dgm:pt>
    <dgm:pt modelId="{E6DB9D77-41A8-4CC4-852D-C6E6B4E93F94}" type="pres">
      <dgm:prSet presAssocID="{9A01A137-80EC-4044-B3E5-BEB7DBE28B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E062C7CD-272A-45C3-91DC-56EAE7DE55C8}" type="pres">
      <dgm:prSet presAssocID="{9A01A137-80EC-4044-B3E5-BEB7DBE28BCE}" presName="spaceRect" presStyleCnt="0"/>
      <dgm:spPr/>
    </dgm:pt>
    <dgm:pt modelId="{8353A7B9-F3FE-48FA-B551-A20371A3675A}" type="pres">
      <dgm:prSet presAssocID="{9A01A137-80EC-4044-B3E5-BEB7DBE28BCE}" presName="parTx" presStyleLbl="revTx" presStyleIdx="0" presStyleCnt="3">
        <dgm:presLayoutVars>
          <dgm:chMax val="0"/>
          <dgm:chPref val="0"/>
        </dgm:presLayoutVars>
      </dgm:prSet>
      <dgm:spPr/>
    </dgm:pt>
    <dgm:pt modelId="{DEDAB454-6DB8-4027-A1DF-8E45DFA6D8D9}" type="pres">
      <dgm:prSet presAssocID="{1D4B4F5A-D7A8-4EB9-A5D9-513D30B4B165}" presName="sibTrans" presStyleCnt="0"/>
      <dgm:spPr/>
    </dgm:pt>
    <dgm:pt modelId="{39B27546-D78E-46C9-ABBF-10B27D945F87}" type="pres">
      <dgm:prSet presAssocID="{C8DFC600-1AC9-4BFC-8124-E1894A90D610}" presName="compNode" presStyleCnt="0"/>
      <dgm:spPr/>
    </dgm:pt>
    <dgm:pt modelId="{CA6A632B-B5E8-4422-BC88-44ED397CEA4C}" type="pres">
      <dgm:prSet presAssocID="{C8DFC600-1AC9-4BFC-8124-E1894A90D610}" presName="bgRect" presStyleLbl="bgShp" presStyleIdx="1" presStyleCnt="3"/>
      <dgm:spPr/>
    </dgm:pt>
    <dgm:pt modelId="{142BC782-04B1-401C-A08B-B3FDEA0A7FB3}" type="pres">
      <dgm:prSet presAssocID="{C8DFC600-1AC9-4BFC-8124-E1894A90D61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7FCB3F47-A0FB-40D9-89CF-C77F7802B4A3}" type="pres">
      <dgm:prSet presAssocID="{C8DFC600-1AC9-4BFC-8124-E1894A90D610}" presName="spaceRect" presStyleCnt="0"/>
      <dgm:spPr/>
    </dgm:pt>
    <dgm:pt modelId="{36AA12E8-F25F-409E-B3D8-21D209742D2A}" type="pres">
      <dgm:prSet presAssocID="{C8DFC600-1AC9-4BFC-8124-E1894A90D610}" presName="parTx" presStyleLbl="revTx" presStyleIdx="1" presStyleCnt="3">
        <dgm:presLayoutVars>
          <dgm:chMax val="0"/>
          <dgm:chPref val="0"/>
        </dgm:presLayoutVars>
      </dgm:prSet>
      <dgm:spPr/>
    </dgm:pt>
    <dgm:pt modelId="{79E0387F-02EC-440F-91C9-3451F569406D}" type="pres">
      <dgm:prSet presAssocID="{99D97EB2-03D1-4225-99BE-DB54A1A4BE70}" presName="sibTrans" presStyleCnt="0"/>
      <dgm:spPr/>
    </dgm:pt>
    <dgm:pt modelId="{ED4A3A21-1D6D-497B-BCC4-1264EA4CCB17}" type="pres">
      <dgm:prSet presAssocID="{D2BB3568-5F0C-40D7-A715-71E84AD5FE0C}" presName="compNode" presStyleCnt="0"/>
      <dgm:spPr/>
    </dgm:pt>
    <dgm:pt modelId="{059EED78-31CD-4619-B755-0E13808DDA04}" type="pres">
      <dgm:prSet presAssocID="{D2BB3568-5F0C-40D7-A715-71E84AD5FE0C}" presName="bgRect" presStyleLbl="bgShp" presStyleIdx="2" presStyleCnt="3"/>
      <dgm:spPr/>
    </dgm:pt>
    <dgm:pt modelId="{88B5BBC2-4FB8-4C60-A3F4-6CAAA7105C7C}" type="pres">
      <dgm:prSet presAssocID="{D2BB3568-5F0C-40D7-A715-71E84AD5FE0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llustrator with solid fill"/>
        </a:ext>
      </dgm:extLst>
    </dgm:pt>
    <dgm:pt modelId="{1A94F326-A1CA-4697-9B25-78682E327857}" type="pres">
      <dgm:prSet presAssocID="{D2BB3568-5F0C-40D7-A715-71E84AD5FE0C}" presName="spaceRect" presStyleCnt="0"/>
      <dgm:spPr/>
    </dgm:pt>
    <dgm:pt modelId="{4CABB0D9-F009-441A-95E2-01CBFB887A32}" type="pres">
      <dgm:prSet presAssocID="{D2BB3568-5F0C-40D7-A715-71E84AD5FE0C}" presName="parTx" presStyleLbl="revTx" presStyleIdx="2" presStyleCnt="3">
        <dgm:presLayoutVars>
          <dgm:chMax val="0"/>
          <dgm:chPref val="0"/>
        </dgm:presLayoutVars>
      </dgm:prSet>
      <dgm:spPr/>
    </dgm:pt>
  </dgm:ptLst>
  <dgm:cxnLst>
    <dgm:cxn modelId="{23AD7E13-C65B-447F-BBE4-693AC6981D5E}" type="presOf" srcId="{C8DFC600-1AC9-4BFC-8124-E1894A90D610}" destId="{36AA12E8-F25F-409E-B3D8-21D209742D2A}" srcOrd="0" destOrd="0" presId="urn:microsoft.com/office/officeart/2018/2/layout/IconVerticalSolidList"/>
    <dgm:cxn modelId="{216F5D3A-336D-44D3-971F-123F8947B07F}" srcId="{E6B4830A-BE71-4FB6-A303-7712E8583CCE}" destId="{D2BB3568-5F0C-40D7-A715-71E84AD5FE0C}" srcOrd="2" destOrd="0" parTransId="{83C82E82-B670-4801-BFBE-0A9610CB4035}" sibTransId="{1B847303-D528-4FF9-A8E6-4787B5DF5A2A}"/>
    <dgm:cxn modelId="{46FDE45C-1259-4BA5-8DBF-7BE31EC319F6}" type="presOf" srcId="{D2BB3568-5F0C-40D7-A715-71E84AD5FE0C}" destId="{4CABB0D9-F009-441A-95E2-01CBFB887A32}" srcOrd="0" destOrd="0" presId="urn:microsoft.com/office/officeart/2018/2/layout/IconVerticalSolidList"/>
    <dgm:cxn modelId="{47A16567-9B42-4090-9D82-17F051346241}" type="presOf" srcId="{9A01A137-80EC-4044-B3E5-BEB7DBE28BCE}" destId="{8353A7B9-F3FE-48FA-B551-A20371A3675A}" srcOrd="0" destOrd="0" presId="urn:microsoft.com/office/officeart/2018/2/layout/IconVerticalSolidList"/>
    <dgm:cxn modelId="{449DCA70-B680-434C-82ED-9290307A336C}" srcId="{E6B4830A-BE71-4FB6-A303-7712E8583CCE}" destId="{9A01A137-80EC-4044-B3E5-BEB7DBE28BCE}" srcOrd="0" destOrd="0" parTransId="{DBB0B690-7AB3-43DB-9828-D03E4E2A30B9}" sibTransId="{1D4B4F5A-D7A8-4EB9-A5D9-513D30B4B165}"/>
    <dgm:cxn modelId="{9E3D8993-5A47-4488-A669-F50344E23333}" srcId="{E6B4830A-BE71-4FB6-A303-7712E8583CCE}" destId="{C8DFC600-1AC9-4BFC-8124-E1894A90D610}" srcOrd="1" destOrd="0" parTransId="{CBD8CC89-A16D-470F-8BD6-28B4FAB723B2}" sibTransId="{99D97EB2-03D1-4225-99BE-DB54A1A4BE70}"/>
    <dgm:cxn modelId="{0F9538DE-B561-4700-B061-7DB7E08F58AC}" type="presOf" srcId="{E6B4830A-BE71-4FB6-A303-7712E8583CCE}" destId="{067861EC-E85A-49EA-8D1A-35416FC71238}" srcOrd="0" destOrd="0" presId="urn:microsoft.com/office/officeart/2018/2/layout/IconVerticalSolidList"/>
    <dgm:cxn modelId="{AE314658-11F7-4561-A044-EBD393D4517B}" type="presParOf" srcId="{067861EC-E85A-49EA-8D1A-35416FC71238}" destId="{CBFE2A7D-F581-4D35-9415-6F6246233A44}" srcOrd="0" destOrd="0" presId="urn:microsoft.com/office/officeart/2018/2/layout/IconVerticalSolidList"/>
    <dgm:cxn modelId="{29ADC752-02A4-4FBF-AAAC-A68D1015DD95}" type="presParOf" srcId="{CBFE2A7D-F581-4D35-9415-6F6246233A44}" destId="{179A5C7C-6D58-43EB-9981-027D0E4EC586}" srcOrd="0" destOrd="0" presId="urn:microsoft.com/office/officeart/2018/2/layout/IconVerticalSolidList"/>
    <dgm:cxn modelId="{F63394D1-8A58-4E2B-BD2A-2EFAD48BF9A8}" type="presParOf" srcId="{CBFE2A7D-F581-4D35-9415-6F6246233A44}" destId="{E6DB9D77-41A8-4CC4-852D-C6E6B4E93F94}" srcOrd="1" destOrd="0" presId="urn:microsoft.com/office/officeart/2018/2/layout/IconVerticalSolidList"/>
    <dgm:cxn modelId="{1AF7E648-3104-40D5-B34A-92F3FAA08298}" type="presParOf" srcId="{CBFE2A7D-F581-4D35-9415-6F6246233A44}" destId="{E062C7CD-272A-45C3-91DC-56EAE7DE55C8}" srcOrd="2" destOrd="0" presId="urn:microsoft.com/office/officeart/2018/2/layout/IconVerticalSolidList"/>
    <dgm:cxn modelId="{1F2B38AC-FA08-4495-AF6B-B788BF0EBCE2}" type="presParOf" srcId="{CBFE2A7D-F581-4D35-9415-6F6246233A44}" destId="{8353A7B9-F3FE-48FA-B551-A20371A3675A}" srcOrd="3" destOrd="0" presId="urn:microsoft.com/office/officeart/2018/2/layout/IconVerticalSolidList"/>
    <dgm:cxn modelId="{7B93F47F-A54B-41B5-94AB-6726874F9B59}" type="presParOf" srcId="{067861EC-E85A-49EA-8D1A-35416FC71238}" destId="{DEDAB454-6DB8-4027-A1DF-8E45DFA6D8D9}" srcOrd="1" destOrd="0" presId="urn:microsoft.com/office/officeart/2018/2/layout/IconVerticalSolidList"/>
    <dgm:cxn modelId="{8D1D45DA-0CAC-4327-B5FD-3ACBBFD56039}" type="presParOf" srcId="{067861EC-E85A-49EA-8D1A-35416FC71238}" destId="{39B27546-D78E-46C9-ABBF-10B27D945F87}" srcOrd="2" destOrd="0" presId="urn:microsoft.com/office/officeart/2018/2/layout/IconVerticalSolidList"/>
    <dgm:cxn modelId="{BBDCECD4-E291-4D84-BEF7-06CFF7A96DB1}" type="presParOf" srcId="{39B27546-D78E-46C9-ABBF-10B27D945F87}" destId="{CA6A632B-B5E8-4422-BC88-44ED397CEA4C}" srcOrd="0" destOrd="0" presId="urn:microsoft.com/office/officeart/2018/2/layout/IconVerticalSolidList"/>
    <dgm:cxn modelId="{7D19DC14-4E64-441E-8B04-53EE320B921E}" type="presParOf" srcId="{39B27546-D78E-46C9-ABBF-10B27D945F87}" destId="{142BC782-04B1-401C-A08B-B3FDEA0A7FB3}" srcOrd="1" destOrd="0" presId="urn:microsoft.com/office/officeart/2018/2/layout/IconVerticalSolidList"/>
    <dgm:cxn modelId="{BACF0192-5FF9-401F-BC42-2B029F6194BD}" type="presParOf" srcId="{39B27546-D78E-46C9-ABBF-10B27D945F87}" destId="{7FCB3F47-A0FB-40D9-89CF-C77F7802B4A3}" srcOrd="2" destOrd="0" presId="urn:microsoft.com/office/officeart/2018/2/layout/IconVerticalSolidList"/>
    <dgm:cxn modelId="{B18EDA60-0952-4752-9018-A0AE95B083D6}" type="presParOf" srcId="{39B27546-D78E-46C9-ABBF-10B27D945F87}" destId="{36AA12E8-F25F-409E-B3D8-21D209742D2A}" srcOrd="3" destOrd="0" presId="urn:microsoft.com/office/officeart/2018/2/layout/IconVerticalSolidList"/>
    <dgm:cxn modelId="{3B6FD5B9-3DA7-4B04-837F-B4B84C364143}" type="presParOf" srcId="{067861EC-E85A-49EA-8D1A-35416FC71238}" destId="{79E0387F-02EC-440F-91C9-3451F569406D}" srcOrd="3" destOrd="0" presId="urn:microsoft.com/office/officeart/2018/2/layout/IconVerticalSolidList"/>
    <dgm:cxn modelId="{F1D02C3C-322B-4308-9A0B-DD0E75FDCC5D}" type="presParOf" srcId="{067861EC-E85A-49EA-8D1A-35416FC71238}" destId="{ED4A3A21-1D6D-497B-BCC4-1264EA4CCB17}" srcOrd="4" destOrd="0" presId="urn:microsoft.com/office/officeart/2018/2/layout/IconVerticalSolidList"/>
    <dgm:cxn modelId="{DCC768A8-61A5-4BA4-A632-9A18E7153395}" type="presParOf" srcId="{ED4A3A21-1D6D-497B-BCC4-1264EA4CCB17}" destId="{059EED78-31CD-4619-B755-0E13808DDA04}" srcOrd="0" destOrd="0" presId="urn:microsoft.com/office/officeart/2018/2/layout/IconVerticalSolidList"/>
    <dgm:cxn modelId="{43BAB0E7-15EF-433E-97FD-FC2A58942A32}" type="presParOf" srcId="{ED4A3A21-1D6D-497B-BCC4-1264EA4CCB17}" destId="{88B5BBC2-4FB8-4C60-A3F4-6CAAA7105C7C}" srcOrd="1" destOrd="0" presId="urn:microsoft.com/office/officeart/2018/2/layout/IconVerticalSolidList"/>
    <dgm:cxn modelId="{6FD2752F-0A8D-4E78-844F-86253FFC7A81}" type="presParOf" srcId="{ED4A3A21-1D6D-497B-BCC4-1264EA4CCB17}" destId="{1A94F326-A1CA-4697-9B25-78682E327857}" srcOrd="2" destOrd="0" presId="urn:microsoft.com/office/officeart/2018/2/layout/IconVerticalSolidList"/>
    <dgm:cxn modelId="{ED918312-D712-4252-A466-64651494929F}" type="presParOf" srcId="{ED4A3A21-1D6D-497B-BCC4-1264EA4CCB17}" destId="{4CABB0D9-F009-441A-95E2-01CBFB887A3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26AE13-F897-4F02-B523-6C0F2C8E7DF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83B357F-C2BB-4C9C-B108-B7D3870F61F3}">
      <dgm:prSet/>
      <dgm:spPr/>
      <dgm:t>
        <a:bodyPr/>
        <a:lstStyle/>
        <a:p>
          <a:r>
            <a:rPr lang="en-US" dirty="0"/>
            <a:t>Patient ratings show averages 2 to 3 for all topics at proprietary facilities. Higher in all others. </a:t>
          </a:r>
        </a:p>
      </dgm:t>
    </dgm:pt>
    <dgm:pt modelId="{DC677730-96B2-4AA9-9CBE-E088B4DE5D16}" type="parTrans" cxnId="{FCEF33DC-4D91-43DE-888E-04D3DDD817FE}">
      <dgm:prSet/>
      <dgm:spPr/>
      <dgm:t>
        <a:bodyPr/>
        <a:lstStyle/>
        <a:p>
          <a:endParaRPr lang="en-US"/>
        </a:p>
      </dgm:t>
    </dgm:pt>
    <dgm:pt modelId="{E60D3DC4-0241-42C9-82EF-C26FE1F14225}" type="sibTrans" cxnId="{FCEF33DC-4D91-43DE-888E-04D3DDD817FE}">
      <dgm:prSet/>
      <dgm:spPr/>
      <dgm:t>
        <a:bodyPr/>
        <a:lstStyle/>
        <a:p>
          <a:endParaRPr lang="en-US"/>
        </a:p>
      </dgm:t>
    </dgm:pt>
    <dgm:pt modelId="{61CFA364-B973-42AE-8FEE-C38551E11699}">
      <dgm:prSet/>
      <dgm:spPr/>
      <dgm:t>
        <a:bodyPr/>
        <a:lstStyle/>
        <a:p>
          <a:r>
            <a:rPr lang="en-US" dirty="0"/>
            <a:t>States indicate where patients are most and least satisfied.</a:t>
          </a:r>
        </a:p>
      </dgm:t>
    </dgm:pt>
    <dgm:pt modelId="{16B24147-4E1C-4673-B3AA-E0217423263B}" type="parTrans" cxnId="{1AB996D1-E98E-4495-979C-143A5E5620F2}">
      <dgm:prSet/>
      <dgm:spPr/>
      <dgm:t>
        <a:bodyPr/>
        <a:lstStyle/>
        <a:p>
          <a:endParaRPr lang="en-US"/>
        </a:p>
      </dgm:t>
    </dgm:pt>
    <dgm:pt modelId="{45377BC9-74E6-46B0-B611-8AF98F808D3C}" type="sibTrans" cxnId="{1AB996D1-E98E-4495-979C-143A5E5620F2}">
      <dgm:prSet/>
      <dgm:spPr/>
      <dgm:t>
        <a:bodyPr/>
        <a:lstStyle/>
        <a:p>
          <a:endParaRPr lang="en-US"/>
        </a:p>
      </dgm:t>
    </dgm:pt>
    <dgm:pt modelId="{C064BF92-F436-44EA-9EA2-E5E85F7EE29D}">
      <dgm:prSet/>
      <dgm:spPr/>
      <dgm:t>
        <a:bodyPr/>
        <a:lstStyle/>
        <a:p>
          <a:r>
            <a:rPr lang="en-US" dirty="0"/>
            <a:t>HCA Healthcare can use this BI solution to develop an internal survey focusing on topics where patients are rating the lowest scores in states where HCA has locations.</a:t>
          </a:r>
        </a:p>
      </dgm:t>
    </dgm:pt>
    <dgm:pt modelId="{DC8EC7F7-1EFA-4224-8D8F-D12C5EBD1F47}" type="parTrans" cxnId="{3687995E-359C-4D70-BE3A-2D818E48A1A7}">
      <dgm:prSet/>
      <dgm:spPr/>
      <dgm:t>
        <a:bodyPr/>
        <a:lstStyle/>
        <a:p>
          <a:endParaRPr lang="en-US"/>
        </a:p>
      </dgm:t>
    </dgm:pt>
    <dgm:pt modelId="{B3369692-9C3B-44EB-89C0-BB5401816FDC}" type="sibTrans" cxnId="{3687995E-359C-4D70-BE3A-2D818E48A1A7}">
      <dgm:prSet/>
      <dgm:spPr/>
      <dgm:t>
        <a:bodyPr/>
        <a:lstStyle/>
        <a:p>
          <a:endParaRPr lang="en-US"/>
        </a:p>
      </dgm:t>
    </dgm:pt>
    <dgm:pt modelId="{1964BC61-59E5-46F5-9010-B3E76341BF86}">
      <dgm:prSet/>
      <dgm:spPr/>
      <dgm:t>
        <a:bodyPr/>
        <a:lstStyle/>
        <a:p>
          <a:r>
            <a:rPr lang="en-US" dirty="0"/>
            <a:t>HCA can aggregate public review data for facilities in specific regions where they survey and find areas of improvement.</a:t>
          </a:r>
        </a:p>
      </dgm:t>
    </dgm:pt>
    <dgm:pt modelId="{105E06B6-CFDA-4E4F-A403-DDD71828A539}" type="parTrans" cxnId="{C88EA9C3-37C6-4F21-AF61-9EEE38D2A99A}">
      <dgm:prSet/>
      <dgm:spPr/>
      <dgm:t>
        <a:bodyPr/>
        <a:lstStyle/>
        <a:p>
          <a:endParaRPr lang="en-US"/>
        </a:p>
      </dgm:t>
    </dgm:pt>
    <dgm:pt modelId="{453C5F91-1F2C-4EEF-875F-95C6852CF3B5}" type="sibTrans" cxnId="{C88EA9C3-37C6-4F21-AF61-9EEE38D2A99A}">
      <dgm:prSet/>
      <dgm:spPr/>
      <dgm:t>
        <a:bodyPr/>
        <a:lstStyle/>
        <a:p>
          <a:endParaRPr lang="en-US"/>
        </a:p>
      </dgm:t>
    </dgm:pt>
    <dgm:pt modelId="{5CD5AA24-DA19-4287-970A-B41447FD2CD3}" type="pres">
      <dgm:prSet presAssocID="{AF26AE13-F897-4F02-B523-6C0F2C8E7DFE}" presName="linear" presStyleCnt="0">
        <dgm:presLayoutVars>
          <dgm:animLvl val="lvl"/>
          <dgm:resizeHandles val="exact"/>
        </dgm:presLayoutVars>
      </dgm:prSet>
      <dgm:spPr/>
    </dgm:pt>
    <dgm:pt modelId="{BEBC5D2D-2E54-41C2-87F6-25F5FC9022B9}" type="pres">
      <dgm:prSet presAssocID="{C83B357F-C2BB-4C9C-B108-B7D3870F61F3}" presName="parentText" presStyleLbl="node1" presStyleIdx="0" presStyleCnt="4">
        <dgm:presLayoutVars>
          <dgm:chMax val="0"/>
          <dgm:bulletEnabled val="1"/>
        </dgm:presLayoutVars>
      </dgm:prSet>
      <dgm:spPr/>
    </dgm:pt>
    <dgm:pt modelId="{85263326-B001-463C-B4AE-4C5178106959}" type="pres">
      <dgm:prSet presAssocID="{E60D3DC4-0241-42C9-82EF-C26FE1F14225}" presName="spacer" presStyleCnt="0"/>
      <dgm:spPr/>
    </dgm:pt>
    <dgm:pt modelId="{596CEBAC-23EB-41AA-8C29-6838F00DAE84}" type="pres">
      <dgm:prSet presAssocID="{61CFA364-B973-42AE-8FEE-C38551E11699}" presName="parentText" presStyleLbl="node1" presStyleIdx="1" presStyleCnt="4">
        <dgm:presLayoutVars>
          <dgm:chMax val="0"/>
          <dgm:bulletEnabled val="1"/>
        </dgm:presLayoutVars>
      </dgm:prSet>
      <dgm:spPr/>
    </dgm:pt>
    <dgm:pt modelId="{C1C98670-0BB9-44C5-929C-88CD202464DE}" type="pres">
      <dgm:prSet presAssocID="{45377BC9-74E6-46B0-B611-8AF98F808D3C}" presName="spacer" presStyleCnt="0"/>
      <dgm:spPr/>
    </dgm:pt>
    <dgm:pt modelId="{6518C687-8B5C-4B01-828E-9AE90B39DE2D}" type="pres">
      <dgm:prSet presAssocID="{C064BF92-F436-44EA-9EA2-E5E85F7EE29D}" presName="parentText" presStyleLbl="node1" presStyleIdx="2" presStyleCnt="4">
        <dgm:presLayoutVars>
          <dgm:chMax val="0"/>
          <dgm:bulletEnabled val="1"/>
        </dgm:presLayoutVars>
      </dgm:prSet>
      <dgm:spPr/>
    </dgm:pt>
    <dgm:pt modelId="{7FE81467-EBC2-4B46-976D-DBF6CB03D36A}" type="pres">
      <dgm:prSet presAssocID="{B3369692-9C3B-44EB-89C0-BB5401816FDC}" presName="spacer" presStyleCnt="0"/>
      <dgm:spPr/>
    </dgm:pt>
    <dgm:pt modelId="{896FC7B5-2500-416D-8C35-E2EA1E885EE7}" type="pres">
      <dgm:prSet presAssocID="{1964BC61-59E5-46F5-9010-B3E76341BF86}" presName="parentText" presStyleLbl="node1" presStyleIdx="3" presStyleCnt="4">
        <dgm:presLayoutVars>
          <dgm:chMax val="0"/>
          <dgm:bulletEnabled val="1"/>
        </dgm:presLayoutVars>
      </dgm:prSet>
      <dgm:spPr/>
    </dgm:pt>
  </dgm:ptLst>
  <dgm:cxnLst>
    <dgm:cxn modelId="{FB3F481D-AA95-4DFB-AC54-8CD74AE6EEA4}" type="presOf" srcId="{1964BC61-59E5-46F5-9010-B3E76341BF86}" destId="{896FC7B5-2500-416D-8C35-E2EA1E885EE7}" srcOrd="0" destOrd="0" presId="urn:microsoft.com/office/officeart/2005/8/layout/vList2"/>
    <dgm:cxn modelId="{3687995E-359C-4D70-BE3A-2D818E48A1A7}" srcId="{AF26AE13-F897-4F02-B523-6C0F2C8E7DFE}" destId="{C064BF92-F436-44EA-9EA2-E5E85F7EE29D}" srcOrd="2" destOrd="0" parTransId="{DC8EC7F7-1EFA-4224-8D8F-D12C5EBD1F47}" sibTransId="{B3369692-9C3B-44EB-89C0-BB5401816FDC}"/>
    <dgm:cxn modelId="{24AABD65-41C8-4E08-8E80-C10B5D560D67}" type="presOf" srcId="{AF26AE13-F897-4F02-B523-6C0F2C8E7DFE}" destId="{5CD5AA24-DA19-4287-970A-B41447FD2CD3}" srcOrd="0" destOrd="0" presId="urn:microsoft.com/office/officeart/2005/8/layout/vList2"/>
    <dgm:cxn modelId="{C88EA9C3-37C6-4F21-AF61-9EEE38D2A99A}" srcId="{AF26AE13-F897-4F02-B523-6C0F2C8E7DFE}" destId="{1964BC61-59E5-46F5-9010-B3E76341BF86}" srcOrd="3" destOrd="0" parTransId="{105E06B6-CFDA-4E4F-A403-DDD71828A539}" sibTransId="{453C5F91-1F2C-4EEF-875F-95C6852CF3B5}"/>
    <dgm:cxn modelId="{410506CE-EF29-4627-8A74-6CE15D154E99}" type="presOf" srcId="{C064BF92-F436-44EA-9EA2-E5E85F7EE29D}" destId="{6518C687-8B5C-4B01-828E-9AE90B39DE2D}" srcOrd="0" destOrd="0" presId="urn:microsoft.com/office/officeart/2005/8/layout/vList2"/>
    <dgm:cxn modelId="{1AB996D1-E98E-4495-979C-143A5E5620F2}" srcId="{AF26AE13-F897-4F02-B523-6C0F2C8E7DFE}" destId="{61CFA364-B973-42AE-8FEE-C38551E11699}" srcOrd="1" destOrd="0" parTransId="{16B24147-4E1C-4673-B3AA-E0217423263B}" sibTransId="{45377BC9-74E6-46B0-B611-8AF98F808D3C}"/>
    <dgm:cxn modelId="{FCEF33DC-4D91-43DE-888E-04D3DDD817FE}" srcId="{AF26AE13-F897-4F02-B523-6C0F2C8E7DFE}" destId="{C83B357F-C2BB-4C9C-B108-B7D3870F61F3}" srcOrd="0" destOrd="0" parTransId="{DC677730-96B2-4AA9-9CBE-E088B4DE5D16}" sibTransId="{E60D3DC4-0241-42C9-82EF-C26FE1F14225}"/>
    <dgm:cxn modelId="{AD54DCDD-A706-4A02-A9BA-58F3A6DC13AE}" type="presOf" srcId="{C83B357F-C2BB-4C9C-B108-B7D3870F61F3}" destId="{BEBC5D2D-2E54-41C2-87F6-25F5FC9022B9}" srcOrd="0" destOrd="0" presId="urn:microsoft.com/office/officeart/2005/8/layout/vList2"/>
    <dgm:cxn modelId="{4D4107F6-91A1-4BC0-9530-76DB1E9F27F9}" type="presOf" srcId="{61CFA364-B973-42AE-8FEE-C38551E11699}" destId="{596CEBAC-23EB-41AA-8C29-6838F00DAE84}" srcOrd="0" destOrd="0" presId="urn:microsoft.com/office/officeart/2005/8/layout/vList2"/>
    <dgm:cxn modelId="{0AAB5835-FC82-4581-BA96-1ABDDF63A8B0}" type="presParOf" srcId="{5CD5AA24-DA19-4287-970A-B41447FD2CD3}" destId="{BEBC5D2D-2E54-41C2-87F6-25F5FC9022B9}" srcOrd="0" destOrd="0" presId="urn:microsoft.com/office/officeart/2005/8/layout/vList2"/>
    <dgm:cxn modelId="{1B048D73-426E-4682-BF8B-08B951E67AE7}" type="presParOf" srcId="{5CD5AA24-DA19-4287-970A-B41447FD2CD3}" destId="{85263326-B001-463C-B4AE-4C5178106959}" srcOrd="1" destOrd="0" presId="urn:microsoft.com/office/officeart/2005/8/layout/vList2"/>
    <dgm:cxn modelId="{96C4CAAC-3C6F-404E-B799-D5DEED67F17E}" type="presParOf" srcId="{5CD5AA24-DA19-4287-970A-B41447FD2CD3}" destId="{596CEBAC-23EB-41AA-8C29-6838F00DAE84}" srcOrd="2" destOrd="0" presId="urn:microsoft.com/office/officeart/2005/8/layout/vList2"/>
    <dgm:cxn modelId="{5EFEEBC3-05D5-45C9-8D55-EF6E3F320758}" type="presParOf" srcId="{5CD5AA24-DA19-4287-970A-B41447FD2CD3}" destId="{C1C98670-0BB9-44C5-929C-88CD202464DE}" srcOrd="3" destOrd="0" presId="urn:microsoft.com/office/officeart/2005/8/layout/vList2"/>
    <dgm:cxn modelId="{CD82D2F9-50C5-4E44-B707-5D742443334F}" type="presParOf" srcId="{5CD5AA24-DA19-4287-970A-B41447FD2CD3}" destId="{6518C687-8B5C-4B01-828E-9AE90B39DE2D}" srcOrd="4" destOrd="0" presId="urn:microsoft.com/office/officeart/2005/8/layout/vList2"/>
    <dgm:cxn modelId="{1EF708C5-2879-41C0-8E82-0934ECE1BCB8}" type="presParOf" srcId="{5CD5AA24-DA19-4287-970A-B41447FD2CD3}" destId="{7FE81467-EBC2-4B46-976D-DBF6CB03D36A}" srcOrd="5" destOrd="0" presId="urn:microsoft.com/office/officeart/2005/8/layout/vList2"/>
    <dgm:cxn modelId="{329FA85C-CC6E-4B0E-BDE2-154CD9DD1635}" type="presParOf" srcId="{5CD5AA24-DA19-4287-970A-B41447FD2CD3}" destId="{896FC7B5-2500-416D-8C35-E2EA1E885EE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CD6987-87A1-4A45-845E-BE06205A2C3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9B0E3F8-8E78-4892-AA0F-47B2967661B4}">
      <dgm:prSet/>
      <dgm:spPr/>
      <dgm:t>
        <a:bodyPr/>
        <a:lstStyle/>
        <a:p>
          <a:r>
            <a:rPr lang="en-US" dirty="0"/>
            <a:t>HCA Healthcare is a large U.S. based organization with hundreds of hospitals and thousands of ambulatory care facilities nationwide. </a:t>
          </a:r>
        </a:p>
      </dgm:t>
    </dgm:pt>
    <dgm:pt modelId="{F86F56E5-A6F6-430D-B2B1-3482CEC3BBAF}" type="parTrans" cxnId="{05408C8B-B381-4143-8863-FF256340BE62}">
      <dgm:prSet/>
      <dgm:spPr/>
      <dgm:t>
        <a:bodyPr/>
        <a:lstStyle/>
        <a:p>
          <a:endParaRPr lang="en-US"/>
        </a:p>
      </dgm:t>
    </dgm:pt>
    <dgm:pt modelId="{B7853638-AD4D-468B-89EB-3C308BF2AD3D}" type="sibTrans" cxnId="{05408C8B-B381-4143-8863-FF256340BE62}">
      <dgm:prSet/>
      <dgm:spPr/>
      <dgm:t>
        <a:bodyPr/>
        <a:lstStyle/>
        <a:p>
          <a:endParaRPr lang="en-US"/>
        </a:p>
      </dgm:t>
    </dgm:pt>
    <dgm:pt modelId="{D091AB77-CAAB-46A5-993E-C2993919EFBE}">
      <dgm:prSet/>
      <dgm:spPr/>
      <dgm:t>
        <a:bodyPr/>
        <a:lstStyle/>
        <a:p>
          <a:r>
            <a:rPr lang="en-US" dirty="0"/>
            <a:t>They focus heavily on improving patient care by analyzing data from millions of visits.</a:t>
          </a:r>
        </a:p>
      </dgm:t>
    </dgm:pt>
    <dgm:pt modelId="{10FEA8C1-A445-4615-9D4B-EF02099BB18E}" type="parTrans" cxnId="{BD73FCA4-927D-4716-A910-E34CA4BFE143}">
      <dgm:prSet/>
      <dgm:spPr/>
      <dgm:t>
        <a:bodyPr/>
        <a:lstStyle/>
        <a:p>
          <a:endParaRPr lang="en-US"/>
        </a:p>
      </dgm:t>
    </dgm:pt>
    <dgm:pt modelId="{E6487370-28A5-4023-82F9-A86E7F425334}" type="sibTrans" cxnId="{BD73FCA4-927D-4716-A910-E34CA4BFE143}">
      <dgm:prSet/>
      <dgm:spPr/>
      <dgm:t>
        <a:bodyPr/>
        <a:lstStyle/>
        <a:p>
          <a:endParaRPr lang="en-US"/>
        </a:p>
      </dgm:t>
    </dgm:pt>
    <dgm:pt modelId="{2040ED4C-853D-46C8-8329-D334898B6784}">
      <dgm:prSet/>
      <dgm:spPr/>
      <dgm:t>
        <a:bodyPr/>
        <a:lstStyle/>
        <a:p>
          <a:r>
            <a:rPr lang="en-US" dirty="0"/>
            <a:t>The BI solution presented here offers insight into patient ratings for specific topics at similar hospitals around the country.</a:t>
          </a:r>
        </a:p>
      </dgm:t>
    </dgm:pt>
    <dgm:pt modelId="{FABAB398-CD77-4BD2-AD88-6C774691A4E7}" type="parTrans" cxnId="{1B9A19B0-56A3-4392-B60D-F722CF4E8E33}">
      <dgm:prSet/>
      <dgm:spPr/>
      <dgm:t>
        <a:bodyPr/>
        <a:lstStyle/>
        <a:p>
          <a:endParaRPr lang="en-US"/>
        </a:p>
      </dgm:t>
    </dgm:pt>
    <dgm:pt modelId="{66D6C2A3-0349-4937-A917-EE337605B36E}" type="sibTrans" cxnId="{1B9A19B0-56A3-4392-B60D-F722CF4E8E33}">
      <dgm:prSet/>
      <dgm:spPr/>
      <dgm:t>
        <a:bodyPr/>
        <a:lstStyle/>
        <a:p>
          <a:endParaRPr lang="en-US"/>
        </a:p>
      </dgm:t>
    </dgm:pt>
    <dgm:pt modelId="{D2E508C2-338C-47AF-A7E2-1FE65F8B0D18}">
      <dgm:prSet/>
      <dgm:spPr/>
      <dgm:t>
        <a:bodyPr/>
        <a:lstStyle/>
        <a:p>
          <a:r>
            <a:rPr lang="en-US" dirty="0"/>
            <a:t>HCA can use this data to develop internal surveys for low-rating topics in low-rating states where they have locations and combine this data with aggregated public review data to gain deeper insights and find areas for improvement.</a:t>
          </a:r>
        </a:p>
      </dgm:t>
    </dgm:pt>
    <dgm:pt modelId="{04DEFD1D-034E-48AA-9021-F0CB58205CC9}" type="parTrans" cxnId="{206C1573-E072-4A49-9026-045C24836D98}">
      <dgm:prSet/>
      <dgm:spPr/>
      <dgm:t>
        <a:bodyPr/>
        <a:lstStyle/>
        <a:p>
          <a:endParaRPr lang="en-US"/>
        </a:p>
      </dgm:t>
    </dgm:pt>
    <dgm:pt modelId="{938E59DB-C442-4468-982E-E5E381422D8F}" type="sibTrans" cxnId="{206C1573-E072-4A49-9026-045C24836D98}">
      <dgm:prSet/>
      <dgm:spPr/>
      <dgm:t>
        <a:bodyPr/>
        <a:lstStyle/>
        <a:p>
          <a:endParaRPr lang="en-US"/>
        </a:p>
      </dgm:t>
    </dgm:pt>
    <dgm:pt modelId="{4F5EE606-DD84-4DE9-8C12-CB09EF097AE8}" type="pres">
      <dgm:prSet presAssocID="{A0CD6987-87A1-4A45-845E-BE06205A2C3A}" presName="vert0" presStyleCnt="0">
        <dgm:presLayoutVars>
          <dgm:dir/>
          <dgm:animOne val="branch"/>
          <dgm:animLvl val="lvl"/>
        </dgm:presLayoutVars>
      </dgm:prSet>
      <dgm:spPr/>
    </dgm:pt>
    <dgm:pt modelId="{B43D6FF5-799B-4052-96F0-19DDFDD3D927}" type="pres">
      <dgm:prSet presAssocID="{E9B0E3F8-8E78-4892-AA0F-47B2967661B4}" presName="thickLine" presStyleLbl="alignNode1" presStyleIdx="0" presStyleCnt="4"/>
      <dgm:spPr/>
    </dgm:pt>
    <dgm:pt modelId="{167425E9-4EA4-48E5-B1E4-AE670FD68C6C}" type="pres">
      <dgm:prSet presAssocID="{E9B0E3F8-8E78-4892-AA0F-47B2967661B4}" presName="horz1" presStyleCnt="0"/>
      <dgm:spPr/>
    </dgm:pt>
    <dgm:pt modelId="{643E3016-8F9D-4AAE-853B-8995417C0DE2}" type="pres">
      <dgm:prSet presAssocID="{E9B0E3F8-8E78-4892-AA0F-47B2967661B4}" presName="tx1" presStyleLbl="revTx" presStyleIdx="0" presStyleCnt="4"/>
      <dgm:spPr/>
    </dgm:pt>
    <dgm:pt modelId="{DC7B24A6-C353-4377-B69E-DF09A6BA020D}" type="pres">
      <dgm:prSet presAssocID="{E9B0E3F8-8E78-4892-AA0F-47B2967661B4}" presName="vert1" presStyleCnt="0"/>
      <dgm:spPr/>
    </dgm:pt>
    <dgm:pt modelId="{D7A36EF2-2316-417D-9D66-90824B264DBA}" type="pres">
      <dgm:prSet presAssocID="{D091AB77-CAAB-46A5-993E-C2993919EFBE}" presName="thickLine" presStyleLbl="alignNode1" presStyleIdx="1" presStyleCnt="4"/>
      <dgm:spPr/>
    </dgm:pt>
    <dgm:pt modelId="{35D53A29-7720-43A9-88BA-9BBF032F6B0D}" type="pres">
      <dgm:prSet presAssocID="{D091AB77-CAAB-46A5-993E-C2993919EFBE}" presName="horz1" presStyleCnt="0"/>
      <dgm:spPr/>
    </dgm:pt>
    <dgm:pt modelId="{F9971B08-2845-4668-BEE1-17094C594579}" type="pres">
      <dgm:prSet presAssocID="{D091AB77-CAAB-46A5-993E-C2993919EFBE}" presName="tx1" presStyleLbl="revTx" presStyleIdx="1" presStyleCnt="4"/>
      <dgm:spPr/>
    </dgm:pt>
    <dgm:pt modelId="{21AC4FAD-001F-4BBA-AFC1-DFF12A02A6F3}" type="pres">
      <dgm:prSet presAssocID="{D091AB77-CAAB-46A5-993E-C2993919EFBE}" presName="vert1" presStyleCnt="0"/>
      <dgm:spPr/>
    </dgm:pt>
    <dgm:pt modelId="{C0005529-1C3D-4B2A-9D59-B06714BE9ACC}" type="pres">
      <dgm:prSet presAssocID="{2040ED4C-853D-46C8-8329-D334898B6784}" presName="thickLine" presStyleLbl="alignNode1" presStyleIdx="2" presStyleCnt="4"/>
      <dgm:spPr/>
    </dgm:pt>
    <dgm:pt modelId="{7CC35B02-D9E3-4101-8B28-0495EC9F2A54}" type="pres">
      <dgm:prSet presAssocID="{2040ED4C-853D-46C8-8329-D334898B6784}" presName="horz1" presStyleCnt="0"/>
      <dgm:spPr/>
    </dgm:pt>
    <dgm:pt modelId="{BC7740D3-D66F-4E6E-A31F-6CC78E8E683D}" type="pres">
      <dgm:prSet presAssocID="{2040ED4C-853D-46C8-8329-D334898B6784}" presName="tx1" presStyleLbl="revTx" presStyleIdx="2" presStyleCnt="4"/>
      <dgm:spPr/>
    </dgm:pt>
    <dgm:pt modelId="{2D0DF96E-FB24-463B-82B7-214E03E76F0B}" type="pres">
      <dgm:prSet presAssocID="{2040ED4C-853D-46C8-8329-D334898B6784}" presName="vert1" presStyleCnt="0"/>
      <dgm:spPr/>
    </dgm:pt>
    <dgm:pt modelId="{508267FA-57A5-4BB8-B5E4-F949B6DFA8F5}" type="pres">
      <dgm:prSet presAssocID="{D2E508C2-338C-47AF-A7E2-1FE65F8B0D18}" presName="thickLine" presStyleLbl="alignNode1" presStyleIdx="3" presStyleCnt="4"/>
      <dgm:spPr/>
    </dgm:pt>
    <dgm:pt modelId="{A576FA02-3C65-405F-862B-E24A8139F16E}" type="pres">
      <dgm:prSet presAssocID="{D2E508C2-338C-47AF-A7E2-1FE65F8B0D18}" presName="horz1" presStyleCnt="0"/>
      <dgm:spPr/>
    </dgm:pt>
    <dgm:pt modelId="{7E73DC07-BED8-4FC5-98B3-9E6005E7D3ED}" type="pres">
      <dgm:prSet presAssocID="{D2E508C2-338C-47AF-A7E2-1FE65F8B0D18}" presName="tx1" presStyleLbl="revTx" presStyleIdx="3" presStyleCnt="4"/>
      <dgm:spPr/>
    </dgm:pt>
    <dgm:pt modelId="{C365A1D2-2BF9-4185-9F79-12E24BC2FCC8}" type="pres">
      <dgm:prSet presAssocID="{D2E508C2-338C-47AF-A7E2-1FE65F8B0D18}" presName="vert1" presStyleCnt="0"/>
      <dgm:spPr/>
    </dgm:pt>
  </dgm:ptLst>
  <dgm:cxnLst>
    <dgm:cxn modelId="{ABF5A725-4E5E-4422-8A2D-0DECF1CD0AC4}" type="presOf" srcId="{D2E508C2-338C-47AF-A7E2-1FE65F8B0D18}" destId="{7E73DC07-BED8-4FC5-98B3-9E6005E7D3ED}" srcOrd="0" destOrd="0" presId="urn:microsoft.com/office/officeart/2008/layout/LinedList"/>
    <dgm:cxn modelId="{BD5DB840-8389-428F-99B6-2EC9A9E0147D}" type="presOf" srcId="{D091AB77-CAAB-46A5-993E-C2993919EFBE}" destId="{F9971B08-2845-4668-BEE1-17094C594579}" srcOrd="0" destOrd="0" presId="urn:microsoft.com/office/officeart/2008/layout/LinedList"/>
    <dgm:cxn modelId="{206C1573-E072-4A49-9026-045C24836D98}" srcId="{A0CD6987-87A1-4A45-845E-BE06205A2C3A}" destId="{D2E508C2-338C-47AF-A7E2-1FE65F8B0D18}" srcOrd="3" destOrd="0" parTransId="{04DEFD1D-034E-48AA-9021-F0CB58205CC9}" sibTransId="{938E59DB-C442-4468-982E-E5E381422D8F}"/>
    <dgm:cxn modelId="{AA7C0F84-BA4D-457F-B17F-D2ADB7264853}" type="presOf" srcId="{A0CD6987-87A1-4A45-845E-BE06205A2C3A}" destId="{4F5EE606-DD84-4DE9-8C12-CB09EF097AE8}" srcOrd="0" destOrd="0" presId="urn:microsoft.com/office/officeart/2008/layout/LinedList"/>
    <dgm:cxn modelId="{05408C8B-B381-4143-8863-FF256340BE62}" srcId="{A0CD6987-87A1-4A45-845E-BE06205A2C3A}" destId="{E9B0E3F8-8E78-4892-AA0F-47B2967661B4}" srcOrd="0" destOrd="0" parTransId="{F86F56E5-A6F6-430D-B2B1-3482CEC3BBAF}" sibTransId="{B7853638-AD4D-468B-89EB-3C308BF2AD3D}"/>
    <dgm:cxn modelId="{0B369591-8696-4B5E-BD03-BEBFAA83FEC7}" type="presOf" srcId="{E9B0E3F8-8E78-4892-AA0F-47B2967661B4}" destId="{643E3016-8F9D-4AAE-853B-8995417C0DE2}" srcOrd="0" destOrd="0" presId="urn:microsoft.com/office/officeart/2008/layout/LinedList"/>
    <dgm:cxn modelId="{BD73FCA4-927D-4716-A910-E34CA4BFE143}" srcId="{A0CD6987-87A1-4A45-845E-BE06205A2C3A}" destId="{D091AB77-CAAB-46A5-993E-C2993919EFBE}" srcOrd="1" destOrd="0" parTransId="{10FEA8C1-A445-4615-9D4B-EF02099BB18E}" sibTransId="{E6487370-28A5-4023-82F9-A86E7F425334}"/>
    <dgm:cxn modelId="{1B9A19B0-56A3-4392-B60D-F722CF4E8E33}" srcId="{A0CD6987-87A1-4A45-845E-BE06205A2C3A}" destId="{2040ED4C-853D-46C8-8329-D334898B6784}" srcOrd="2" destOrd="0" parTransId="{FABAB398-CD77-4BD2-AD88-6C774691A4E7}" sibTransId="{66D6C2A3-0349-4937-A917-EE337605B36E}"/>
    <dgm:cxn modelId="{66C2CBFB-EED4-470A-A462-0D50965227C4}" type="presOf" srcId="{2040ED4C-853D-46C8-8329-D334898B6784}" destId="{BC7740D3-D66F-4E6E-A31F-6CC78E8E683D}" srcOrd="0" destOrd="0" presId="urn:microsoft.com/office/officeart/2008/layout/LinedList"/>
    <dgm:cxn modelId="{3DED7AC6-B153-445A-9874-C2AD595BAF28}" type="presParOf" srcId="{4F5EE606-DD84-4DE9-8C12-CB09EF097AE8}" destId="{B43D6FF5-799B-4052-96F0-19DDFDD3D927}" srcOrd="0" destOrd="0" presId="urn:microsoft.com/office/officeart/2008/layout/LinedList"/>
    <dgm:cxn modelId="{3DF75BB5-832B-449C-8D8F-F6061C7B6408}" type="presParOf" srcId="{4F5EE606-DD84-4DE9-8C12-CB09EF097AE8}" destId="{167425E9-4EA4-48E5-B1E4-AE670FD68C6C}" srcOrd="1" destOrd="0" presId="urn:microsoft.com/office/officeart/2008/layout/LinedList"/>
    <dgm:cxn modelId="{4FC7D271-B934-429B-9E73-7D1ADC419E63}" type="presParOf" srcId="{167425E9-4EA4-48E5-B1E4-AE670FD68C6C}" destId="{643E3016-8F9D-4AAE-853B-8995417C0DE2}" srcOrd="0" destOrd="0" presId="urn:microsoft.com/office/officeart/2008/layout/LinedList"/>
    <dgm:cxn modelId="{C73D28A9-DA25-430F-897D-AAC3A21BC495}" type="presParOf" srcId="{167425E9-4EA4-48E5-B1E4-AE670FD68C6C}" destId="{DC7B24A6-C353-4377-B69E-DF09A6BA020D}" srcOrd="1" destOrd="0" presId="urn:microsoft.com/office/officeart/2008/layout/LinedList"/>
    <dgm:cxn modelId="{DAA13384-FF72-4053-9D54-12688006015C}" type="presParOf" srcId="{4F5EE606-DD84-4DE9-8C12-CB09EF097AE8}" destId="{D7A36EF2-2316-417D-9D66-90824B264DBA}" srcOrd="2" destOrd="0" presId="urn:microsoft.com/office/officeart/2008/layout/LinedList"/>
    <dgm:cxn modelId="{39EDE017-92E0-4344-B71B-25AB7A27A20A}" type="presParOf" srcId="{4F5EE606-DD84-4DE9-8C12-CB09EF097AE8}" destId="{35D53A29-7720-43A9-88BA-9BBF032F6B0D}" srcOrd="3" destOrd="0" presId="urn:microsoft.com/office/officeart/2008/layout/LinedList"/>
    <dgm:cxn modelId="{F114CC0D-8012-4BD4-99B5-4B7B4862A9A0}" type="presParOf" srcId="{35D53A29-7720-43A9-88BA-9BBF032F6B0D}" destId="{F9971B08-2845-4668-BEE1-17094C594579}" srcOrd="0" destOrd="0" presId="urn:microsoft.com/office/officeart/2008/layout/LinedList"/>
    <dgm:cxn modelId="{5F4913D3-67A1-4B4F-BF89-62BF66FC3066}" type="presParOf" srcId="{35D53A29-7720-43A9-88BA-9BBF032F6B0D}" destId="{21AC4FAD-001F-4BBA-AFC1-DFF12A02A6F3}" srcOrd="1" destOrd="0" presId="urn:microsoft.com/office/officeart/2008/layout/LinedList"/>
    <dgm:cxn modelId="{9D9A328D-5ECB-4DB6-9FD2-FEEB5A4C4180}" type="presParOf" srcId="{4F5EE606-DD84-4DE9-8C12-CB09EF097AE8}" destId="{C0005529-1C3D-4B2A-9D59-B06714BE9ACC}" srcOrd="4" destOrd="0" presId="urn:microsoft.com/office/officeart/2008/layout/LinedList"/>
    <dgm:cxn modelId="{1F7B4A84-67D2-483F-8897-886768F1EC34}" type="presParOf" srcId="{4F5EE606-DD84-4DE9-8C12-CB09EF097AE8}" destId="{7CC35B02-D9E3-4101-8B28-0495EC9F2A54}" srcOrd="5" destOrd="0" presId="urn:microsoft.com/office/officeart/2008/layout/LinedList"/>
    <dgm:cxn modelId="{74A90575-B2C6-4BC2-8C69-56D72E2821A0}" type="presParOf" srcId="{7CC35B02-D9E3-4101-8B28-0495EC9F2A54}" destId="{BC7740D3-D66F-4E6E-A31F-6CC78E8E683D}" srcOrd="0" destOrd="0" presId="urn:microsoft.com/office/officeart/2008/layout/LinedList"/>
    <dgm:cxn modelId="{E1BC26BA-FE68-46D5-BA7E-679FBF308917}" type="presParOf" srcId="{7CC35B02-D9E3-4101-8B28-0495EC9F2A54}" destId="{2D0DF96E-FB24-463B-82B7-214E03E76F0B}" srcOrd="1" destOrd="0" presId="urn:microsoft.com/office/officeart/2008/layout/LinedList"/>
    <dgm:cxn modelId="{FBE2DD69-035A-48E3-B210-15BD6378643E}" type="presParOf" srcId="{4F5EE606-DD84-4DE9-8C12-CB09EF097AE8}" destId="{508267FA-57A5-4BB8-B5E4-F949B6DFA8F5}" srcOrd="6" destOrd="0" presId="urn:microsoft.com/office/officeart/2008/layout/LinedList"/>
    <dgm:cxn modelId="{BA5331AF-4AB7-4188-9EF8-6FB44B7FE775}" type="presParOf" srcId="{4F5EE606-DD84-4DE9-8C12-CB09EF097AE8}" destId="{A576FA02-3C65-405F-862B-E24A8139F16E}" srcOrd="7" destOrd="0" presId="urn:microsoft.com/office/officeart/2008/layout/LinedList"/>
    <dgm:cxn modelId="{2686ABE0-0508-4786-8939-488036093F6F}" type="presParOf" srcId="{A576FA02-3C65-405F-862B-E24A8139F16E}" destId="{7E73DC07-BED8-4FC5-98B3-9E6005E7D3ED}" srcOrd="0" destOrd="0" presId="urn:microsoft.com/office/officeart/2008/layout/LinedList"/>
    <dgm:cxn modelId="{A13A6F0F-8303-48A2-9218-4924E407C3BD}" type="presParOf" srcId="{A576FA02-3C65-405F-862B-E24A8139F16E}" destId="{C365A1D2-2BF9-4185-9F79-12E24BC2FCC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47938-3FE9-467A-ADBA-F7C553E81E6B}">
      <dsp:nvSpPr>
        <dsp:cNvPr id="0" name=""/>
        <dsp:cNvSpPr/>
      </dsp:nvSpPr>
      <dsp:spPr>
        <a:xfrm>
          <a:off x="0" y="285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02433-3E8F-4FEB-9316-BB04BE89A5EC}">
      <dsp:nvSpPr>
        <dsp:cNvPr id="0" name=""/>
        <dsp:cNvSpPr/>
      </dsp:nvSpPr>
      <dsp:spPr>
        <a:xfrm>
          <a:off x="0" y="2853"/>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HCA Healthcare</a:t>
          </a:r>
        </a:p>
      </dsp:txBody>
      <dsp:txXfrm>
        <a:off x="0" y="2853"/>
        <a:ext cx="7003777" cy="972983"/>
      </dsp:txXfrm>
    </dsp:sp>
    <dsp:sp modelId="{DA224CAF-C8B9-4EE4-943A-6292D3766446}">
      <dsp:nvSpPr>
        <dsp:cNvPr id="0" name=""/>
        <dsp:cNvSpPr/>
      </dsp:nvSpPr>
      <dsp:spPr>
        <a:xfrm>
          <a:off x="0" y="975836"/>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3FF5F-E515-4D9B-A358-6160C6BDCDA8}">
      <dsp:nvSpPr>
        <dsp:cNvPr id="0" name=""/>
        <dsp:cNvSpPr/>
      </dsp:nvSpPr>
      <dsp:spPr>
        <a:xfrm>
          <a:off x="0" y="975836"/>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set used</a:t>
          </a:r>
        </a:p>
      </dsp:txBody>
      <dsp:txXfrm>
        <a:off x="0" y="975836"/>
        <a:ext cx="7003777" cy="972983"/>
      </dsp:txXfrm>
    </dsp:sp>
    <dsp:sp modelId="{9065377C-7F0B-43E8-A1D0-FBFC0619F475}">
      <dsp:nvSpPr>
        <dsp:cNvPr id="0" name=""/>
        <dsp:cNvSpPr/>
      </dsp:nvSpPr>
      <dsp:spPr>
        <a:xfrm>
          <a:off x="0" y="1948819"/>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EE1C9-878C-41A7-BBDF-103BFA6C675B}">
      <dsp:nvSpPr>
        <dsp:cNvPr id="0" name=""/>
        <dsp:cNvSpPr/>
      </dsp:nvSpPr>
      <dsp:spPr>
        <a:xfrm>
          <a:off x="0" y="1948819"/>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BI tools utilized</a:t>
          </a:r>
        </a:p>
      </dsp:txBody>
      <dsp:txXfrm>
        <a:off x="0" y="1948819"/>
        <a:ext cx="7003777" cy="972983"/>
      </dsp:txXfrm>
    </dsp:sp>
    <dsp:sp modelId="{0AA9D3DA-C74F-4E31-B6EA-64563D60783C}">
      <dsp:nvSpPr>
        <dsp:cNvPr id="0" name=""/>
        <dsp:cNvSpPr/>
      </dsp:nvSpPr>
      <dsp:spPr>
        <a:xfrm>
          <a:off x="0" y="2921802"/>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E9ACC-0E4C-497B-B122-FDF36114A327}">
      <dsp:nvSpPr>
        <dsp:cNvPr id="0" name=""/>
        <dsp:cNvSpPr/>
      </dsp:nvSpPr>
      <dsp:spPr>
        <a:xfrm>
          <a:off x="0" y="2921802"/>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Code and functions for statistical analysis</a:t>
          </a:r>
        </a:p>
      </dsp:txBody>
      <dsp:txXfrm>
        <a:off x="0" y="2921802"/>
        <a:ext cx="7003777" cy="972983"/>
      </dsp:txXfrm>
    </dsp:sp>
    <dsp:sp modelId="{2748E42C-1EC8-4729-B09C-3AE2629B3061}">
      <dsp:nvSpPr>
        <dsp:cNvPr id="0" name=""/>
        <dsp:cNvSpPr/>
      </dsp:nvSpPr>
      <dsp:spPr>
        <a:xfrm>
          <a:off x="0" y="3894785"/>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024E8-C839-40A4-962A-1AD457521A94}">
      <dsp:nvSpPr>
        <dsp:cNvPr id="0" name=""/>
        <dsp:cNvSpPr/>
      </dsp:nvSpPr>
      <dsp:spPr>
        <a:xfrm>
          <a:off x="0" y="3894785"/>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Interpretation of statistical results</a:t>
          </a:r>
        </a:p>
      </dsp:txBody>
      <dsp:txXfrm>
        <a:off x="0" y="3894785"/>
        <a:ext cx="7003777" cy="972983"/>
      </dsp:txXfrm>
    </dsp:sp>
    <dsp:sp modelId="{D5CF3EEB-81D9-409F-AAA8-50386578E016}">
      <dsp:nvSpPr>
        <dsp:cNvPr id="0" name=""/>
        <dsp:cNvSpPr/>
      </dsp:nvSpPr>
      <dsp:spPr>
        <a:xfrm>
          <a:off x="0" y="4867768"/>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FCC4C-AB37-476F-8573-D766895C41CD}">
      <dsp:nvSpPr>
        <dsp:cNvPr id="0" name=""/>
        <dsp:cNvSpPr/>
      </dsp:nvSpPr>
      <dsp:spPr>
        <a:xfrm>
          <a:off x="0" y="4867768"/>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Visualizations and interpretations</a:t>
          </a:r>
        </a:p>
      </dsp:txBody>
      <dsp:txXfrm>
        <a:off x="0" y="4867768"/>
        <a:ext cx="7003777" cy="972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5C7C-6D58-43EB-9981-027D0E4EC586}">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B9D77-41A8-4CC4-852D-C6E6B4E93F94}">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3A7B9-F3FE-48FA-B551-A20371A3675A}">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kern="1200" dirty="0"/>
            <a:t>Power Query in Excel for Data Cleansing reduced variables from 43 to 20 and observations from 2M+ to 132,174</a:t>
          </a:r>
        </a:p>
      </dsp:txBody>
      <dsp:txXfrm>
        <a:off x="1927918" y="713"/>
        <a:ext cx="5075858" cy="1669193"/>
      </dsp:txXfrm>
    </dsp:sp>
    <dsp:sp modelId="{CA6A632B-B5E8-4422-BC88-44ED397CEA4C}">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BC782-04B1-401C-A08B-B3FDEA0A7FB3}">
      <dsp:nvSpPr>
        <dsp:cNvPr id="0" name=""/>
        <dsp:cNvSpPr/>
      </dsp:nvSpPr>
      <dsp:spPr>
        <a:xfrm>
          <a:off x="504931" y="2462774"/>
          <a:ext cx="918056" cy="91805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A12E8-F25F-409E-B3D8-21D209742D2A}">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kern="1200"/>
            <a:t>RStudio for Statistical Analysis</a:t>
          </a:r>
        </a:p>
      </dsp:txBody>
      <dsp:txXfrm>
        <a:off x="1927918" y="2087205"/>
        <a:ext cx="5075858" cy="1669193"/>
      </dsp:txXfrm>
    </dsp:sp>
    <dsp:sp modelId="{059EED78-31CD-4619-B755-0E13808DDA04}">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5BBC2-4FB8-4C60-A3F4-6CAAA7105C7C}">
      <dsp:nvSpPr>
        <dsp:cNvPr id="0" name=""/>
        <dsp:cNvSpPr/>
      </dsp:nvSpPr>
      <dsp:spPr>
        <a:xfrm>
          <a:off x="504931" y="4549266"/>
          <a:ext cx="918056" cy="91805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ABB0D9-F009-441A-95E2-01CBFB887A32}">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kern="1200"/>
            <a:t>Microsoft Power BI for Data Visualization</a:t>
          </a:r>
        </a:p>
      </dsp:txBody>
      <dsp:txXfrm>
        <a:off x="1927918" y="4173697"/>
        <a:ext cx="5075858" cy="1669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C5D2D-2E54-41C2-87F6-25F5FC9022B9}">
      <dsp:nvSpPr>
        <dsp:cNvPr id="0" name=""/>
        <dsp:cNvSpPr/>
      </dsp:nvSpPr>
      <dsp:spPr>
        <a:xfrm>
          <a:off x="0" y="565362"/>
          <a:ext cx="5585771" cy="8204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Patient ratings show averages 2 to 3 for all topics at proprietary facilities. Higher in all others. </a:t>
          </a:r>
        </a:p>
      </dsp:txBody>
      <dsp:txXfrm>
        <a:off x="40052" y="605414"/>
        <a:ext cx="5505667" cy="740358"/>
      </dsp:txXfrm>
    </dsp:sp>
    <dsp:sp modelId="{596CEBAC-23EB-41AA-8C29-6838F00DAE84}">
      <dsp:nvSpPr>
        <dsp:cNvPr id="0" name=""/>
        <dsp:cNvSpPr/>
      </dsp:nvSpPr>
      <dsp:spPr>
        <a:xfrm>
          <a:off x="0" y="1429024"/>
          <a:ext cx="5585771" cy="820462"/>
        </a:xfrm>
        <a:prstGeom prst="roundRect">
          <a:avLst/>
        </a:prstGeom>
        <a:solidFill>
          <a:schemeClr val="accent5">
            <a:hueOff val="-508455"/>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States indicate where patients are most and least satisfied.</a:t>
          </a:r>
        </a:p>
      </dsp:txBody>
      <dsp:txXfrm>
        <a:off x="40052" y="1469076"/>
        <a:ext cx="5505667" cy="740358"/>
      </dsp:txXfrm>
    </dsp:sp>
    <dsp:sp modelId="{6518C687-8B5C-4B01-828E-9AE90B39DE2D}">
      <dsp:nvSpPr>
        <dsp:cNvPr id="0" name=""/>
        <dsp:cNvSpPr/>
      </dsp:nvSpPr>
      <dsp:spPr>
        <a:xfrm>
          <a:off x="0" y="2292687"/>
          <a:ext cx="5585771" cy="820462"/>
        </a:xfrm>
        <a:prstGeom prst="roundRect">
          <a:avLst/>
        </a:prstGeom>
        <a:solidFill>
          <a:schemeClr val="accent5">
            <a:hueOff val="-1016909"/>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HCA Healthcare can use this BI solution to develop an internal survey focusing on topics where patients are rating the lowest scores in states where HCA has locations.</a:t>
          </a:r>
        </a:p>
      </dsp:txBody>
      <dsp:txXfrm>
        <a:off x="40052" y="2332739"/>
        <a:ext cx="5505667" cy="740358"/>
      </dsp:txXfrm>
    </dsp:sp>
    <dsp:sp modelId="{896FC7B5-2500-416D-8C35-E2EA1E885EE7}">
      <dsp:nvSpPr>
        <dsp:cNvPr id="0" name=""/>
        <dsp:cNvSpPr/>
      </dsp:nvSpPr>
      <dsp:spPr>
        <a:xfrm>
          <a:off x="0" y="3156349"/>
          <a:ext cx="5585771" cy="820462"/>
        </a:xfrm>
        <a:prstGeom prst="roundRect">
          <a:avLst/>
        </a:prstGeom>
        <a:solidFill>
          <a:schemeClr val="accent5">
            <a:hueOff val="-152536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HCA can aggregate public review data for facilities in specific regions where they survey and find areas of improvement.</a:t>
          </a:r>
        </a:p>
      </dsp:txBody>
      <dsp:txXfrm>
        <a:off x="40052" y="3196401"/>
        <a:ext cx="5505667" cy="7403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D6FF5-799B-4052-96F0-19DDFDD3D927}">
      <dsp:nvSpPr>
        <dsp:cNvPr id="0" name=""/>
        <dsp:cNvSpPr/>
      </dsp:nvSpPr>
      <dsp:spPr>
        <a:xfrm>
          <a:off x="0" y="0"/>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E3016-8F9D-4AAE-853B-8995417C0DE2}">
      <dsp:nvSpPr>
        <dsp:cNvPr id="0" name=""/>
        <dsp:cNvSpPr/>
      </dsp:nvSpPr>
      <dsp:spPr>
        <a:xfrm>
          <a:off x="0" y="0"/>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HCA Healthcare is a large U.S. based organization with hundreds of hospitals and thousands of ambulatory care facilities nationwide. </a:t>
          </a:r>
        </a:p>
      </dsp:txBody>
      <dsp:txXfrm>
        <a:off x="0" y="0"/>
        <a:ext cx="7003777" cy="1460901"/>
      </dsp:txXfrm>
    </dsp:sp>
    <dsp:sp modelId="{D7A36EF2-2316-417D-9D66-90824B264DBA}">
      <dsp:nvSpPr>
        <dsp:cNvPr id="0" name=""/>
        <dsp:cNvSpPr/>
      </dsp:nvSpPr>
      <dsp:spPr>
        <a:xfrm>
          <a:off x="0" y="1460901"/>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71B08-2845-4668-BEE1-17094C594579}">
      <dsp:nvSpPr>
        <dsp:cNvPr id="0" name=""/>
        <dsp:cNvSpPr/>
      </dsp:nvSpPr>
      <dsp:spPr>
        <a:xfrm>
          <a:off x="0" y="1460901"/>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focus heavily on improving patient care by analyzing data from millions of visits.</a:t>
          </a:r>
        </a:p>
      </dsp:txBody>
      <dsp:txXfrm>
        <a:off x="0" y="1460901"/>
        <a:ext cx="7003777" cy="1460901"/>
      </dsp:txXfrm>
    </dsp:sp>
    <dsp:sp modelId="{C0005529-1C3D-4B2A-9D59-B06714BE9ACC}">
      <dsp:nvSpPr>
        <dsp:cNvPr id="0" name=""/>
        <dsp:cNvSpPr/>
      </dsp:nvSpPr>
      <dsp:spPr>
        <a:xfrm>
          <a:off x="0" y="2921802"/>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740D3-D66F-4E6E-A31F-6CC78E8E683D}">
      <dsp:nvSpPr>
        <dsp:cNvPr id="0" name=""/>
        <dsp:cNvSpPr/>
      </dsp:nvSpPr>
      <dsp:spPr>
        <a:xfrm>
          <a:off x="0" y="2921802"/>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BI solution presented here offers insight into patient ratings for specific topics at similar hospitals around the country.</a:t>
          </a:r>
        </a:p>
      </dsp:txBody>
      <dsp:txXfrm>
        <a:off x="0" y="2921802"/>
        <a:ext cx="7003777" cy="1460901"/>
      </dsp:txXfrm>
    </dsp:sp>
    <dsp:sp modelId="{508267FA-57A5-4BB8-B5E4-F949B6DFA8F5}">
      <dsp:nvSpPr>
        <dsp:cNvPr id="0" name=""/>
        <dsp:cNvSpPr/>
      </dsp:nvSpPr>
      <dsp:spPr>
        <a:xfrm>
          <a:off x="0" y="438270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3DC07-BED8-4FC5-98B3-9E6005E7D3ED}">
      <dsp:nvSpPr>
        <dsp:cNvPr id="0" name=""/>
        <dsp:cNvSpPr/>
      </dsp:nvSpPr>
      <dsp:spPr>
        <a:xfrm>
          <a:off x="0" y="4382703"/>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HCA can use this data to develop internal surveys for low-rating topics in low-rating states where they have locations and combine this data with aggregated public review data to gain deeper insights and find areas for improvement.</a:t>
          </a:r>
        </a:p>
      </dsp:txBody>
      <dsp:txXfrm>
        <a:off x="0" y="4382703"/>
        <a:ext cx="7003777" cy="14609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1D673-6406-4F97-A879-EAA69E12665E}"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FBB4C-33D6-4942-ADEA-7351FCFBBDAB}" type="slidenum">
              <a:rPr lang="en-US" smtClean="0"/>
              <a:t>‹#›</a:t>
            </a:fld>
            <a:endParaRPr lang="en-US"/>
          </a:p>
        </p:txBody>
      </p:sp>
    </p:spTree>
    <p:extLst>
      <p:ext uri="{BB962C8B-B14F-4D97-AF65-F5344CB8AC3E}">
        <p14:creationId xmlns:p14="http://schemas.microsoft.com/office/powerpoint/2010/main" val="424096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Hi, and welcome to my final capstone project. In this presentation, I'll be reviewing a business intelligence solution for a U.S.-based organization, where a business problem is identified, researched, and analyzed using a public data set. </a:t>
            </a:r>
          </a:p>
        </p:txBody>
      </p:sp>
      <p:sp>
        <p:nvSpPr>
          <p:cNvPr id="4" name="Slide Number Placeholder 3"/>
          <p:cNvSpPr>
            <a:spLocks noGrp="1"/>
          </p:cNvSpPr>
          <p:nvPr>
            <p:ph type="sldNum" sz="quarter" idx="5"/>
          </p:nvPr>
        </p:nvSpPr>
        <p:spPr/>
        <p:txBody>
          <a:bodyPr/>
          <a:lstStyle/>
          <a:p>
            <a:fld id="{0FDFBB4C-33D6-4942-ADEA-7351FCFBBDAB}" type="slidenum">
              <a:rPr lang="en-US" smtClean="0"/>
              <a:t>1</a:t>
            </a:fld>
            <a:endParaRPr lang="en-US"/>
          </a:p>
        </p:txBody>
      </p:sp>
    </p:spTree>
    <p:extLst>
      <p:ext uri="{BB962C8B-B14F-4D97-AF65-F5344CB8AC3E}">
        <p14:creationId xmlns:p14="http://schemas.microsoft.com/office/powerpoint/2010/main" val="1512989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These two regression models indicate that hospital ratings are not affected by topics, but patient ratings are. We can see this by the p values being 1 and t values being 0 in the right table, while p values are very low and t values higher in the left table.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R-squared and adjusted R-squared values are low, indicating weak predictors (Frost, 2017). However, the higher t-values and F-statistic in the model for patient ratings on the left indicate a good fit model with higher confidence.</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Given the uniformity and insignificant topic coefficients for overall hospital ratings — and since patients review the overall hospital in the survey topics — hospital ratings as a variable were not the center of evaluation for this analysis. Instead, the patient ratings were used to determine where HCA can focus attention to improve patient experience. </a:t>
            </a:r>
          </a:p>
        </p:txBody>
      </p:sp>
      <p:sp>
        <p:nvSpPr>
          <p:cNvPr id="4" name="Slide Number Placeholder 3"/>
          <p:cNvSpPr>
            <a:spLocks noGrp="1"/>
          </p:cNvSpPr>
          <p:nvPr>
            <p:ph type="sldNum" sz="quarter" idx="5"/>
          </p:nvPr>
        </p:nvSpPr>
        <p:spPr/>
        <p:txBody>
          <a:bodyPr/>
          <a:lstStyle/>
          <a:p>
            <a:fld id="{0FDFBB4C-33D6-4942-ADEA-7351FCFBBDAB}" type="slidenum">
              <a:rPr lang="en-US" smtClean="0"/>
              <a:t>10</a:t>
            </a:fld>
            <a:endParaRPr lang="en-US"/>
          </a:p>
        </p:txBody>
      </p:sp>
    </p:spTree>
    <p:extLst>
      <p:ext uri="{BB962C8B-B14F-4D97-AF65-F5344CB8AC3E}">
        <p14:creationId xmlns:p14="http://schemas.microsoft.com/office/powerpoint/2010/main" val="276201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One of the reasons I chose Power BI is because of its interactive reports and dashboard capabilities.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With a free account, you can gain access to this report through this presentation. It's easy to use and contains just a few simple graphics to help users better understand the most important topics at proprietary facilities over the five-year period. Interactive dashboards help managers and users better measure KPIs  (</a:t>
            </a:r>
            <a:r>
              <a:rPr lang="en-US" sz="1800" dirty="0" err="1">
                <a:effectLst/>
                <a:latin typeface="Times New Roman" panose="02020603050405020304" pitchFamily="18" charset="0"/>
                <a:ea typeface="Calibri" panose="020F0502020204030204" pitchFamily="34" charset="0"/>
              </a:rPr>
              <a:t>Laursen</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Thorlund</a:t>
            </a:r>
            <a:r>
              <a:rPr lang="en-US" sz="1800" dirty="0">
                <a:effectLst/>
                <a:latin typeface="Times New Roman" panose="02020603050405020304" pitchFamily="18" charset="0"/>
                <a:ea typeface="Calibri" panose="020F0502020204030204" pitchFamily="34" charset="0"/>
              </a:rPr>
              <a:t>, 2016).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In this report, users can drill down by year, topic, and state. The state map is useful for looking at HCA facilities in the lowest or highest rating states. States with the lowest ratings could be the focus of HCA surveys to see where their facilities stand against the national averages of other proprietary facilities.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Let’s take a quick look at this data.</a:t>
            </a:r>
          </a:p>
        </p:txBody>
      </p:sp>
      <p:sp>
        <p:nvSpPr>
          <p:cNvPr id="4" name="Slide Number Placeholder 3"/>
          <p:cNvSpPr>
            <a:spLocks noGrp="1"/>
          </p:cNvSpPr>
          <p:nvPr>
            <p:ph type="sldNum" sz="quarter" idx="5"/>
          </p:nvPr>
        </p:nvSpPr>
        <p:spPr/>
        <p:txBody>
          <a:bodyPr/>
          <a:lstStyle/>
          <a:p>
            <a:fld id="{0FDFBB4C-33D6-4942-ADEA-7351FCFBBDAB}" type="slidenum">
              <a:rPr lang="en-US" smtClean="0"/>
              <a:t>11</a:t>
            </a:fld>
            <a:endParaRPr lang="en-US"/>
          </a:p>
        </p:txBody>
      </p:sp>
    </p:spTree>
    <p:extLst>
      <p:ext uri="{BB962C8B-B14F-4D97-AF65-F5344CB8AC3E}">
        <p14:creationId xmlns:p14="http://schemas.microsoft.com/office/powerpoint/2010/main" val="29331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 lot of interesting information can be gleaned from this data, especially with the drill-down abilities in the dashboard.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I focused on patient ratings for topics across 5 years of surveys and included the states to dig deeper into the data. This is especially important for a nationwide organization like HCA, with locations across the country.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HCA can use this information to create its own internal survey, targeting specific topics in the lowest-rating states where they have locations. Then, they can aggregate public review data for those regional facilities and compare them to internal and national survey data for greater insights into patient satisfaction and experience. </a:t>
            </a:r>
          </a:p>
        </p:txBody>
      </p:sp>
      <p:sp>
        <p:nvSpPr>
          <p:cNvPr id="4" name="Slide Number Placeholder 3"/>
          <p:cNvSpPr>
            <a:spLocks noGrp="1"/>
          </p:cNvSpPr>
          <p:nvPr>
            <p:ph type="sldNum" sz="quarter" idx="5"/>
          </p:nvPr>
        </p:nvSpPr>
        <p:spPr/>
        <p:txBody>
          <a:bodyPr/>
          <a:lstStyle/>
          <a:p>
            <a:fld id="{0FDFBB4C-33D6-4942-ADEA-7351FCFBBDAB}" type="slidenum">
              <a:rPr lang="en-US" smtClean="0"/>
              <a:t>12</a:t>
            </a:fld>
            <a:endParaRPr lang="en-US"/>
          </a:p>
        </p:txBody>
      </p:sp>
    </p:spTree>
    <p:extLst>
      <p:ext uri="{BB962C8B-B14F-4D97-AF65-F5344CB8AC3E}">
        <p14:creationId xmlns:p14="http://schemas.microsoft.com/office/powerpoint/2010/main" val="3054091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There were a few challenges in the project and limitations in the data that should be recognized.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First, the biggest challenge was in merging and cleaning the data. This took quite a few hours. Getting it down to 20 variables from 43 and about 132,000 observations from over 2 million was a good result that led to reliable analysis.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Another challenge was in deciding which B.I. tools to use. In one of the milestones, I had chosen Tableau for visualization and SAS for statistical analysis, but these programs proved very difficult to use with too steep of a learning curve. Microsoft Power B.I. was used in place of Tableau. It also offered an interactive option for this presentation, which I found compelling.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RStudio was used in place of SAS. We've been using this software throughout most of the program, making statistical analysis much more manageable.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Some limitations to the analysis are that the data set did not include the size of the hospitals, ambulatory care facilities, or revenue information to compare to HCA's business profile. However, given the goal was to identify topics of concern to patients around the country, this data proved useful.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Another limitation was in running linear regressions. It was difficult to determine significant predictors or coefficients for hospital ratings because of the size of the data set. However, given the hospital ratings were not influenced by the topic, I felt it was safe to remove them from most of the analysis and interpretation. I was primarily focused on patient ratings regarding the hospitals. Also, one of the survey topics was "overall hospital rating," so I was comfortable excluding the hospital ratings variable from most of this analysis. </a:t>
            </a:r>
          </a:p>
        </p:txBody>
      </p:sp>
      <p:sp>
        <p:nvSpPr>
          <p:cNvPr id="4" name="Slide Number Placeholder 3"/>
          <p:cNvSpPr>
            <a:spLocks noGrp="1"/>
          </p:cNvSpPr>
          <p:nvPr>
            <p:ph type="sldNum" sz="quarter" idx="5"/>
          </p:nvPr>
        </p:nvSpPr>
        <p:spPr/>
        <p:txBody>
          <a:bodyPr/>
          <a:lstStyle/>
          <a:p>
            <a:fld id="{0FDFBB4C-33D6-4942-ADEA-7351FCFBBDAB}" type="slidenum">
              <a:rPr lang="en-US" smtClean="0"/>
              <a:t>13</a:t>
            </a:fld>
            <a:endParaRPr lang="en-US"/>
          </a:p>
        </p:txBody>
      </p:sp>
    </p:spTree>
    <p:extLst>
      <p:ext uri="{BB962C8B-B14F-4D97-AF65-F5344CB8AC3E}">
        <p14:creationId xmlns:p14="http://schemas.microsoft.com/office/powerpoint/2010/main" val="221911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HCA Healthcare is a prominent U.S.-based organization with hundreds of hospitals and thousands of ambulatory facilities around the country. They focus on evaluating data to improve patient experience and develop new technologies for best practices and patient care.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Their business intelligence solution here centers around patient experience through survey data of nationwide proprietary (for-profit) facilities. The patient's ratings on specific topics are critical to understanding where facilities should focus their resources for improvement.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topics of an HCA survey should be heavily focused on cleanliness, doctor communication, and care transitions, as those were the lowest ratings in other facilities. However, that doesn’t mean they should ignore the other topics. Instead, HCA Healthcare could tailor an internal survey using all topics and target states with the lowest ratings to compare that with national data and their internal reviews to get the best insights. </a:t>
            </a:r>
          </a:p>
        </p:txBody>
      </p:sp>
      <p:sp>
        <p:nvSpPr>
          <p:cNvPr id="4" name="Slide Number Placeholder 3"/>
          <p:cNvSpPr>
            <a:spLocks noGrp="1"/>
          </p:cNvSpPr>
          <p:nvPr>
            <p:ph type="sldNum" sz="quarter" idx="5"/>
          </p:nvPr>
        </p:nvSpPr>
        <p:spPr/>
        <p:txBody>
          <a:bodyPr/>
          <a:lstStyle/>
          <a:p>
            <a:fld id="{0FDFBB4C-33D6-4942-ADEA-7351FCFBBDAB}" type="slidenum">
              <a:rPr lang="en-US" smtClean="0"/>
              <a:t>14</a:t>
            </a:fld>
            <a:endParaRPr lang="en-US"/>
          </a:p>
        </p:txBody>
      </p:sp>
    </p:spTree>
    <p:extLst>
      <p:ext uri="{BB962C8B-B14F-4D97-AF65-F5344CB8AC3E}">
        <p14:creationId xmlns:p14="http://schemas.microsoft.com/office/powerpoint/2010/main" val="1434723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This project has been both challenging and rewarding. I learned a great deal not only about patient satisfaction but about the business intelligence tools.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Thanks for your time and guidance throughout this term. Please let me know if there are any questions regarding this presentation, the Power BI report, or the related essay. </a:t>
            </a: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0FDFBB4C-33D6-4942-ADEA-7351FCFBBDAB}" type="slidenum">
              <a:rPr lang="en-US" smtClean="0"/>
              <a:t>15</a:t>
            </a:fld>
            <a:endParaRPr lang="en-US"/>
          </a:p>
        </p:txBody>
      </p:sp>
    </p:spTree>
    <p:extLst>
      <p:ext uri="{BB962C8B-B14F-4D97-AF65-F5344CB8AC3E}">
        <p14:creationId xmlns:p14="http://schemas.microsoft.com/office/powerpoint/2010/main" val="2489200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16</a:t>
            </a:fld>
            <a:endParaRPr lang="en-US"/>
          </a:p>
        </p:txBody>
      </p:sp>
    </p:spTree>
    <p:extLst>
      <p:ext uri="{BB962C8B-B14F-4D97-AF65-F5344CB8AC3E}">
        <p14:creationId xmlns:p14="http://schemas.microsoft.com/office/powerpoint/2010/main" val="7573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of focus for this project is HCA Healthcare. The research focuses on publicly available data from the Center for Medicare and Medicaid Services.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data analyzes overall patient satisfaction in the U.S. and compares the national average for important topics like mortality rates, readmissions, and overall patient experience.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goal is to identify areas where HCA can focus resources to gain more insight into patient experience within its own facilities.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This presentation describes the business problem, the public data set used, the business intelligence tools utilized, the code performed for statistical analysis, data visualizations and interpretations, and recommendations for how HCA Healthcare can use the information. </a:t>
            </a:r>
          </a:p>
        </p:txBody>
      </p:sp>
      <p:sp>
        <p:nvSpPr>
          <p:cNvPr id="4" name="Slide Number Placeholder 3"/>
          <p:cNvSpPr>
            <a:spLocks noGrp="1"/>
          </p:cNvSpPr>
          <p:nvPr>
            <p:ph type="sldNum" sz="quarter" idx="5"/>
          </p:nvPr>
        </p:nvSpPr>
        <p:spPr/>
        <p:txBody>
          <a:bodyPr/>
          <a:lstStyle/>
          <a:p>
            <a:fld id="{0FDFBB4C-33D6-4942-ADEA-7351FCFBBDAB}" type="slidenum">
              <a:rPr lang="en-US" smtClean="0"/>
              <a:t>2</a:t>
            </a:fld>
            <a:endParaRPr lang="en-US"/>
          </a:p>
        </p:txBody>
      </p:sp>
    </p:spTree>
    <p:extLst>
      <p:ext uri="{BB962C8B-B14F-4D97-AF65-F5344CB8AC3E}">
        <p14:creationId xmlns:p14="http://schemas.microsoft.com/office/powerpoint/2010/main" val="57138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While HCA Healthcare has a few locations in the U.K., they are primarily in the United States, with headquarters in Nashville, TN.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They have 186 hospitals plus more than 2000 ambulatory care sites around the country.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HCA Healthcare was chosen for its size and for-profit status and because of my background in healthcare as a medical transcriptionist and then content marketer for small medical offices. Further, a HIPAA privacy and security certification offers me a rich understanding of the data in this industry.</a:t>
            </a:r>
          </a:p>
        </p:txBody>
      </p:sp>
      <p:sp>
        <p:nvSpPr>
          <p:cNvPr id="4" name="Slide Number Placeholder 3"/>
          <p:cNvSpPr>
            <a:spLocks noGrp="1"/>
          </p:cNvSpPr>
          <p:nvPr>
            <p:ph type="sldNum" sz="quarter" idx="5"/>
          </p:nvPr>
        </p:nvSpPr>
        <p:spPr/>
        <p:txBody>
          <a:bodyPr/>
          <a:lstStyle/>
          <a:p>
            <a:fld id="{0FDFBB4C-33D6-4942-ADEA-7351FCFBBDAB}" type="slidenum">
              <a:rPr lang="en-US" smtClean="0"/>
              <a:t>3</a:t>
            </a:fld>
            <a:endParaRPr lang="en-US"/>
          </a:p>
        </p:txBody>
      </p:sp>
    </p:spTree>
    <p:extLst>
      <p:ext uri="{BB962C8B-B14F-4D97-AF65-F5344CB8AC3E}">
        <p14:creationId xmlns:p14="http://schemas.microsoft.com/office/powerpoint/2010/main" val="3798280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Patient satisfaction is the extent to which patients and their caregivers are happy with the care they receive.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Patient experience is directly related to revenue, with positive experiences linked to greater profitability (Richter &amp; </a:t>
            </a:r>
            <a:r>
              <a:rPr lang="en-US" sz="1800" dirty="0" err="1">
                <a:effectLst/>
                <a:latin typeface="Times New Roman" panose="02020603050405020304" pitchFamily="18" charset="0"/>
                <a:ea typeface="Calibri" panose="020F0502020204030204" pitchFamily="34" charset="0"/>
              </a:rPr>
              <a:t>Muhlestein</a:t>
            </a:r>
            <a:r>
              <a:rPr lang="en-US" sz="1800" dirty="0">
                <a:effectLst/>
                <a:latin typeface="Times New Roman" panose="02020603050405020304" pitchFamily="18" charset="0"/>
                <a:ea typeface="Calibri" panose="020F0502020204030204" pitchFamily="34" charset="0"/>
              </a:rPr>
              <a:t>, 20017).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Survey data from CMS focuses on where patients are most and least satisfied in similar facilities to HCA. The data looks at how patients rate topics like noise, doctor communication, care transitions, and facility cleanliness.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As HCA doesn’t have any public data sets available, the CMS data can help the organization formulate an internal patient survey and aggregate public reviews to identify areas for improvement at its facilities.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That internal data can then be compared to the national data presented here. </a:t>
            </a:r>
          </a:p>
        </p:txBody>
      </p:sp>
      <p:sp>
        <p:nvSpPr>
          <p:cNvPr id="4" name="Slide Number Placeholder 3"/>
          <p:cNvSpPr>
            <a:spLocks noGrp="1"/>
          </p:cNvSpPr>
          <p:nvPr>
            <p:ph type="sldNum" sz="quarter" idx="5"/>
          </p:nvPr>
        </p:nvSpPr>
        <p:spPr/>
        <p:txBody>
          <a:bodyPr/>
          <a:lstStyle/>
          <a:p>
            <a:fld id="{0FDFBB4C-33D6-4942-ADEA-7351FCFBBDAB}" type="slidenum">
              <a:rPr lang="en-US" smtClean="0"/>
              <a:t>4</a:t>
            </a:fld>
            <a:endParaRPr lang="en-US"/>
          </a:p>
        </p:txBody>
      </p:sp>
    </p:spTree>
    <p:extLst>
      <p:ext uri="{BB962C8B-B14F-4D97-AF65-F5344CB8AC3E}">
        <p14:creationId xmlns:p14="http://schemas.microsoft.com/office/powerpoint/2010/main" val="168462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specific data sets chosen for analysis came from CMS hospitals data archive. It includes U.S. patient satisfaction survey data in five CSV files from 2016 to 2020 (</a:t>
            </a:r>
            <a:r>
              <a:rPr lang="en-US" sz="1800" i="1" dirty="0">
                <a:effectLst/>
                <a:latin typeface="Times New Roman" panose="02020603050405020304" pitchFamily="18" charset="0"/>
                <a:ea typeface="Calibri" panose="020F0502020204030204" pitchFamily="34" charset="0"/>
              </a:rPr>
              <a:t>PQDC,</a:t>
            </a:r>
            <a:r>
              <a:rPr lang="en-US" sz="1800" dirty="0">
                <a:effectLst/>
                <a:latin typeface="Times New Roman" panose="02020603050405020304" pitchFamily="18" charset="0"/>
                <a:ea typeface="Calibri" panose="020F0502020204030204" pitchFamily="34" charset="0"/>
              </a:rPr>
              <a:t> n.d.). This data is readily available from the CMS website.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five files were combined into a single, merged file, which is stored in Power B.I., GitHub, and Google Drive.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FDFBB4C-33D6-4942-ADEA-7351FCFBBDAB}" type="slidenum">
              <a:rPr lang="en-US" smtClean="0"/>
              <a:t>5</a:t>
            </a:fld>
            <a:endParaRPr lang="en-US"/>
          </a:p>
        </p:txBody>
      </p:sp>
    </p:spTree>
    <p:extLst>
      <p:ext uri="{BB962C8B-B14F-4D97-AF65-F5344CB8AC3E}">
        <p14:creationId xmlns:p14="http://schemas.microsoft.com/office/powerpoint/2010/main" val="24663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Data cleansing was necessary for this project, given the number of files and observations. When merged, the file contained over 2 million observations and 43 variables.</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But many variables were deemed unnecessary, such as facility code or phone number, and many rows had missing data. Therefore, the files were loaded, merged, and transformed in Power Query using Excel.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With data cleansing, I reduced the number of variables to 20 and observations to just over 132,000—a much more workable set.</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R is an open-source programming language and statistical analysis tool that offers significant insight into qualitative and quantitative data. RStudio is the IDE, or integrated development environment, for R and was used for this analysis.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Microsoft Power B.I. is a robust visualization tool that is good for analysis and creating dynamic dashboards. Power B.I. helped translate the statistical data into a visual, interactive dashboard, which we’ll see in just a few slides.</a:t>
            </a:r>
          </a:p>
        </p:txBody>
      </p:sp>
      <p:sp>
        <p:nvSpPr>
          <p:cNvPr id="4" name="Slide Number Placeholder 3"/>
          <p:cNvSpPr>
            <a:spLocks noGrp="1"/>
          </p:cNvSpPr>
          <p:nvPr>
            <p:ph type="sldNum" sz="quarter" idx="5"/>
          </p:nvPr>
        </p:nvSpPr>
        <p:spPr/>
        <p:txBody>
          <a:bodyPr/>
          <a:lstStyle/>
          <a:p>
            <a:fld id="{0FDFBB4C-33D6-4942-ADEA-7351FCFBBDAB}" type="slidenum">
              <a:rPr lang="en-US" smtClean="0"/>
              <a:t>6</a:t>
            </a:fld>
            <a:endParaRPr lang="en-US"/>
          </a:p>
        </p:txBody>
      </p:sp>
    </p:spTree>
    <p:extLst>
      <p:ext uri="{BB962C8B-B14F-4D97-AF65-F5344CB8AC3E}">
        <p14:creationId xmlns:p14="http://schemas.microsoft.com/office/powerpoint/2010/main" val="128166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Several packages were installed in RStudio for computations and modeling. The structure function helped me determine if I was working with the right data types.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information revealed that the Topic variable needed to be converted to a factor for graphical analysis. This was done using piping and the mutate function.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An object for </a:t>
            </a:r>
            <a:r>
              <a:rPr lang="en-US" sz="1800" dirty="0" err="1">
                <a:effectLst/>
                <a:latin typeface="Times New Roman" panose="02020603050405020304" pitchFamily="18" charset="0"/>
                <a:ea typeface="Calibri" panose="020F0502020204030204" pitchFamily="34" charset="0"/>
              </a:rPr>
              <a:t>hospital_data_summarise</a:t>
            </a:r>
            <a:r>
              <a:rPr lang="en-US" sz="1800" dirty="0">
                <a:effectLst/>
                <a:latin typeface="Times New Roman" panose="02020603050405020304" pitchFamily="18" charset="0"/>
                <a:ea typeface="Calibri" panose="020F0502020204030204" pitchFamily="34" charset="0"/>
              </a:rPr>
              <a:t> was created using the original data frame that stored the imported file. This object used filter, </a:t>
            </a:r>
            <a:r>
              <a:rPr lang="en-US" sz="1800" dirty="0" err="1">
                <a:effectLst/>
                <a:latin typeface="Times New Roman" panose="02020603050405020304" pitchFamily="18" charset="0"/>
                <a:ea typeface="Calibri" panose="020F0502020204030204" pitchFamily="34" charset="0"/>
              </a:rPr>
              <a:t>group_by</a:t>
            </a:r>
            <a:r>
              <a:rPr lang="en-US" sz="1800" dirty="0">
                <a:effectLst/>
                <a:latin typeface="Times New Roman" panose="02020603050405020304" pitchFamily="18" charset="0"/>
                <a:ea typeface="Calibri" panose="020F0502020204030204" pitchFamily="34" charset="0"/>
              </a:rPr>
              <a:t>, and summarize functions to get the means of hospital and patient ratings at proprietary facilities, separated by topic. The ungroup function ensured this grouping wouldn't affect the rest of the analysis.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 simple scatter plot to look at the average patient ratings per topic was created using the </a:t>
            </a:r>
            <a:r>
              <a:rPr lang="en-US" sz="1800" dirty="0" err="1">
                <a:effectLst/>
                <a:latin typeface="Times New Roman" panose="02020603050405020304" pitchFamily="18" charset="0"/>
                <a:ea typeface="Calibri" panose="020F0502020204030204" pitchFamily="34" charset="0"/>
              </a:rPr>
              <a:t>ggplot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geom_point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geom_abline</a:t>
            </a:r>
            <a:r>
              <a:rPr lang="en-US" sz="1800" dirty="0">
                <a:effectLst/>
                <a:latin typeface="Times New Roman" panose="02020603050405020304" pitchFamily="18" charset="0"/>
                <a:ea typeface="Calibri" panose="020F0502020204030204" pitchFamily="34" charset="0"/>
              </a:rPr>
              <a:t>, and theme functions.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linear regression model uses the </a:t>
            </a:r>
            <a:r>
              <a:rPr lang="en-US" sz="1800" dirty="0" err="1">
                <a:effectLst/>
                <a:latin typeface="Times New Roman" panose="02020603050405020304" pitchFamily="18" charset="0"/>
                <a:ea typeface="Calibri" panose="020F0502020204030204" pitchFamily="34" charset="0"/>
              </a:rPr>
              <a:t>lm</a:t>
            </a:r>
            <a:r>
              <a:rPr lang="en-US" sz="1800" dirty="0">
                <a:effectLst/>
                <a:latin typeface="Times New Roman" panose="02020603050405020304" pitchFamily="18" charset="0"/>
                <a:ea typeface="Calibri" panose="020F0502020204030204" pitchFamily="34" charset="0"/>
              </a:rPr>
              <a:t>() function and helped find significant coefficients for the patient and hospital ratings based on topics.</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Unfortunately, a linear regression model to look at all variables for hospital and patient ratings was too big of a task for </a:t>
            </a:r>
            <a:r>
              <a:rPr lang="en-US" sz="1800" dirty="0" err="1">
                <a:effectLst/>
                <a:latin typeface="Times New Roman" panose="02020603050405020304" pitchFamily="18" charset="0"/>
                <a:ea typeface="Calibri" panose="020F0502020204030204" pitchFamily="34" charset="0"/>
              </a:rPr>
              <a:t>Rstudio</a:t>
            </a:r>
            <a:r>
              <a:rPr lang="en-US" sz="1800" dirty="0">
                <a:effectLst/>
                <a:latin typeface="Times New Roman" panose="02020603050405020304" pitchFamily="18" charset="0"/>
                <a:ea typeface="Calibri" panose="020F0502020204030204" pitchFamily="34" charset="0"/>
              </a:rPr>
              <a:t> and could not be done in this analysis. Therefore, just the topics were used as a focus for predictors or coefficients.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 contingency table was created using the table() function and provided a clear look at the number of reviews (1 through 5) for each topic at proprietary facilities. This helped ensure I had an adequate sample in those for-profit facilities.</a:t>
            </a:r>
          </a:p>
        </p:txBody>
      </p:sp>
      <p:sp>
        <p:nvSpPr>
          <p:cNvPr id="4" name="Slide Number Placeholder 3"/>
          <p:cNvSpPr>
            <a:spLocks noGrp="1"/>
          </p:cNvSpPr>
          <p:nvPr>
            <p:ph type="sldNum" sz="quarter" idx="5"/>
          </p:nvPr>
        </p:nvSpPr>
        <p:spPr/>
        <p:txBody>
          <a:bodyPr/>
          <a:lstStyle/>
          <a:p>
            <a:fld id="{0FDFBB4C-33D6-4942-ADEA-7351FCFBBDAB}" type="slidenum">
              <a:rPr lang="en-US" smtClean="0"/>
              <a:t>7</a:t>
            </a:fld>
            <a:endParaRPr lang="en-US"/>
          </a:p>
        </p:txBody>
      </p:sp>
    </p:spTree>
    <p:extLst>
      <p:ext uri="{BB962C8B-B14F-4D97-AF65-F5344CB8AC3E}">
        <p14:creationId xmlns:p14="http://schemas.microsoft.com/office/powerpoint/2010/main" val="319810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contingency tables in the left image show the most frequent reviews for each rating and topic. There are two tables here — the top table is for all facilities except proprietary, and the bottom table is for proprietary facilities only.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Most patients tend to rate topics between a 2 and 3 at proprietary facilities.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Interestingly, we can see in the top contingency table that patients tend to rate the topics a bit higher at 3 or 4. This may be the result of more reviews, though.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The summarized averages in the right image show relatively uniform values for hospital ratings at proprietary hospitals over the five years. However, the table does show some variation in patient ratings for each topic.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This tells me that average overall hospital ratings won't be much use in this analysis. The patient ratings have more variability and are more important for this study in terms of patient satisfaction anyway, so they'll be the focus of this analysis.</a:t>
            </a:r>
          </a:p>
        </p:txBody>
      </p:sp>
      <p:sp>
        <p:nvSpPr>
          <p:cNvPr id="4" name="Slide Number Placeholder 3"/>
          <p:cNvSpPr>
            <a:spLocks noGrp="1"/>
          </p:cNvSpPr>
          <p:nvPr>
            <p:ph type="sldNum" sz="quarter" idx="5"/>
          </p:nvPr>
        </p:nvSpPr>
        <p:spPr/>
        <p:txBody>
          <a:bodyPr/>
          <a:lstStyle/>
          <a:p>
            <a:fld id="{0FDFBB4C-33D6-4942-ADEA-7351FCFBBDAB}" type="slidenum">
              <a:rPr lang="en-US" smtClean="0"/>
              <a:t>8</a:t>
            </a:fld>
            <a:endParaRPr lang="en-US"/>
          </a:p>
        </p:txBody>
      </p:sp>
    </p:spTree>
    <p:extLst>
      <p:ext uri="{BB962C8B-B14F-4D97-AF65-F5344CB8AC3E}">
        <p14:creationId xmlns:p14="http://schemas.microsoft.com/office/powerpoint/2010/main" val="3752691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 scatter plot is used to get a better look at the patient ratings by topic. We can see a weak scattering of ratings per topic and a drastic regression line, indicating a weak correlation. This result is also demonstrated in the linear regression models, which we'll look at next. </a:t>
            </a:r>
          </a:p>
        </p:txBody>
      </p:sp>
      <p:sp>
        <p:nvSpPr>
          <p:cNvPr id="4" name="Slide Number Placeholder 3"/>
          <p:cNvSpPr>
            <a:spLocks noGrp="1"/>
          </p:cNvSpPr>
          <p:nvPr>
            <p:ph type="sldNum" sz="quarter" idx="5"/>
          </p:nvPr>
        </p:nvSpPr>
        <p:spPr/>
        <p:txBody>
          <a:bodyPr/>
          <a:lstStyle/>
          <a:p>
            <a:fld id="{0FDFBB4C-33D6-4942-ADEA-7351FCFBBDAB}" type="slidenum">
              <a:rPr lang="en-US" smtClean="0"/>
              <a:t>9</a:t>
            </a:fld>
            <a:endParaRPr lang="en-US"/>
          </a:p>
        </p:txBody>
      </p:sp>
    </p:spTree>
    <p:extLst>
      <p:ext uri="{BB962C8B-B14F-4D97-AF65-F5344CB8AC3E}">
        <p14:creationId xmlns:p14="http://schemas.microsoft.com/office/powerpoint/2010/main" val="409458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10/4/2022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353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10/4/2022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90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10/4/2022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741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10/4/2022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852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10/4/2022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9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10/4/2022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727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10/4/2022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472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10/4/2022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648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10/4/2022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560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10/4/2022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32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10/4/2022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20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10/4/2022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458759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9.JPG"/><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statisticsbyjim.com/regression/interpret-r-squared-regression/" TargetMode="External"/><Relationship Id="rId7" Type="http://schemas.openxmlformats.org/officeDocument/2006/relationships/hyperlink" Target="https://hcahealthcare.com/abou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ata.cms.gov/provider-data/archived-data/hospitals" TargetMode="External"/><Relationship Id="rId5" Type="http://schemas.openxmlformats.org/officeDocument/2006/relationships/hyperlink" Target="https://hcahealthcare.com/about/our-history.dot" TargetMode="External"/><Relationship Id="rId4" Type="http://schemas.openxmlformats.org/officeDocument/2006/relationships/hyperlink" Target="https://mbsdirect.vitalsource.com/books/9781119302537"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n.wikipedia.org/wiki/File:Antu_rstudio.svg"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E263D77-FCF2-0B34-58C4-3814242B772A}"/>
              </a:ext>
            </a:extLst>
          </p:cNvPr>
          <p:cNvSpPr>
            <a:spLocks noGrp="1"/>
          </p:cNvSpPr>
          <p:nvPr>
            <p:ph type="ctrTitle"/>
          </p:nvPr>
        </p:nvSpPr>
        <p:spPr>
          <a:xfrm>
            <a:off x="838200" y="513189"/>
            <a:ext cx="5797883" cy="2667000"/>
          </a:xfrm>
        </p:spPr>
        <p:txBody>
          <a:bodyPr anchor="b">
            <a:normAutofit/>
          </a:bodyPr>
          <a:lstStyle/>
          <a:p>
            <a:pPr algn="l"/>
            <a:r>
              <a:rPr lang="en-US" sz="4100" dirty="0">
                <a:solidFill>
                  <a:schemeClr val="tx2"/>
                </a:solidFill>
              </a:rPr>
              <a:t>Capstone Project: Business Intelligence Solution for HCA Healthcare</a:t>
            </a:r>
          </a:p>
        </p:txBody>
      </p:sp>
      <p:sp>
        <p:nvSpPr>
          <p:cNvPr id="3" name="Subtitle 2">
            <a:extLst>
              <a:ext uri="{FF2B5EF4-FFF2-40B4-BE49-F238E27FC236}">
                <a16:creationId xmlns:a16="http://schemas.microsoft.com/office/drawing/2014/main" id="{56266BD8-3AC8-2AFF-DF17-08EF9B396338}"/>
              </a:ext>
            </a:extLst>
          </p:cNvPr>
          <p:cNvSpPr>
            <a:spLocks noGrp="1"/>
          </p:cNvSpPr>
          <p:nvPr>
            <p:ph type="subTitle" idx="1"/>
          </p:nvPr>
        </p:nvSpPr>
        <p:spPr>
          <a:xfrm>
            <a:off x="838200" y="3408788"/>
            <a:ext cx="5797882" cy="1785690"/>
          </a:xfrm>
        </p:spPr>
        <p:txBody>
          <a:bodyPr anchor="t">
            <a:normAutofit/>
          </a:bodyPr>
          <a:lstStyle/>
          <a:p>
            <a:pPr algn="l">
              <a:lnSpc>
                <a:spcPct val="100000"/>
              </a:lnSpc>
            </a:pPr>
            <a:r>
              <a:rPr lang="en-US" sz="1500">
                <a:solidFill>
                  <a:schemeClr val="tx2"/>
                </a:solidFill>
              </a:rPr>
              <a:t>Rachael Herman</a:t>
            </a:r>
          </a:p>
          <a:p>
            <a:pPr algn="l">
              <a:lnSpc>
                <a:spcPct val="100000"/>
              </a:lnSpc>
            </a:pPr>
            <a:r>
              <a:rPr lang="en-US" sz="1500">
                <a:solidFill>
                  <a:schemeClr val="tx2"/>
                </a:solidFill>
              </a:rPr>
              <a:t>Colorado State University Global</a:t>
            </a:r>
          </a:p>
          <a:p>
            <a:pPr algn="l">
              <a:lnSpc>
                <a:spcPct val="100000"/>
              </a:lnSpc>
            </a:pPr>
            <a:r>
              <a:rPr lang="en-US" sz="1500">
                <a:solidFill>
                  <a:schemeClr val="tx2"/>
                </a:solidFill>
              </a:rPr>
              <a:t>MIS480: Business Analytics and Information Systems</a:t>
            </a:r>
          </a:p>
          <a:p>
            <a:pPr algn="l">
              <a:lnSpc>
                <a:spcPct val="100000"/>
              </a:lnSpc>
            </a:pPr>
            <a:r>
              <a:rPr lang="en-US" sz="1500">
                <a:solidFill>
                  <a:schemeClr val="tx2"/>
                </a:solidFill>
              </a:rPr>
              <a:t>Professor Justin Bateh</a:t>
            </a:r>
          </a:p>
          <a:p>
            <a:pPr algn="l">
              <a:lnSpc>
                <a:spcPct val="100000"/>
              </a:lnSpc>
            </a:pPr>
            <a:r>
              <a:rPr lang="en-US" sz="1500">
                <a:solidFill>
                  <a:schemeClr val="tx2"/>
                </a:solidFill>
              </a:rPr>
              <a:t>October 9, 2022</a:t>
            </a:r>
          </a:p>
        </p:txBody>
      </p:sp>
      <p:pic>
        <p:nvPicPr>
          <p:cNvPr id="4" name="Picture 3">
            <a:extLst>
              <a:ext uri="{FF2B5EF4-FFF2-40B4-BE49-F238E27FC236}">
                <a16:creationId xmlns:a16="http://schemas.microsoft.com/office/drawing/2014/main" id="{C54F353C-A831-B07D-23F7-52AA4CCFE871}"/>
              </a:ext>
            </a:extLst>
          </p:cNvPr>
          <p:cNvPicPr>
            <a:picLocks noChangeAspect="1"/>
          </p:cNvPicPr>
          <p:nvPr/>
        </p:nvPicPr>
        <p:blipFill rotWithShape="1">
          <a:blip r:embed="rId3"/>
          <a:srcRect l="17684" r="23137" b="2"/>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2891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7358-0EEA-7B52-9871-B9B8443C318E}"/>
              </a:ext>
            </a:extLst>
          </p:cNvPr>
          <p:cNvSpPr>
            <a:spLocks noGrp="1"/>
          </p:cNvSpPr>
          <p:nvPr>
            <p:ph type="title"/>
          </p:nvPr>
        </p:nvSpPr>
        <p:spPr/>
        <p:txBody>
          <a:bodyPr>
            <a:normAutofit fontScale="90000"/>
          </a:bodyPr>
          <a:lstStyle/>
          <a:p>
            <a:r>
              <a:rPr lang="en-US" dirty="0"/>
              <a:t>Linear Regression as Predicted by Topic</a:t>
            </a:r>
          </a:p>
        </p:txBody>
      </p:sp>
      <p:pic>
        <p:nvPicPr>
          <p:cNvPr id="7" name="Content Placeholder 6" descr="Text&#10;&#10;Description automatically generated with medium confidence">
            <a:extLst>
              <a:ext uri="{FF2B5EF4-FFF2-40B4-BE49-F238E27FC236}">
                <a16:creationId xmlns:a16="http://schemas.microsoft.com/office/drawing/2014/main" id="{B32AF814-0499-E950-F439-D95F36DF8CA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73565"/>
            <a:ext cx="5181600" cy="4255458"/>
          </a:xfrm>
        </p:spPr>
      </p:pic>
      <p:pic>
        <p:nvPicPr>
          <p:cNvPr id="9" name="Content Placeholder 8" descr="Table&#10;&#10;Description automatically generated with medium confidence">
            <a:extLst>
              <a:ext uri="{FF2B5EF4-FFF2-40B4-BE49-F238E27FC236}">
                <a16:creationId xmlns:a16="http://schemas.microsoft.com/office/drawing/2014/main" id="{0E13D733-1090-1C31-B8A7-C79AF34CC28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59673"/>
            <a:ext cx="5181600" cy="4283242"/>
          </a:xfrm>
        </p:spPr>
      </p:pic>
    </p:spTree>
    <p:extLst>
      <p:ext uri="{BB962C8B-B14F-4D97-AF65-F5344CB8AC3E}">
        <p14:creationId xmlns:p14="http://schemas.microsoft.com/office/powerpoint/2010/main" val="3870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72B5EB07-D2EE-B996-EA7B-3EF034C0744B}"/>
                  </a:ext>
                </a:extLst>
              </p:cNvPr>
              <p:cNvGraphicFramePr>
                <a:graphicFrameLocks noGrp="1"/>
              </p:cNvGraphicFramePr>
              <p:nvPr>
                <p:extLst>
                  <p:ext uri="{D42A27DB-BD31-4B8C-83A1-F6EECF244321}">
                    <p14:modId xmlns:p14="http://schemas.microsoft.com/office/powerpoint/2010/main" val="440546366"/>
                  </p:ext>
                </p:extLst>
              </p:nvPr>
            </p:nvGraphicFramePr>
            <p:xfrm>
              <a:off x="376990" y="1287378"/>
              <a:ext cx="11438020" cy="516154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Microsoft Power BI">
                <a:extLst>
                  <a:ext uri="{FF2B5EF4-FFF2-40B4-BE49-F238E27FC236}">
                    <a16:creationId xmlns:a16="http://schemas.microsoft.com/office/drawing/2014/main" id="{72B5EB07-D2EE-B996-EA7B-3EF034C0744B}"/>
                  </a:ext>
                </a:extLst>
              </p:cNvPr>
              <p:cNvPicPr>
                <a:picLocks noGrp="1" noRot="1" noChangeAspect="1" noMove="1" noResize="1" noEditPoints="1" noAdjustHandles="1" noChangeArrowheads="1" noChangeShapeType="1"/>
              </p:cNvPicPr>
              <p:nvPr/>
            </p:nvPicPr>
            <p:blipFill>
              <a:blip r:embed="rId4"/>
              <a:stretch>
                <a:fillRect/>
              </a:stretch>
            </p:blipFill>
            <p:spPr>
              <a:xfrm>
                <a:off x="376990" y="1287378"/>
                <a:ext cx="11438020" cy="5161547"/>
              </a:xfrm>
              <a:prstGeom prst="rect">
                <a:avLst/>
              </a:prstGeom>
            </p:spPr>
          </p:pic>
        </mc:Fallback>
      </mc:AlternateContent>
      <p:sp>
        <p:nvSpPr>
          <p:cNvPr id="8" name="TextBox 7">
            <a:extLst>
              <a:ext uri="{FF2B5EF4-FFF2-40B4-BE49-F238E27FC236}">
                <a16:creationId xmlns:a16="http://schemas.microsoft.com/office/drawing/2014/main" id="{31224624-3D48-3915-5D30-712AB84E2D4A}"/>
              </a:ext>
            </a:extLst>
          </p:cNvPr>
          <p:cNvSpPr txBox="1"/>
          <p:nvPr/>
        </p:nvSpPr>
        <p:spPr>
          <a:xfrm>
            <a:off x="376991" y="300789"/>
            <a:ext cx="11438020" cy="769441"/>
          </a:xfrm>
          <a:prstGeom prst="rect">
            <a:avLst/>
          </a:prstGeom>
          <a:noFill/>
        </p:spPr>
        <p:txBody>
          <a:bodyPr wrap="square">
            <a:spAutoFit/>
          </a:bodyPr>
          <a:lstStyle/>
          <a:p>
            <a:pPr algn="ctr"/>
            <a:r>
              <a:rPr lang="en-US" sz="4400" b="1" dirty="0">
                <a:solidFill>
                  <a:schemeClr val="bg1"/>
                </a:solidFill>
              </a:rPr>
              <a:t>Interactive Dashboard – Power BI</a:t>
            </a:r>
          </a:p>
        </p:txBody>
      </p:sp>
    </p:spTree>
    <p:extLst>
      <p:ext uri="{BB962C8B-B14F-4D97-AF65-F5344CB8AC3E}">
        <p14:creationId xmlns:p14="http://schemas.microsoft.com/office/powerpoint/2010/main" val="47257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AB675-D5F5-52A1-5ED6-AFE1261ADF92}"/>
              </a:ext>
            </a:extLst>
          </p:cNvPr>
          <p:cNvSpPr>
            <a:spLocks noGrp="1"/>
          </p:cNvSpPr>
          <p:nvPr>
            <p:ph type="title"/>
          </p:nvPr>
        </p:nvSpPr>
        <p:spPr>
          <a:xfrm>
            <a:off x="838200" y="381000"/>
            <a:ext cx="10003218" cy="1600124"/>
          </a:xfrm>
        </p:spPr>
        <p:txBody>
          <a:bodyPr>
            <a:normAutofit/>
          </a:bodyPr>
          <a:lstStyle/>
          <a:p>
            <a:r>
              <a:rPr lang="en-US"/>
              <a:t>Data Visualization Interpretations and Recommendations</a:t>
            </a:r>
          </a:p>
        </p:txBody>
      </p:sp>
      <p:pic>
        <p:nvPicPr>
          <p:cNvPr id="4" name="Picture 3" descr="Chart, treemap chart&#10;&#10;Description automatically generated">
            <a:extLst>
              <a:ext uri="{FF2B5EF4-FFF2-40B4-BE49-F238E27FC236}">
                <a16:creationId xmlns:a16="http://schemas.microsoft.com/office/drawing/2014/main" id="{9688C0D6-23A9-64CC-906D-1EE8B4EEB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628" y="3237046"/>
            <a:ext cx="5585772" cy="2569455"/>
          </a:xfrm>
          <a:prstGeom prst="rect">
            <a:avLst/>
          </a:prstGeom>
        </p:spPr>
      </p:pic>
      <p:graphicFrame>
        <p:nvGraphicFramePr>
          <p:cNvPr id="5" name="Content Placeholder 2">
            <a:extLst>
              <a:ext uri="{FF2B5EF4-FFF2-40B4-BE49-F238E27FC236}">
                <a16:creationId xmlns:a16="http://schemas.microsoft.com/office/drawing/2014/main" id="{89D58853-C752-DED2-B918-B1241D3C7B41}"/>
              </a:ext>
            </a:extLst>
          </p:cNvPr>
          <p:cNvGraphicFramePr>
            <a:graphicFrameLocks noGrp="1"/>
          </p:cNvGraphicFramePr>
          <p:nvPr>
            <p:ph idx="1"/>
            <p:extLst>
              <p:ext uri="{D42A27DB-BD31-4B8C-83A1-F6EECF244321}">
                <p14:modId xmlns:p14="http://schemas.microsoft.com/office/powerpoint/2010/main" val="3162456190"/>
              </p:ext>
            </p:extLst>
          </p:nvPr>
        </p:nvGraphicFramePr>
        <p:xfrm>
          <a:off x="241433" y="2215711"/>
          <a:ext cx="5585771" cy="45421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6536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DD12C3EE-171F-C475-B499-C31F7A32016B}"/>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Challenges and Limitations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ADC80ED2-6746-1537-5DE0-1206EFD162C3}"/>
              </a:ext>
            </a:extLst>
          </p:cNvPr>
          <p:cNvSpPr>
            <a:spLocks noGrp="1"/>
          </p:cNvSpPr>
          <p:nvPr>
            <p:ph idx="1"/>
          </p:nvPr>
        </p:nvSpPr>
        <p:spPr>
          <a:xfrm>
            <a:off x="3994587" y="2403097"/>
            <a:ext cx="7178691" cy="3709990"/>
          </a:xfrm>
        </p:spPr>
        <p:txBody>
          <a:bodyPr anchor="ctr">
            <a:normAutofit/>
          </a:bodyPr>
          <a:lstStyle/>
          <a:p>
            <a:r>
              <a:rPr lang="en-US" sz="1800" dirty="0">
                <a:solidFill>
                  <a:schemeClr val="tx2"/>
                </a:solidFill>
              </a:rPr>
              <a:t>National survey data was a large set and required extensive cleaning</a:t>
            </a:r>
          </a:p>
          <a:p>
            <a:r>
              <a:rPr lang="en-US" sz="1800" dirty="0">
                <a:solidFill>
                  <a:schemeClr val="tx2"/>
                </a:solidFill>
              </a:rPr>
              <a:t>Determining which tools would best suit the project was difficult. Learning curves were considered.</a:t>
            </a:r>
          </a:p>
          <a:p>
            <a:r>
              <a:rPr lang="en-US" sz="1800" dirty="0">
                <a:solidFill>
                  <a:schemeClr val="tx2"/>
                </a:solidFill>
              </a:rPr>
              <a:t>The set is too large to run a linear regression model on ratings using all variables</a:t>
            </a:r>
          </a:p>
          <a:p>
            <a:r>
              <a:rPr lang="en-US" sz="1800" dirty="0">
                <a:solidFill>
                  <a:schemeClr val="tx2"/>
                </a:solidFill>
              </a:rPr>
              <a:t>Data does not include ambulatory facilities, hospital size, or revenue information</a:t>
            </a:r>
          </a:p>
        </p:txBody>
      </p:sp>
    </p:spTree>
    <p:extLst>
      <p:ext uri="{BB962C8B-B14F-4D97-AF65-F5344CB8AC3E}">
        <p14:creationId xmlns:p14="http://schemas.microsoft.com/office/powerpoint/2010/main" val="80569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EF0B0D-E1E5-26B1-4806-3E5629795731}"/>
              </a:ext>
            </a:extLst>
          </p:cNvPr>
          <p:cNvSpPr>
            <a:spLocks noGrp="1"/>
          </p:cNvSpPr>
          <p:nvPr>
            <p:ph type="title"/>
          </p:nvPr>
        </p:nvSpPr>
        <p:spPr>
          <a:xfrm>
            <a:off x="838201" y="559813"/>
            <a:ext cx="2819399" cy="5577934"/>
          </a:xfrm>
        </p:spPr>
        <p:txBody>
          <a:bodyPr>
            <a:normAutofit/>
          </a:bodyPr>
          <a:lstStyle/>
          <a:p>
            <a:r>
              <a:rPr lang="en-US"/>
              <a:t>Summary</a:t>
            </a:r>
            <a:endParaRPr lang="en-US" dirty="0"/>
          </a:p>
        </p:txBody>
      </p:sp>
      <p:graphicFrame>
        <p:nvGraphicFramePr>
          <p:cNvPr id="17" name="Content Placeholder 2">
            <a:extLst>
              <a:ext uri="{FF2B5EF4-FFF2-40B4-BE49-F238E27FC236}">
                <a16:creationId xmlns:a16="http://schemas.microsoft.com/office/drawing/2014/main" id="{30647363-4F65-8ACD-B5AD-0726E3FF7756}"/>
              </a:ext>
            </a:extLst>
          </p:cNvPr>
          <p:cNvGraphicFramePr>
            <a:graphicFrameLocks noGrp="1"/>
          </p:cNvGraphicFramePr>
          <p:nvPr>
            <p:ph idx="1"/>
            <p:extLst>
              <p:ext uri="{D42A27DB-BD31-4B8C-83A1-F6EECF244321}">
                <p14:modId xmlns:p14="http://schemas.microsoft.com/office/powerpoint/2010/main" val="47534224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93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4" name="Rectangle 13">
            <a:extLst>
              <a:ext uri="{FF2B5EF4-FFF2-40B4-BE49-F238E27FC236}">
                <a16:creationId xmlns:a16="http://schemas.microsoft.com/office/drawing/2014/main" id="{8A245AC3-2A12-4EC5-90F0-635CC8C2C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5">
            <a:extLst>
              <a:ext uri="{FF2B5EF4-FFF2-40B4-BE49-F238E27FC236}">
                <a16:creationId xmlns:a16="http://schemas.microsoft.com/office/drawing/2014/main" id="{31E2F09B-BB20-4BE5-AB02-3EB3D1DC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yellow puzzle piece completing a black puzzle">
            <a:extLst>
              <a:ext uri="{FF2B5EF4-FFF2-40B4-BE49-F238E27FC236}">
                <a16:creationId xmlns:a16="http://schemas.microsoft.com/office/drawing/2014/main" id="{3471866B-C999-6677-0E65-C21EF0BA390B}"/>
              </a:ext>
            </a:extLst>
          </p:cNvPr>
          <p:cNvPicPr>
            <a:picLocks noGrp="1" noChangeAspect="1"/>
          </p:cNvPicPr>
          <p:nvPr>
            <p:ph idx="1"/>
          </p:nvPr>
        </p:nvPicPr>
        <p:blipFill rotWithShape="1">
          <a:blip r:embed="rId4">
            <a:alphaModFix/>
            <a:extLst>
              <a:ext uri="{28A0092B-C50C-407E-A947-70E740481C1C}">
                <a14:useLocalDpi xmlns:a14="http://schemas.microsoft.com/office/drawing/2010/main" val="0"/>
              </a:ext>
            </a:extLst>
          </a:blip>
          <a:srcRect r="-1" b="15725"/>
          <a:stretch/>
        </p:blipFill>
        <p:spPr>
          <a:xfrm>
            <a:off x="20" y="1376"/>
            <a:ext cx="12188932" cy="6856624"/>
          </a:xfrm>
          <a:prstGeom prst="rect">
            <a:avLst/>
          </a:prstGeom>
        </p:spPr>
      </p:pic>
      <p:sp>
        <p:nvSpPr>
          <p:cNvPr id="26"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0952"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BA2F37-388F-4D5A-9ABF-F0ADA6CB8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4352"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6DAD23D2-6BEF-470D-992C-8B2BC3BF4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61296" y="1546522"/>
            <a:ext cx="6327656" cy="4016078"/>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644CAB-B6EE-43C7-A0D1-CF6B1E3B62D3}"/>
              </a:ext>
            </a:extLst>
          </p:cNvPr>
          <p:cNvSpPr>
            <a:spLocks noGrp="1"/>
          </p:cNvSpPr>
          <p:nvPr>
            <p:ph type="title"/>
          </p:nvPr>
        </p:nvSpPr>
        <p:spPr>
          <a:xfrm>
            <a:off x="6248401" y="1828799"/>
            <a:ext cx="5105400" cy="2491199"/>
          </a:xfrm>
        </p:spPr>
        <p:txBody>
          <a:bodyPr vert="horz" lIns="91440" tIns="45720" rIns="91440" bIns="45720" rtlCol="0" anchor="b">
            <a:normAutofit/>
          </a:bodyPr>
          <a:lstStyle/>
          <a:p>
            <a:r>
              <a:rPr lang="en-US" dirty="0">
                <a:solidFill>
                  <a:srgbClr val="FFFFFF"/>
                </a:solidFill>
              </a:rPr>
              <a:t>Thank You for the Experience</a:t>
            </a:r>
          </a:p>
        </p:txBody>
      </p:sp>
    </p:spTree>
    <p:extLst>
      <p:ext uri="{BB962C8B-B14F-4D97-AF65-F5344CB8AC3E}">
        <p14:creationId xmlns:p14="http://schemas.microsoft.com/office/powerpoint/2010/main" val="324077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FCC43D4-C5C8-6ECC-D775-1587D86ACE7A}"/>
              </a:ext>
            </a:extLst>
          </p:cNvPr>
          <p:cNvSpPr>
            <a:spLocks noGrp="1"/>
          </p:cNvSpPr>
          <p:nvPr>
            <p:ph type="title"/>
          </p:nvPr>
        </p:nvSpPr>
        <p:spPr>
          <a:xfrm>
            <a:off x="838201" y="559813"/>
            <a:ext cx="8763000" cy="1664573"/>
          </a:xfrm>
        </p:spPr>
        <p:txBody>
          <a:bodyPr>
            <a:normAutofit/>
          </a:bodyPr>
          <a:lstStyle/>
          <a:p>
            <a:r>
              <a:rPr lang="en-US">
                <a:solidFill>
                  <a:schemeClr val="tx2"/>
                </a:solidFill>
              </a:rPr>
              <a:t>References</a:t>
            </a:r>
          </a:p>
        </p:txBody>
      </p:sp>
      <p:sp>
        <p:nvSpPr>
          <p:cNvPr id="3" name="Content Placeholder 2">
            <a:extLst>
              <a:ext uri="{FF2B5EF4-FFF2-40B4-BE49-F238E27FC236}">
                <a16:creationId xmlns:a16="http://schemas.microsoft.com/office/drawing/2014/main" id="{7530F411-0898-6F21-6800-0429AFB2A66A}"/>
              </a:ext>
            </a:extLst>
          </p:cNvPr>
          <p:cNvSpPr>
            <a:spLocks noGrp="1"/>
          </p:cNvSpPr>
          <p:nvPr>
            <p:ph idx="1"/>
          </p:nvPr>
        </p:nvSpPr>
        <p:spPr>
          <a:xfrm>
            <a:off x="825797" y="2384474"/>
            <a:ext cx="8762436" cy="3728613"/>
          </a:xfrm>
        </p:spPr>
        <p:txBody>
          <a:bodyPr>
            <a:normAutofit/>
          </a:bodyPr>
          <a:lstStyle/>
          <a:p>
            <a:pPr marL="0" indent="0">
              <a:lnSpc>
                <a:spcPct val="100000"/>
              </a:lnSpc>
              <a:buNone/>
            </a:pPr>
            <a:r>
              <a:rPr lang="en-US" sz="1500" dirty="0">
                <a:solidFill>
                  <a:schemeClr val="tx2"/>
                </a:solidFill>
              </a:rPr>
              <a:t>Frost, J. (2017, April 16). </a:t>
            </a:r>
            <a:r>
              <a:rPr lang="en-US" sz="1500" i="1" dirty="0">
                <a:solidFill>
                  <a:schemeClr val="tx2"/>
                </a:solidFill>
              </a:rPr>
              <a:t>How to interpret R-squared in regression analysis. </a:t>
            </a:r>
            <a:r>
              <a:rPr lang="en-US" sz="1500" dirty="0">
                <a:solidFill>
                  <a:schemeClr val="tx2"/>
                </a:solidFill>
              </a:rPr>
              <a:t>Statistics by Jim. Retrieved September 27, 2022, from </a:t>
            </a:r>
            <a:r>
              <a:rPr lang="en-US" sz="1500" dirty="0">
                <a:solidFill>
                  <a:schemeClr val="tx2"/>
                </a:solidFill>
                <a:hlinkClick r:id="rId3"/>
              </a:rPr>
              <a:t>https://statisticsbyjim.com/regression/interpret-r-squared-regression/</a:t>
            </a:r>
            <a:r>
              <a:rPr lang="en-US" sz="1500" dirty="0">
                <a:solidFill>
                  <a:schemeClr val="tx2"/>
                </a:solidFill>
              </a:rPr>
              <a:t>  </a:t>
            </a:r>
          </a:p>
          <a:p>
            <a:pPr marL="0" indent="0">
              <a:lnSpc>
                <a:spcPct val="100000"/>
              </a:lnSpc>
              <a:buNone/>
            </a:pPr>
            <a:r>
              <a:rPr lang="en-US" sz="1500" dirty="0" err="1">
                <a:solidFill>
                  <a:schemeClr val="tx2"/>
                </a:solidFill>
              </a:rPr>
              <a:t>Laursen</a:t>
            </a:r>
            <a:r>
              <a:rPr lang="en-US" sz="1500" dirty="0">
                <a:solidFill>
                  <a:schemeClr val="tx2"/>
                </a:solidFill>
              </a:rPr>
              <a:t>, G.H. N., &amp; </a:t>
            </a:r>
            <a:r>
              <a:rPr lang="en-US" sz="1500" dirty="0" err="1">
                <a:solidFill>
                  <a:schemeClr val="tx2"/>
                </a:solidFill>
              </a:rPr>
              <a:t>Thorlund</a:t>
            </a:r>
            <a:r>
              <a:rPr lang="en-US" sz="1500" dirty="0">
                <a:solidFill>
                  <a:schemeClr val="tx2"/>
                </a:solidFill>
              </a:rPr>
              <a:t>, J. (2016). </a:t>
            </a:r>
            <a:r>
              <a:rPr lang="en-US" sz="1500" i="1" dirty="0">
                <a:solidFill>
                  <a:schemeClr val="tx2"/>
                </a:solidFill>
              </a:rPr>
              <a:t>Business analytics for managers: Taking business intelligence beyond reporting </a:t>
            </a:r>
            <a:r>
              <a:rPr lang="en-US" sz="1500" dirty="0">
                <a:solidFill>
                  <a:schemeClr val="tx2"/>
                </a:solidFill>
              </a:rPr>
              <a:t>(2nd ed.). Wiley Professional Development (P&amp;T). </a:t>
            </a:r>
            <a:r>
              <a:rPr lang="en-US" sz="1500" dirty="0">
                <a:solidFill>
                  <a:schemeClr val="tx2"/>
                </a:solidFill>
                <a:hlinkClick r:id="rId4"/>
              </a:rPr>
              <a:t>https://mbsdirect.vitalsource.com/books/9781119302537</a:t>
            </a:r>
            <a:r>
              <a:rPr lang="en-US" sz="1500" dirty="0">
                <a:solidFill>
                  <a:schemeClr val="tx2"/>
                </a:solidFill>
              </a:rPr>
              <a:t>  </a:t>
            </a:r>
          </a:p>
          <a:p>
            <a:pPr marL="0" indent="0">
              <a:lnSpc>
                <a:spcPct val="100000"/>
              </a:lnSpc>
              <a:buNone/>
            </a:pPr>
            <a:r>
              <a:rPr lang="en-US" sz="1500" dirty="0">
                <a:solidFill>
                  <a:schemeClr val="tx2"/>
                </a:solidFill>
              </a:rPr>
              <a:t>Our history. (n.d.). </a:t>
            </a:r>
            <a:r>
              <a:rPr lang="en-US" sz="1500" i="1" dirty="0">
                <a:solidFill>
                  <a:schemeClr val="tx2"/>
                </a:solidFill>
              </a:rPr>
              <a:t>HCA Healthcare.</a:t>
            </a:r>
            <a:r>
              <a:rPr lang="en-US" sz="1500" dirty="0">
                <a:solidFill>
                  <a:schemeClr val="tx2"/>
                </a:solidFill>
              </a:rPr>
              <a:t> Retrieved September 17, 2022, from </a:t>
            </a:r>
            <a:r>
              <a:rPr lang="en-US" sz="1500" dirty="0">
                <a:solidFill>
                  <a:schemeClr val="tx2"/>
                </a:solidFill>
                <a:hlinkClick r:id="rId5"/>
              </a:rPr>
              <a:t>https://hcahealthcare.com/about/our-history.dot</a:t>
            </a:r>
            <a:r>
              <a:rPr lang="en-US" sz="1500" dirty="0">
                <a:solidFill>
                  <a:schemeClr val="tx2"/>
                </a:solidFill>
              </a:rPr>
              <a:t>  </a:t>
            </a:r>
          </a:p>
          <a:p>
            <a:pPr marL="0" indent="0">
              <a:lnSpc>
                <a:spcPct val="100000"/>
              </a:lnSpc>
              <a:buNone/>
            </a:pPr>
            <a:r>
              <a:rPr lang="en-US" sz="1500" i="1" dirty="0">
                <a:solidFill>
                  <a:schemeClr val="tx2"/>
                </a:solidFill>
              </a:rPr>
              <a:t>PQDC. </a:t>
            </a:r>
            <a:r>
              <a:rPr lang="en-US" sz="1500" dirty="0">
                <a:solidFill>
                  <a:schemeClr val="tx2"/>
                </a:solidFill>
              </a:rPr>
              <a:t>(n.d.). Retrieved September 8, 2022, from </a:t>
            </a:r>
            <a:r>
              <a:rPr lang="en-US" sz="1500" dirty="0">
                <a:solidFill>
                  <a:schemeClr val="tx2"/>
                </a:solidFill>
                <a:hlinkClick r:id="rId6"/>
              </a:rPr>
              <a:t>https://data.cms.gov/provider-data/archived-data/hospitals</a:t>
            </a:r>
            <a:r>
              <a:rPr lang="en-US" sz="1500" dirty="0">
                <a:solidFill>
                  <a:schemeClr val="tx2"/>
                </a:solidFill>
              </a:rPr>
              <a:t>  </a:t>
            </a:r>
          </a:p>
          <a:p>
            <a:pPr marL="0" indent="0">
              <a:lnSpc>
                <a:spcPct val="100000"/>
              </a:lnSpc>
              <a:buNone/>
            </a:pPr>
            <a:r>
              <a:rPr lang="en-US" sz="1500" dirty="0">
                <a:solidFill>
                  <a:schemeClr val="tx2"/>
                </a:solidFill>
              </a:rPr>
              <a:t>Richter, J.P. &amp; </a:t>
            </a:r>
            <a:r>
              <a:rPr lang="en-US" sz="1500" dirty="0" err="1">
                <a:solidFill>
                  <a:schemeClr val="tx2"/>
                </a:solidFill>
              </a:rPr>
              <a:t>Muhlestein</a:t>
            </a:r>
            <a:r>
              <a:rPr lang="en-US" sz="1500" dirty="0">
                <a:solidFill>
                  <a:schemeClr val="tx2"/>
                </a:solidFill>
              </a:rPr>
              <a:t>, D.B. (2017). Patient experience and hospital profitability: Is there a link? </a:t>
            </a:r>
            <a:r>
              <a:rPr lang="en-US" sz="1500" i="1" dirty="0">
                <a:solidFill>
                  <a:schemeClr val="tx2"/>
                </a:solidFill>
              </a:rPr>
              <a:t>Health Care Management Review, 42(3</a:t>
            </a:r>
            <a:r>
              <a:rPr lang="en-US" sz="1500" dirty="0">
                <a:solidFill>
                  <a:schemeClr val="tx2"/>
                </a:solidFill>
              </a:rPr>
              <a:t>), 247-257. </a:t>
            </a:r>
            <a:r>
              <a:rPr lang="en-US" sz="1500" dirty="0" err="1">
                <a:solidFill>
                  <a:schemeClr val="tx2"/>
                </a:solidFill>
              </a:rPr>
              <a:t>doi</a:t>
            </a:r>
            <a:r>
              <a:rPr lang="en-US" sz="1500" dirty="0">
                <a:solidFill>
                  <a:schemeClr val="tx2"/>
                </a:solidFill>
              </a:rPr>
              <a:t>: 10.1097/HMR.0000000000000105  </a:t>
            </a:r>
          </a:p>
          <a:p>
            <a:pPr marL="0" indent="0">
              <a:lnSpc>
                <a:spcPct val="100000"/>
              </a:lnSpc>
              <a:buNone/>
            </a:pPr>
            <a:r>
              <a:rPr lang="en-US" sz="1500" dirty="0">
                <a:solidFill>
                  <a:schemeClr val="tx2"/>
                </a:solidFill>
              </a:rPr>
              <a:t>Who we are. (n.d.) </a:t>
            </a:r>
            <a:r>
              <a:rPr lang="en-US" sz="1500" i="1" dirty="0">
                <a:solidFill>
                  <a:schemeClr val="tx2"/>
                </a:solidFill>
              </a:rPr>
              <a:t>HCA Healthcare</a:t>
            </a:r>
            <a:r>
              <a:rPr lang="en-US" sz="1500" dirty="0">
                <a:solidFill>
                  <a:schemeClr val="tx2"/>
                </a:solidFill>
              </a:rPr>
              <a:t>. </a:t>
            </a:r>
            <a:r>
              <a:rPr lang="en-US" sz="1500" dirty="0">
                <a:solidFill>
                  <a:schemeClr val="tx2"/>
                </a:solidFill>
                <a:hlinkClick r:id="rId7"/>
              </a:rPr>
              <a:t>https://hcahealthcare.com/about</a:t>
            </a:r>
            <a:r>
              <a:rPr lang="en-US" sz="1500" dirty="0">
                <a:solidFill>
                  <a:schemeClr val="tx2"/>
                </a:solidFill>
              </a:rPr>
              <a:t>  </a:t>
            </a:r>
          </a:p>
          <a:p>
            <a:pPr marL="0" indent="0">
              <a:lnSpc>
                <a:spcPct val="100000"/>
              </a:lnSpc>
              <a:buNone/>
            </a:pPr>
            <a:endParaRPr lang="en-US" sz="15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8">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652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C261B6-24AA-A830-064C-CFF34173EF66}"/>
              </a:ext>
            </a:extLst>
          </p:cNvPr>
          <p:cNvSpPr>
            <a:spLocks noGrp="1"/>
          </p:cNvSpPr>
          <p:nvPr>
            <p:ph type="title"/>
          </p:nvPr>
        </p:nvSpPr>
        <p:spPr>
          <a:xfrm>
            <a:off x="838201" y="559813"/>
            <a:ext cx="2819399" cy="5577934"/>
          </a:xfrm>
        </p:spPr>
        <p:txBody>
          <a:bodyPr>
            <a:normAutofit/>
          </a:bodyPr>
          <a:lstStyle/>
          <a:p>
            <a:r>
              <a:rPr lang="en-US" sz="3400"/>
              <a:t>Introduction</a:t>
            </a:r>
          </a:p>
        </p:txBody>
      </p:sp>
      <p:graphicFrame>
        <p:nvGraphicFramePr>
          <p:cNvPr id="5" name="Content Placeholder 2">
            <a:extLst>
              <a:ext uri="{FF2B5EF4-FFF2-40B4-BE49-F238E27FC236}">
                <a16:creationId xmlns:a16="http://schemas.microsoft.com/office/drawing/2014/main" id="{805D653F-C9FF-4EEE-DC2B-A347CD4F11D0}"/>
              </a:ext>
            </a:extLst>
          </p:cNvPr>
          <p:cNvGraphicFramePr>
            <a:graphicFrameLocks noGrp="1"/>
          </p:cNvGraphicFramePr>
          <p:nvPr>
            <p:ph idx="1"/>
            <p:extLst>
              <p:ext uri="{D42A27DB-BD31-4B8C-83A1-F6EECF244321}">
                <p14:modId xmlns:p14="http://schemas.microsoft.com/office/powerpoint/2010/main" val="2512326831"/>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596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646814-2EF3-6A97-F481-DC1E4469F694}"/>
              </a:ext>
            </a:extLst>
          </p:cNvPr>
          <p:cNvSpPr>
            <a:spLocks noGrp="1"/>
          </p:cNvSpPr>
          <p:nvPr>
            <p:ph type="title"/>
          </p:nvPr>
        </p:nvSpPr>
        <p:spPr>
          <a:xfrm>
            <a:off x="1198182" y="381000"/>
            <a:ext cx="10003218" cy="1600124"/>
          </a:xfrm>
        </p:spPr>
        <p:txBody>
          <a:bodyPr>
            <a:normAutofit/>
          </a:bodyPr>
          <a:lstStyle/>
          <a:p>
            <a:r>
              <a:rPr lang="en-US" dirty="0"/>
              <a:t>HCA Healthcare Background &amp; Rationale</a:t>
            </a:r>
          </a:p>
        </p:txBody>
      </p:sp>
      <p:sp>
        <p:nvSpPr>
          <p:cNvPr id="3" name="Content Placeholder 2">
            <a:extLst>
              <a:ext uri="{FF2B5EF4-FFF2-40B4-BE49-F238E27FC236}">
                <a16:creationId xmlns:a16="http://schemas.microsoft.com/office/drawing/2014/main" id="{6E49388F-D946-7543-5C9A-AAFF19320735}"/>
              </a:ext>
            </a:extLst>
          </p:cNvPr>
          <p:cNvSpPr>
            <a:spLocks noGrp="1"/>
          </p:cNvSpPr>
          <p:nvPr>
            <p:ph idx="1"/>
          </p:nvPr>
        </p:nvSpPr>
        <p:spPr>
          <a:xfrm>
            <a:off x="1185756" y="2362200"/>
            <a:ext cx="8796444" cy="3935986"/>
          </a:xfrm>
        </p:spPr>
        <p:txBody>
          <a:bodyPr anchor="ctr">
            <a:normAutofit/>
          </a:bodyPr>
          <a:lstStyle/>
          <a:p>
            <a:r>
              <a:rPr lang="en-US" sz="2000" b="0" baseline="0" dirty="0">
                <a:solidFill>
                  <a:schemeClr val="tx1">
                    <a:alpha val="80000"/>
                  </a:schemeClr>
                </a:solidFill>
              </a:rPr>
              <a:t>HCA Healthcare, services provider, Based in Nashville, TN (Our history, n.d.)</a:t>
            </a:r>
            <a:endParaRPr lang="en-US" sz="2000" dirty="0">
              <a:solidFill>
                <a:schemeClr val="tx1">
                  <a:alpha val="80000"/>
                </a:schemeClr>
              </a:solidFill>
            </a:endParaRPr>
          </a:p>
          <a:p>
            <a:r>
              <a:rPr lang="en-US" sz="2000" b="0" baseline="0" dirty="0">
                <a:solidFill>
                  <a:schemeClr val="tx1">
                    <a:alpha val="80000"/>
                  </a:schemeClr>
                </a:solidFill>
              </a:rPr>
              <a:t>186 hospitals and 2,000+ ambulatory sites of care (Who we are, n.d.)</a:t>
            </a:r>
            <a:endParaRPr lang="en-US" sz="2000" dirty="0">
              <a:solidFill>
                <a:schemeClr val="tx1">
                  <a:alpha val="80000"/>
                </a:schemeClr>
              </a:solidFill>
            </a:endParaRPr>
          </a:p>
          <a:p>
            <a:r>
              <a:rPr lang="en-US" sz="2000" b="0" baseline="0" dirty="0">
                <a:solidFill>
                  <a:schemeClr val="tx1">
                    <a:alpha val="80000"/>
                  </a:schemeClr>
                </a:solidFill>
              </a:rPr>
              <a:t>Chosen for size, for-profit status, and healthcare background</a:t>
            </a:r>
            <a:endParaRPr lang="en-US" sz="2000" dirty="0">
              <a:solidFill>
                <a:schemeClr val="tx1">
                  <a:alpha val="80000"/>
                </a:schemeClr>
              </a:solidFill>
            </a:endParaRPr>
          </a:p>
          <a:p>
            <a:r>
              <a:rPr lang="en-US" sz="2000" b="0" baseline="0" dirty="0">
                <a:solidFill>
                  <a:schemeClr val="tx1">
                    <a:alpha val="80000"/>
                  </a:schemeClr>
                </a:solidFill>
              </a:rPr>
              <a:t>Uses data to develop tech and best practices that improve patient care (Wo we are, n.d.)</a:t>
            </a:r>
            <a:endParaRPr lang="en-US" sz="2000" dirty="0">
              <a:solidFill>
                <a:schemeClr val="tx1">
                  <a:alpha val="80000"/>
                </a:schemeClr>
              </a:solidFill>
            </a:endParaRPr>
          </a:p>
        </p:txBody>
      </p:sp>
    </p:spTree>
    <p:extLst>
      <p:ext uri="{BB962C8B-B14F-4D97-AF65-F5344CB8AC3E}">
        <p14:creationId xmlns:p14="http://schemas.microsoft.com/office/powerpoint/2010/main" val="70184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Colourful carved figures of humans">
            <a:extLst>
              <a:ext uri="{FF2B5EF4-FFF2-40B4-BE49-F238E27FC236}">
                <a16:creationId xmlns:a16="http://schemas.microsoft.com/office/drawing/2014/main" id="{CBECDE0D-84F3-6E38-4ACD-CE48A4635369}"/>
              </a:ext>
            </a:extLst>
          </p:cNvPr>
          <p:cNvPicPr>
            <a:picLocks noChangeAspect="1"/>
          </p:cNvPicPr>
          <p:nvPr/>
        </p:nvPicPr>
        <p:blipFill rotWithShape="1">
          <a:blip r:embed="rId3"/>
          <a:srcRect l="2325" r="2091" b="-2"/>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7162C2-4490-BB1F-6E65-02F97F221CFE}"/>
              </a:ext>
            </a:extLst>
          </p:cNvPr>
          <p:cNvSpPr>
            <a:spLocks noGrp="1"/>
          </p:cNvSpPr>
          <p:nvPr>
            <p:ph type="title"/>
          </p:nvPr>
        </p:nvSpPr>
        <p:spPr>
          <a:xfrm>
            <a:off x="838200" y="4876800"/>
            <a:ext cx="10003218" cy="1219200"/>
          </a:xfrm>
        </p:spPr>
        <p:txBody>
          <a:bodyPr>
            <a:normAutofit/>
          </a:bodyPr>
          <a:lstStyle/>
          <a:p>
            <a:r>
              <a:rPr lang="en-US" dirty="0"/>
              <a:t>Business Problem Addressed</a:t>
            </a:r>
          </a:p>
        </p:txBody>
      </p:sp>
      <p:sp>
        <p:nvSpPr>
          <p:cNvPr id="3" name="Content Placeholder 2">
            <a:extLst>
              <a:ext uri="{FF2B5EF4-FFF2-40B4-BE49-F238E27FC236}">
                <a16:creationId xmlns:a16="http://schemas.microsoft.com/office/drawing/2014/main" id="{0806B162-40B8-FA7E-FB37-38296A0505B5}"/>
              </a:ext>
            </a:extLst>
          </p:cNvPr>
          <p:cNvSpPr>
            <a:spLocks noGrp="1"/>
          </p:cNvSpPr>
          <p:nvPr>
            <p:ph idx="1"/>
          </p:nvPr>
        </p:nvSpPr>
        <p:spPr>
          <a:xfrm>
            <a:off x="6553199" y="132347"/>
            <a:ext cx="5358063" cy="4451457"/>
          </a:xfrm>
        </p:spPr>
        <p:txBody>
          <a:bodyPr anchor="ctr">
            <a:normAutofit/>
          </a:bodyPr>
          <a:lstStyle/>
          <a:p>
            <a:pPr>
              <a:lnSpc>
                <a:spcPct val="100000"/>
              </a:lnSpc>
            </a:pPr>
            <a:r>
              <a:rPr lang="en-US" sz="1800" dirty="0">
                <a:solidFill>
                  <a:schemeClr val="tx2"/>
                </a:solidFill>
              </a:rPr>
              <a:t>Patient satisfaction directly related to revenue, with positive experiences linked to increased profitability (Richter &amp; </a:t>
            </a:r>
            <a:r>
              <a:rPr lang="en-US" sz="1800" dirty="0" err="1">
                <a:solidFill>
                  <a:schemeClr val="tx2"/>
                </a:solidFill>
              </a:rPr>
              <a:t>Muhlestein</a:t>
            </a:r>
            <a:r>
              <a:rPr lang="en-US" sz="1800" dirty="0">
                <a:solidFill>
                  <a:schemeClr val="tx2"/>
                </a:solidFill>
              </a:rPr>
              <a:t>, 2017).</a:t>
            </a:r>
          </a:p>
          <a:p>
            <a:pPr>
              <a:lnSpc>
                <a:spcPct val="100000"/>
              </a:lnSpc>
            </a:pPr>
            <a:r>
              <a:rPr lang="en-US" sz="1800" dirty="0">
                <a:solidFill>
                  <a:schemeClr val="tx2"/>
                </a:solidFill>
              </a:rPr>
              <a:t>Many variables determine patient satisfaction.</a:t>
            </a:r>
          </a:p>
          <a:p>
            <a:pPr>
              <a:lnSpc>
                <a:spcPct val="100000"/>
              </a:lnSpc>
            </a:pPr>
            <a:r>
              <a:rPr lang="en-US" sz="1800" dirty="0">
                <a:solidFill>
                  <a:schemeClr val="tx2"/>
                </a:solidFill>
              </a:rPr>
              <a:t>CMS focuses on where patients are satisfied and not </a:t>
            </a:r>
          </a:p>
          <a:p>
            <a:pPr>
              <a:lnSpc>
                <a:spcPct val="100000"/>
              </a:lnSpc>
            </a:pPr>
            <a:r>
              <a:rPr lang="en-US" sz="1800" dirty="0">
                <a:solidFill>
                  <a:schemeClr val="tx2"/>
                </a:solidFill>
              </a:rPr>
              <a:t>Topics include things like communication, staff friendliness, and care transitions.</a:t>
            </a:r>
          </a:p>
          <a:p>
            <a:pPr>
              <a:lnSpc>
                <a:spcPct val="100000"/>
              </a:lnSpc>
            </a:pPr>
            <a:r>
              <a:rPr lang="en-US" sz="1800" dirty="0">
                <a:solidFill>
                  <a:schemeClr val="tx2"/>
                </a:solidFill>
              </a:rPr>
              <a:t>Public data will help HCA find where to focus internal surveys to identify areas of improvement.</a:t>
            </a:r>
          </a:p>
        </p:txBody>
      </p:sp>
    </p:spTree>
    <p:extLst>
      <p:ext uri="{BB962C8B-B14F-4D97-AF65-F5344CB8AC3E}">
        <p14:creationId xmlns:p14="http://schemas.microsoft.com/office/powerpoint/2010/main" val="45676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A0884A5-421B-D9C7-FB70-F703190BAC1E}"/>
              </a:ext>
            </a:extLst>
          </p:cNvPr>
          <p:cNvSpPr>
            <a:spLocks noGrp="1"/>
          </p:cNvSpPr>
          <p:nvPr>
            <p:ph type="title"/>
          </p:nvPr>
        </p:nvSpPr>
        <p:spPr>
          <a:xfrm>
            <a:off x="838201" y="559813"/>
            <a:ext cx="8763000" cy="1664573"/>
          </a:xfrm>
        </p:spPr>
        <p:txBody>
          <a:bodyPr>
            <a:normAutofit/>
          </a:bodyPr>
          <a:lstStyle/>
          <a:p>
            <a:r>
              <a:rPr lang="en-US">
                <a:solidFill>
                  <a:schemeClr val="tx2"/>
                </a:solidFill>
              </a:rPr>
              <a:t>Data Set Used and Where to Access</a:t>
            </a:r>
          </a:p>
        </p:txBody>
      </p:sp>
      <p:sp>
        <p:nvSpPr>
          <p:cNvPr id="23" name="Content Placeholder 2">
            <a:extLst>
              <a:ext uri="{FF2B5EF4-FFF2-40B4-BE49-F238E27FC236}">
                <a16:creationId xmlns:a16="http://schemas.microsoft.com/office/drawing/2014/main" id="{009025BC-8A15-9914-4922-215E8CC2A5FF}"/>
              </a:ext>
            </a:extLst>
          </p:cNvPr>
          <p:cNvSpPr>
            <a:spLocks noGrp="1"/>
          </p:cNvSpPr>
          <p:nvPr>
            <p:ph idx="1"/>
          </p:nvPr>
        </p:nvSpPr>
        <p:spPr>
          <a:xfrm>
            <a:off x="825797" y="2384474"/>
            <a:ext cx="8762436" cy="3728613"/>
          </a:xfrm>
        </p:spPr>
        <p:txBody>
          <a:bodyPr>
            <a:normAutofit/>
          </a:bodyPr>
          <a:lstStyle/>
          <a:p>
            <a:r>
              <a:rPr lang="en-US" sz="2000" dirty="0">
                <a:solidFill>
                  <a:schemeClr val="tx2"/>
                </a:solidFill>
              </a:rPr>
              <a:t>CMS hospitals data archive </a:t>
            </a:r>
          </a:p>
          <a:p>
            <a:r>
              <a:rPr lang="en-US" sz="2000" dirty="0">
                <a:solidFill>
                  <a:schemeClr val="tx2"/>
                </a:solidFill>
              </a:rPr>
              <a:t>US patient satisfaction survey data from 2016-2020 (</a:t>
            </a:r>
            <a:r>
              <a:rPr lang="en-US" sz="2000" i="1" dirty="0">
                <a:solidFill>
                  <a:schemeClr val="tx2"/>
                </a:solidFill>
              </a:rPr>
              <a:t>PQDC, n</a:t>
            </a:r>
            <a:r>
              <a:rPr lang="en-US" sz="2000" dirty="0">
                <a:solidFill>
                  <a:schemeClr val="tx2"/>
                </a:solidFill>
              </a:rPr>
              <a:t>.d.). </a:t>
            </a:r>
          </a:p>
          <a:p>
            <a:r>
              <a:rPr lang="en-US" sz="2000" dirty="0">
                <a:solidFill>
                  <a:schemeClr val="tx2"/>
                </a:solidFill>
              </a:rPr>
              <a:t>5 CSV files included</a:t>
            </a:r>
          </a:p>
          <a:p>
            <a:r>
              <a:rPr lang="en-US" sz="2000" dirty="0">
                <a:solidFill>
                  <a:schemeClr val="tx2"/>
                </a:solidFill>
              </a:rPr>
              <a:t>Data can be accessed and downloaded from the CMS website.</a:t>
            </a:r>
          </a:p>
          <a:p>
            <a:r>
              <a:rPr lang="en-US" sz="2000" dirty="0">
                <a:solidFill>
                  <a:schemeClr val="tx2"/>
                </a:solidFill>
              </a:rPr>
              <a:t>Merged data stored in Power BI, GitHub, and Google Drive</a:t>
            </a:r>
          </a:p>
        </p:txBody>
      </p:sp>
      <p:sp>
        <p:nvSpPr>
          <p:cNvPr id="24"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805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A638B-5EA4-EC7A-81F0-E8BBF96CE24B}"/>
              </a:ext>
            </a:extLst>
          </p:cNvPr>
          <p:cNvSpPr>
            <a:spLocks noGrp="1"/>
          </p:cNvSpPr>
          <p:nvPr>
            <p:ph type="title"/>
          </p:nvPr>
        </p:nvSpPr>
        <p:spPr>
          <a:xfrm>
            <a:off x="838201" y="559813"/>
            <a:ext cx="2819399" cy="5577934"/>
          </a:xfrm>
        </p:spPr>
        <p:txBody>
          <a:bodyPr>
            <a:normAutofit/>
          </a:bodyPr>
          <a:lstStyle/>
          <a:p>
            <a:r>
              <a:rPr lang="en-US" dirty="0"/>
              <a:t>Tools Used</a:t>
            </a:r>
          </a:p>
        </p:txBody>
      </p:sp>
      <p:graphicFrame>
        <p:nvGraphicFramePr>
          <p:cNvPr id="5" name="Content Placeholder 2">
            <a:extLst>
              <a:ext uri="{FF2B5EF4-FFF2-40B4-BE49-F238E27FC236}">
                <a16:creationId xmlns:a16="http://schemas.microsoft.com/office/drawing/2014/main" id="{C9E72188-4C25-C3A9-9A64-DA21A36C8CBE}"/>
              </a:ext>
            </a:extLst>
          </p:cNvPr>
          <p:cNvGraphicFramePr>
            <a:graphicFrameLocks noGrp="1"/>
          </p:cNvGraphicFramePr>
          <p:nvPr>
            <p:ph idx="1"/>
            <p:extLst>
              <p:ext uri="{D42A27DB-BD31-4B8C-83A1-F6EECF244321}">
                <p14:modId xmlns:p14="http://schemas.microsoft.com/office/powerpoint/2010/main" val="10023870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1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70AB8C-AF30-1859-8072-54E976535012}"/>
              </a:ext>
            </a:extLst>
          </p:cNvPr>
          <p:cNvSpPr>
            <a:spLocks noGrp="1"/>
          </p:cNvSpPr>
          <p:nvPr>
            <p:ph type="title"/>
          </p:nvPr>
        </p:nvSpPr>
        <p:spPr>
          <a:xfrm>
            <a:off x="838200" y="381000"/>
            <a:ext cx="10003218" cy="1600124"/>
          </a:xfrm>
        </p:spPr>
        <p:txBody>
          <a:bodyPr>
            <a:normAutofit/>
          </a:bodyPr>
          <a:lstStyle/>
          <a:p>
            <a:r>
              <a:rPr lang="en-US" dirty="0"/>
              <a:t>Code and Functions</a:t>
            </a:r>
          </a:p>
        </p:txBody>
      </p:sp>
      <p:sp>
        <p:nvSpPr>
          <p:cNvPr id="3" name="Content Placeholder 2">
            <a:extLst>
              <a:ext uri="{FF2B5EF4-FFF2-40B4-BE49-F238E27FC236}">
                <a16:creationId xmlns:a16="http://schemas.microsoft.com/office/drawing/2014/main" id="{A70818C4-49AB-CBDB-F49B-691CB042DF53}"/>
              </a:ext>
            </a:extLst>
          </p:cNvPr>
          <p:cNvSpPr>
            <a:spLocks noGrp="1"/>
          </p:cNvSpPr>
          <p:nvPr>
            <p:ph idx="1"/>
          </p:nvPr>
        </p:nvSpPr>
        <p:spPr>
          <a:xfrm>
            <a:off x="838200" y="2224385"/>
            <a:ext cx="6174902" cy="4477203"/>
          </a:xfrm>
        </p:spPr>
        <p:txBody>
          <a:bodyPr anchor="ctr">
            <a:noAutofit/>
          </a:bodyPr>
          <a:lstStyle/>
          <a:p>
            <a:pPr>
              <a:lnSpc>
                <a:spcPct val="100000"/>
              </a:lnSpc>
            </a:pPr>
            <a:r>
              <a:rPr lang="en-US" sz="1800" dirty="0">
                <a:solidFill>
                  <a:schemeClr val="tx1"/>
                </a:solidFill>
              </a:rPr>
              <a:t>The str() function gives a good view of data types</a:t>
            </a:r>
          </a:p>
          <a:p>
            <a:pPr>
              <a:lnSpc>
                <a:spcPct val="100000"/>
              </a:lnSpc>
            </a:pPr>
            <a:r>
              <a:rPr lang="en-US" sz="1800" dirty="0">
                <a:solidFill>
                  <a:schemeClr val="tx1"/>
                </a:solidFill>
              </a:rPr>
              <a:t>The topic was converted to a factor using mutate(), and ratings summarized with filter(), </a:t>
            </a:r>
            <a:r>
              <a:rPr lang="en-US" sz="1800" dirty="0" err="1">
                <a:solidFill>
                  <a:schemeClr val="tx1"/>
                </a:solidFill>
              </a:rPr>
              <a:t>group_by</a:t>
            </a:r>
            <a:r>
              <a:rPr lang="en-US" sz="1800" dirty="0">
                <a:solidFill>
                  <a:schemeClr val="tx1"/>
                </a:solidFill>
              </a:rPr>
              <a:t>(), and </a:t>
            </a:r>
            <a:r>
              <a:rPr lang="en-US" sz="1800" dirty="0" err="1">
                <a:solidFill>
                  <a:schemeClr val="tx1"/>
                </a:solidFill>
              </a:rPr>
              <a:t>summarise</a:t>
            </a:r>
            <a:r>
              <a:rPr lang="en-US" sz="1800" dirty="0">
                <a:solidFill>
                  <a:schemeClr val="tx1"/>
                </a:solidFill>
              </a:rPr>
              <a:t>() functions. Ungroup() used to make sure the grouping doesn’t affect the rest of the analysis.</a:t>
            </a:r>
          </a:p>
          <a:p>
            <a:pPr>
              <a:lnSpc>
                <a:spcPct val="100000"/>
              </a:lnSpc>
            </a:pPr>
            <a:r>
              <a:rPr lang="en-US" sz="1800" dirty="0">
                <a:solidFill>
                  <a:schemeClr val="tx1"/>
                </a:solidFill>
              </a:rPr>
              <a:t>Scatter plot uses </a:t>
            </a:r>
            <a:r>
              <a:rPr lang="en-US" sz="1800" dirty="0" err="1">
                <a:solidFill>
                  <a:schemeClr val="tx1"/>
                </a:solidFill>
              </a:rPr>
              <a:t>ggplot</a:t>
            </a:r>
            <a:r>
              <a:rPr lang="en-US" sz="1800" dirty="0">
                <a:solidFill>
                  <a:schemeClr val="tx1"/>
                </a:solidFill>
              </a:rPr>
              <a:t>(), </a:t>
            </a:r>
            <a:r>
              <a:rPr lang="en-US" sz="1800" dirty="0" err="1">
                <a:solidFill>
                  <a:schemeClr val="tx1"/>
                </a:solidFill>
              </a:rPr>
              <a:t>geom_point</a:t>
            </a:r>
            <a:r>
              <a:rPr lang="en-US" sz="1800" dirty="0">
                <a:solidFill>
                  <a:schemeClr val="tx1"/>
                </a:solidFill>
              </a:rPr>
              <a:t>(), </a:t>
            </a:r>
            <a:r>
              <a:rPr lang="en-US" sz="1800" dirty="0" err="1">
                <a:solidFill>
                  <a:schemeClr val="tx1"/>
                </a:solidFill>
              </a:rPr>
              <a:t>geom_abline</a:t>
            </a:r>
            <a:r>
              <a:rPr lang="en-US" sz="1800" dirty="0">
                <a:solidFill>
                  <a:schemeClr val="tx1"/>
                </a:solidFill>
              </a:rPr>
              <a:t>() and theme().</a:t>
            </a:r>
          </a:p>
          <a:p>
            <a:pPr>
              <a:lnSpc>
                <a:spcPct val="100000"/>
              </a:lnSpc>
            </a:pPr>
            <a:r>
              <a:rPr lang="en-US" sz="1800" dirty="0">
                <a:solidFill>
                  <a:schemeClr val="tx1"/>
                </a:solidFill>
              </a:rPr>
              <a:t>The </a:t>
            </a:r>
            <a:r>
              <a:rPr lang="en-US" sz="1800" dirty="0" err="1">
                <a:solidFill>
                  <a:schemeClr val="tx1"/>
                </a:solidFill>
              </a:rPr>
              <a:t>lm</a:t>
            </a:r>
            <a:r>
              <a:rPr lang="en-US" sz="1800" dirty="0">
                <a:solidFill>
                  <a:schemeClr val="tx1"/>
                </a:solidFill>
              </a:rPr>
              <a:t>() function is for linear regression to identify important predictors/coefficients</a:t>
            </a:r>
          </a:p>
          <a:p>
            <a:pPr>
              <a:lnSpc>
                <a:spcPct val="100000"/>
              </a:lnSpc>
            </a:pPr>
            <a:r>
              <a:rPr lang="en-US" sz="1800" dirty="0">
                <a:solidFill>
                  <a:schemeClr val="tx1"/>
                </a:solidFill>
              </a:rPr>
              <a:t>The table() functions provide a contingency table to ensure there were plenty of surveys to review in proprietary facilities</a:t>
            </a:r>
          </a:p>
        </p:txBody>
      </p:sp>
      <p:pic>
        <p:nvPicPr>
          <p:cNvPr id="12" name="Picture 11" descr="Icon&#10;&#10;Description automatically generated">
            <a:extLst>
              <a:ext uri="{FF2B5EF4-FFF2-40B4-BE49-F238E27FC236}">
                <a16:creationId xmlns:a16="http://schemas.microsoft.com/office/drawing/2014/main" id="{65F9AFC9-B01D-4414-771A-3E424C2665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48254" y="2745362"/>
            <a:ext cx="3552824" cy="3552824"/>
          </a:xfrm>
          <a:prstGeom prst="rect">
            <a:avLst/>
          </a:prstGeom>
        </p:spPr>
      </p:pic>
    </p:spTree>
    <p:extLst>
      <p:ext uri="{BB962C8B-B14F-4D97-AF65-F5344CB8AC3E}">
        <p14:creationId xmlns:p14="http://schemas.microsoft.com/office/powerpoint/2010/main" val="315429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7" name="Picture 5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9" name="Rectangle 5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C78DD5F-00C8-F165-C803-9DE4D3064E7B}"/>
              </a:ext>
            </a:extLst>
          </p:cNvPr>
          <p:cNvSpPr>
            <a:spLocks noGrp="1"/>
          </p:cNvSpPr>
          <p:nvPr>
            <p:ph type="title"/>
          </p:nvPr>
        </p:nvSpPr>
        <p:spPr>
          <a:xfrm>
            <a:off x="996275" y="163351"/>
            <a:ext cx="10373619" cy="1979884"/>
          </a:xfrm>
        </p:spPr>
        <p:txBody>
          <a:bodyPr vert="horz" lIns="91440" tIns="45720" rIns="91440" bIns="45720" rtlCol="0" anchor="ctr">
            <a:normAutofit/>
          </a:bodyPr>
          <a:lstStyle/>
          <a:p>
            <a:r>
              <a:rPr lang="en-US" dirty="0">
                <a:solidFill>
                  <a:schemeClr val="tx2"/>
                </a:solidFill>
              </a:rPr>
              <a:t>Summarized Averages and Contingency Table</a:t>
            </a:r>
          </a:p>
        </p:txBody>
      </p:sp>
      <p:sp>
        <p:nvSpPr>
          <p:cNvPr id="63" name="Rectangle 62">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able&#10;&#10;Description automatically generated">
            <a:extLst>
              <a:ext uri="{FF2B5EF4-FFF2-40B4-BE49-F238E27FC236}">
                <a16:creationId xmlns:a16="http://schemas.microsoft.com/office/drawing/2014/main" id="{A62C4CBD-5D40-0760-4373-1323D922A6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764" y="2667000"/>
            <a:ext cx="3347337" cy="3638410"/>
          </a:xfrm>
          <a:prstGeom prst="rect">
            <a:avLst/>
          </a:prstGeom>
        </p:spPr>
      </p:pic>
      <p:pic>
        <p:nvPicPr>
          <p:cNvPr id="8" name="Content Placeholder 7" descr="Table&#10;&#10;Description automatically generated with medium confidence">
            <a:extLst>
              <a:ext uri="{FF2B5EF4-FFF2-40B4-BE49-F238E27FC236}">
                <a16:creationId xmlns:a16="http://schemas.microsoft.com/office/drawing/2014/main" id="{C0E99E61-8312-47E7-5549-41CE16853B3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190657" y="2770583"/>
            <a:ext cx="5179237" cy="3431244"/>
          </a:xfrm>
          <a:prstGeom prst="rect">
            <a:avLst/>
          </a:prstGeom>
        </p:spPr>
      </p:pic>
    </p:spTree>
    <p:extLst>
      <p:ext uri="{BB962C8B-B14F-4D97-AF65-F5344CB8AC3E}">
        <p14:creationId xmlns:p14="http://schemas.microsoft.com/office/powerpoint/2010/main" val="55719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8" name="Rectangle 1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6957CA3-D8CC-D103-2D27-3140F0B8CFE2}"/>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Scatter Plot of Patient Ratings by Topic</a:t>
            </a:r>
          </a:p>
        </p:txBody>
      </p:sp>
      <p:pic>
        <p:nvPicPr>
          <p:cNvPr id="9" name="Content Placeholder 8" descr="Calendar&#10;&#10;Description automatically generated">
            <a:extLst>
              <a:ext uri="{FF2B5EF4-FFF2-40B4-BE49-F238E27FC236}">
                <a16:creationId xmlns:a16="http://schemas.microsoft.com/office/drawing/2014/main" id="{3CAB3DFD-685A-A538-FF10-3780C2A7F21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97272" y="509847"/>
            <a:ext cx="6380784" cy="4913204"/>
          </a:xfrm>
          <a:prstGeom prst="rect">
            <a:avLst/>
          </a:prstGeom>
        </p:spPr>
      </p:pic>
      <p:sp>
        <p:nvSpPr>
          <p:cNvPr id="22" name="Rectangle 21">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805695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2F201B"/>
      </a:dk2>
      <a:lt2>
        <a:srgbClr val="F1F0F3"/>
      </a:lt2>
      <a:accent1>
        <a:srgbClr val="9BA842"/>
      </a:accent1>
      <a:accent2>
        <a:srgbClr val="B18E3B"/>
      </a:accent2>
      <a:accent3>
        <a:srgbClr val="C36F4D"/>
      </a:accent3>
      <a:accent4>
        <a:srgbClr val="B13B4A"/>
      </a:accent4>
      <a:accent5>
        <a:srgbClr val="C34D8D"/>
      </a:accent5>
      <a:accent6>
        <a:srgbClr val="B13BAD"/>
      </a:accent6>
      <a:hlink>
        <a:srgbClr val="C04272"/>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8.png"/></Relationships>
</file>

<file path=ppt/webextensions/webextension1.xml><?xml version="1.0" encoding="utf-8"?>
<we:webextension xmlns:we="http://schemas.microsoft.com/office/webextensions/webextension/2010/11" id="{8534785C-D209-4BA9-ABAD-2631FBEA75E6}">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Z32/bNhD+Vwa99MUYKImipLylibMNWLogNjIMQxEcybOjVhYFik7iBv7fd5TsND8c1yvmwd78IohH8u47Hr/jiXoIdNHUJcw+wASDo+C9MZ8nYD//EAa9oHouy8Ms0noUJiqHMExZGoeKRpnaFaZqgqOHwIEdo7sqmimUXiEJ/wxCjLjKk1ykXKg0V0JGLPjYC6AsL2Dsx4ygbLAX1GgbU0FZfMFOBXU5O8V5L8D7ujQWvKGBA4fe2C0NpzYBDH+MCQcoV9ziAJXrpJdYG+uW7V7QdG8t0Od9Xllr8MRUDoqKFHuZkHHKJYNMKiYSkSahTr18VJRuMUTO+ve1JS8flot11nYqnWSogCYmPIszcp2nBMHNaj/mhDwYG1soKEnYqfParpYeRb3gzJpJq3cRmAmN7FeucDNqnCOts74+OR9cn4KD64g6h61uNqeV/f0GLbaTySFdLH38pX16wNg03Uq0Q8rp5EWPbw3M1Cq8xNHXRgtjTuG4sIaC1UL57c4v101RUweZvoJy2oadNP9akF/kovfMi2n0Oz/TFkgbZfbOz/g4p0cX4Ce2N8K0ZjXWYOwFN+buxCKFQAdH4bz3sDoqWwU0NHWhXoFhT8Ac61uoFElfIjkejy2OYRnT/jZhXrhLMlSNW/nZtFqwJXwN3IewoZHlgrlfKdVty8BZxAnUPl3IT0Q7z575krNk8tMTcv5kzbTefG/+/WX3m64XCKJzFHNgucyl5DLJud6Q3mnIuMxjQGQhFwnXiHCg927T+01G/cNo/kCwK6j9TYY0ZaFonzwlSDDxxvyLJlNtOOvOUIFdv9FtN7a7dHVITmmGNneVj0cbjbdo9xjbbS1JRzuWhFEcsZARexLgHFkSbUg7SNVIZ2okZZ4RXxmiPtBuX2m3pweZAqtfnmLGarTvZ23gTwu7rCppv/V30OUuBWR5rAVnUZRpwbIYAHLuLaw/xfHeSXP/3H+vDTGLVTSKdYKxjjN6ZGJDUtPhG6sYOaQ6EYLFyGR+IPVuk/pQKn9/htmfiqQubo0bgixxw4QX7mrCe6PiuTR3W6l3Hr8zegvN26+qVl6ybJaAhZIjOgZYxNJIsJAysVCHBLzbCXhvc96/eHIMhsfD/nd9id1AjeevLyv2scwDTuVUhILIHSP4q0iQm+aFPElHIo2By0xxgYoSwyEvHPLCN6H+bJr6f/e9tc7pjooCGBNS6JDlkr66klDy+EDFAxW3CfWDGUztLc6aF5uS/YeZuMbntlj20lV3rGbqmhoUXkCFK+5aKYhQadSL97fuW9t/mY9XrfP5X1jxJKlhHQAA&quot;"/>
    <we:property name="creatorSessionId" value="&quot;f0759b51-c867-4ab5-b64b-d6d4efdc2058&quot;"/>
    <we:property name="creatorTenantId" value="&quot;423cd122-aca1-4620-bd9c-f6c8055ceb1e&quot;"/>
    <we:property name="creatorUserId" value="&quot;10032000D35FEDAD&quot;"/>
    <we:property name="datasetId" value="&quot;980bf7f5-f81e-4cd5-bad2-8a90bed6c214&quot;"/>
    <we:property name="embedUrl" value="&quot;/reportEmbed?reportId=77f41acf-7df2-4706-9d53-99aa085a1395&amp;config=eyJjbHVzdGVyVXJsIjoiaHR0cHM6Ly9XQUJJLVVTLUVBU1QyLUI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initialStateBookmark" value="&quot;H4sIAAAAAAAAA+1ZX2/bNhD/KoNe+mIMlERRUt7cxNmGzklgGxmGoQiO5NlRK4sCJSfxAn/3HSU7TR3H9Yp5iDe/COKRvP+/44l69HRWlTnML2CK3on33pjPU7Cff/C9jlcsaZeXH/rdwYebi26/R2RT1pkpKu/k0avBTrC+zqoZ5I4DEf/42PEgz69g4kZjyCvseCXayhSQZ39iu5imajvDRcfDhzI3FhzLYQ01OrZ3tJzGJNv/MSSJoOrsDoeo6pY6wNLYejXueFX71qj09Zxj1gg8NUUNWUGMHU3IMOaSQSIVE5GII1/Hjj7O8nq5RM57D6Ulex5XfjhvJpWOElRAGyOehImIOY9JhXpeujWnZMHE2ExBTsSWneN2vbIo6Hjn1kwbvkufT2llr6izek6DPpJH9c1pf3hzBjXcBDQ5anizBXn2t1u02Gwmg3S2svGX5ukUxqpqPdEsyWfTtRk3GpqZVTjA8ZdBo8aCwnFlDQWrUeXy3rnrNitpgkRfQz5rAkycf83ILjLRWebItPqd22kzpJSYv3M7Pi7o0Qb4meyddNrijS06drxbc39qkUKgvRN/0XncHJW9KjQyZaZeKMOeKdPVd1Aooq5r0p1MLE5gFdPePtW8qgckqJg09PNZsUSL/1JxF8KKVuZL5H6BVJuWXm0Rp1C6wiA/EewcehYrzJLIT8/A+ZM1s3L33Pz7bndJ1/EEwTkIObBUplJyGaVc7wjv2GdcpiEgMp+LiGtEOML7bcP7VUT9w9r8jmA3QPubCKnyTFGePAeIN3XC3IsmUU04y1ZQhu280c00Nlm6OSRntEOb+8LFo4nGa7B7iu2+XNLCjkV+EAbMZ4SeCDhHFgU7wg5iNdaJGkuZJoRXhqiPsDtU2B3oQabA6vVTzFiN9v28CfxZZlddJeVb7w2a3JaAJA214CwIEi1YEgJAyp2E7ac4PtTSPHxtv+OGmIQqGIc6wlCHCT0SsSOo6fANVYgcYh0JwUJkMj2C+m2D+tgqf3+FOZyOpMzuTD0CmeOOBc9fL3h7ygWHno0tzMDc76WBefpw6Cw5779N8jHgKo1SEXOh4lQJGbAdK6pQckx1nQUsDgTzqbQKdayob7uiHmwR+xePguGoO+p916fVLZTYf3n7cIh9G3DqjwIUBO4Qwd0tgty1LqRRPBZxCFwmigtUVBiOdeFYF76p6s+mKv93H1DbjG6hKIAxIYX2WSrpMyryJQ+PUDxCcZ+qXpjhzN7hvFpLSvYfRuIWm5tm2VE3XZqaWV2VoPAKCtxweUpBhEKjXr6/doHa/Jz0GiHkvcx9DW3f4H5ZPt21LhZ/AeViBvU9HQAA&quot;"/>
    <we:property name="isFiltersActionButtonVisible" value="true"/>
    <we:property name="pageDisplayName" value="&quot;Page 1&quot;"/>
    <we:property name="reportEmbeddedTime" value="&quot;2022-09-29T14:01:04.953Z&quot;"/>
    <we:property name="reportName" value="&quot;Patient Satisfaction&quot;"/>
    <we:property name="reportState" value="&quot;CONNECTED&quot;"/>
    <we:property name="reportUrl" value="&quot;/links/3bfV5i4GwW?ctid=423cd122-aca1-4620-bd9c-f6c8055ceb1e&amp;pbi_source=linkShare&amp;fromEntryPoint=shar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438</TotalTime>
  <Words>2975</Words>
  <Application>Microsoft Office PowerPoint</Application>
  <PresentationFormat>Widescreen</PresentationFormat>
  <Paragraphs>138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AvenirNext LT Pro Medium</vt:lpstr>
      <vt:lpstr>Calibri</vt:lpstr>
      <vt:lpstr>Times New Roman</vt:lpstr>
      <vt:lpstr>BlockprintVTI</vt:lpstr>
      <vt:lpstr>Capstone Project: Business Intelligence Solution for HCA Healthcare</vt:lpstr>
      <vt:lpstr>Introduction</vt:lpstr>
      <vt:lpstr>HCA Healthcare Background &amp; Rationale</vt:lpstr>
      <vt:lpstr>Business Problem Addressed</vt:lpstr>
      <vt:lpstr>Data Set Used and Where to Access</vt:lpstr>
      <vt:lpstr>Tools Used</vt:lpstr>
      <vt:lpstr>Code and Functions</vt:lpstr>
      <vt:lpstr>Summarized Averages and Contingency Table</vt:lpstr>
      <vt:lpstr>Scatter Plot of Patient Ratings by Topic</vt:lpstr>
      <vt:lpstr>Linear Regression as Predicted by Topic</vt:lpstr>
      <vt:lpstr>PowerPoint Presentation</vt:lpstr>
      <vt:lpstr>Data Visualization Interpretations and Recommendations</vt:lpstr>
      <vt:lpstr>Challenges and Limitations</vt:lpstr>
      <vt:lpstr>Summary</vt:lpstr>
      <vt:lpstr>Thank You for the Experience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Business Intelligence Solution for HCA Healthcare</dc:title>
  <dc:creator>rachael</dc:creator>
  <cp:lastModifiedBy>rachael</cp:lastModifiedBy>
  <cp:revision>30</cp:revision>
  <dcterms:created xsi:type="dcterms:W3CDTF">2022-09-28T15:34:11Z</dcterms:created>
  <dcterms:modified xsi:type="dcterms:W3CDTF">2022-10-04T18:12:20Z</dcterms:modified>
</cp:coreProperties>
</file>