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6" r:id="rId2"/>
    <p:sldId id="281" r:id="rId3"/>
    <p:sldId id="318" r:id="rId4"/>
    <p:sldId id="328" r:id="rId5"/>
    <p:sldId id="301" r:id="rId6"/>
    <p:sldId id="330" r:id="rId7"/>
    <p:sldId id="323" r:id="rId8"/>
    <p:sldId id="329" r:id="rId9"/>
    <p:sldId id="325" r:id="rId10"/>
    <p:sldId id="324" r:id="rId11"/>
    <p:sldId id="326" r:id="rId12"/>
    <p:sldId id="327" r:id="rId13"/>
    <p:sldId id="259" r:id="rId14"/>
    <p:sldId id="335" r:id="rId15"/>
    <p:sldId id="332" r:id="rId16"/>
    <p:sldId id="333" r:id="rId17"/>
    <p:sldId id="331" r:id="rId18"/>
    <p:sldId id="334" r:id="rId19"/>
  </p:sldIdLst>
  <p:sldSz cx="9144000" cy="6858000" type="screen4x3"/>
  <p:notesSz cx="6645275" cy="97742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tte Bernardi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6B1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4" autoAdjust="0"/>
    <p:restoredTop sz="94237" autoAdjust="0"/>
  </p:normalViewPr>
  <p:slideViewPr>
    <p:cSldViewPr snapToGrid="0" showGuides="1">
      <p:cViewPr>
        <p:scale>
          <a:sx n="94" d="100"/>
          <a:sy n="94" d="100"/>
        </p:scale>
        <p:origin x="-80" y="2128"/>
      </p:cViewPr>
      <p:guideLst>
        <p:guide orient="horz" pos="2160"/>
        <p:guide orient="horz" pos="4110"/>
        <p:guide orient="horz" pos="981"/>
        <p:guide orient="horz" pos="3702"/>
        <p:guide pos="2880"/>
        <p:guide pos="5148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904" y="-120"/>
      </p:cViewPr>
      <p:guideLst>
        <p:guide orient="horz" pos="3078"/>
        <p:guide pos="2093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1264443969237"/>
          <c:y val="0.0231164383561644"/>
          <c:w val="0.778038484156503"/>
          <c:h val="0.841224483604789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Y 1</c:v>
                </c:pt>
              </c:strCache>
            </c:strRef>
          </c:tx>
          <c:spPr>
            <a:ln w="47625">
              <a:noFill/>
            </a:ln>
          </c:spPr>
          <c:xVal>
            <c:numRef>
              <c:f>Feuil1!$A$2:$A$8</c:f>
              <c:numCache>
                <c:formatCode>General</c:formatCode>
                <c:ptCount val="7"/>
                <c:pt idx="0">
                  <c:v>1987.0</c:v>
                </c:pt>
                <c:pt idx="1">
                  <c:v>1995.0</c:v>
                </c:pt>
                <c:pt idx="2">
                  <c:v>1996.0</c:v>
                </c:pt>
                <c:pt idx="3">
                  <c:v>2007.0</c:v>
                </c:pt>
                <c:pt idx="4">
                  <c:v>2011.0</c:v>
                </c:pt>
                <c:pt idx="5">
                  <c:v>2013.0</c:v>
                </c:pt>
              </c:numCache>
            </c:numRef>
          </c:xVal>
          <c:yVal>
            <c:numRef>
              <c:f>Feuil1!$B$2:$B$8</c:f>
              <c:numCache>
                <c:formatCode>General</c:formatCode>
                <c:ptCount val="7"/>
                <c:pt idx="0">
                  <c:v>2000.0</c:v>
                </c:pt>
                <c:pt idx="1">
                  <c:v>2000.0</c:v>
                </c:pt>
                <c:pt idx="2">
                  <c:v>2000.0</c:v>
                </c:pt>
                <c:pt idx="3">
                  <c:v>2000.0</c:v>
                </c:pt>
                <c:pt idx="4">
                  <c:v>2000.0</c:v>
                </c:pt>
                <c:pt idx="5">
                  <c:v>2000.0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116456"/>
        <c:axId val="-2088115384"/>
      </c:scatterChart>
      <c:valAx>
        <c:axId val="-2088116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8115384"/>
        <c:crosses val="autoZero"/>
        <c:crossBetween val="midCat"/>
      </c:valAx>
      <c:valAx>
        <c:axId val="-2088115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1164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0.14275</cdr:x>
      <cdr:y>0.20895</cdr:y>
    </cdr:from>
    <cdr:to>
      <cdr:x>0.19838</cdr:x>
      <cdr:y>0.25045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495313" y="1239819"/>
          <a:ext cx="582706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36000" tIns="0" rIns="36000" bIns="0" rtlCol="0">
          <a:spAutoFit/>
        </a:bodyPr>
        <a:lstStyle xmlns:a="http://schemas.openxmlformats.org/drawingml/2006/main"/>
        <a:p xmlns:a="http://schemas.openxmlformats.org/drawingml/2006/main">
          <a:r>
            <a:rPr lang="fr-FR" sz="1600" dirty="0" smtClean="0">
              <a:latin typeface="Palatino"/>
              <a:cs typeface="Palatino"/>
            </a:rPr>
            <a:t>1987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A41F-74CB-4BA9-AA79-79ADC931CA6C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3963" y="928370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6E2CC-67F8-4C77-9171-6753FDB02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37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6FFB-FB79-47D1-B5D0-05648DC55AD5}" type="datetimeFigureOut">
              <a:rPr lang="fr-FR" smtClean="0"/>
              <a:pPr/>
              <a:t>02/04/16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2763"/>
            <a:ext cx="5316220" cy="439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79619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8" y="9283830"/>
            <a:ext cx="2879619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E165-B28E-43DD-AD9B-C38514D778C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750" y="1844824"/>
            <a:ext cx="4057302" cy="1728192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3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750" y="4509120"/>
            <a:ext cx="4057302" cy="576064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5144666"/>
            <a:ext cx="4057302" cy="288007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Date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482600"/>
            <a:ext cx="11890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Espace réservé pour une image  8" descr="IMG_ouverture.JPG"/>
          <p:cNvPicPr>
            <a:picLocks noChangeAspect="1"/>
          </p:cNvPicPr>
          <p:nvPr userDrawn="1"/>
        </p:nvPicPr>
        <p:blipFill>
          <a:blip r:embed="rId3" cstate="print"/>
          <a:srcRect l="35" r="35"/>
          <a:stretch>
            <a:fillRect/>
          </a:stretch>
        </p:blipFill>
        <p:spPr bwMode="auto">
          <a:xfrm>
            <a:off x="5699125" y="0"/>
            <a:ext cx="3444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logo_EDF_sommair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2060848"/>
            <a:ext cx="7200900" cy="323974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smtClean="0"/>
              <a:t>Texte de clôture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3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Titre de la présentation  |  mm/aaaa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850106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7" y="1268414"/>
            <a:ext cx="8353425" cy="48577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6381328"/>
            <a:ext cx="3888432" cy="153888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Titre de la présentation  |  mm/aaaa</a:t>
            </a:r>
            <a:endParaRPr lang="fr-FR"/>
          </a:p>
        </p:txBody>
      </p:sp>
      <p:pic>
        <p:nvPicPr>
          <p:cNvPr id="7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460432" y="6381328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fr-FR" sz="1000" smtClean="0"/>
              <a:t>|  </a:t>
            </a:r>
            <a:fld id="{A4A6FBFB-9464-423D-8908-BCA7DB9DC592}" type="slidenum">
              <a:rPr lang="fr-FR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fr-FR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0" r:id="rId4"/>
    <p:sldLayoutId id="2147483656" r:id="rId5"/>
    <p:sldLayoutId id="2147483659" r:id="rId6"/>
    <p:sldLayoutId id="2147483658" r:id="rId7"/>
    <p:sldLayoutId id="2147483660" r:id="rId8"/>
    <p:sldLayoutId id="2147483655" r:id="rId9"/>
    <p:sldLayoutId id="2147483653" r:id="rId10"/>
  </p:sldLayoutIdLst>
  <p:hf sldNum="0" hdr="0" dt="0"/>
  <p:txStyles>
    <p:titleStyle>
      <a:lvl1pPr marL="0" indent="0" algn="l" defTabSz="914400" rtl="0" eaLnBrk="1" latinLnBrk="0" hangingPunct="1">
        <a:spcBef>
          <a:spcPts val="0"/>
        </a:spcBef>
        <a:buNone/>
        <a:defRPr sz="280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800"/>
        </a:spcBef>
        <a:buClr>
          <a:schemeClr val="accent3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Clr>
          <a:schemeClr val="accent3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08000" algn="l" defTabSz="914400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microsoft.com/office/2007/relationships/hdphoto" Target="../media/hdphoto1.wdp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microsoft.com/office/2007/relationships/hdphoto" Target="../media/hdphoto1.wdp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5" descr="C:\Documents and Settings\H56371\Mes documents\Téléchargements\PREM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518" y="1724047"/>
            <a:ext cx="60261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6"/>
          <p:cNvSpPr>
            <a:spLocks/>
          </p:cNvSpPr>
          <p:nvPr/>
        </p:nvSpPr>
        <p:spPr bwMode="auto">
          <a:xfrm>
            <a:off x="0" y="901495"/>
            <a:ext cx="2833628" cy="1077218"/>
          </a:xfrm>
          <a:prstGeom prst="accentCallout1">
            <a:avLst>
              <a:gd name="adj1" fmla="val 49612"/>
              <a:gd name="adj2" fmla="val 100560"/>
              <a:gd name="adj3" fmla="val 107925"/>
              <a:gd name="adj4" fmla="val 148576"/>
            </a:avLst>
          </a:prstGeom>
          <a:noFill/>
          <a:ln w="28575" cmpd="sng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Intelligence centralisée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Conduite du réseau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Applications métier</a:t>
            </a:r>
          </a:p>
          <a:p>
            <a:pPr marL="0" lvl="1"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(maintenance, facturation,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…</a:t>
            </a: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)</a:t>
            </a:r>
            <a:endParaRPr kumimoji="0" lang="fr-FR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"/>
              <a:cs typeface="Palatino"/>
            </a:endParaRPr>
          </a:p>
        </p:txBody>
      </p:sp>
      <p:sp>
        <p:nvSpPr>
          <p:cNvPr id="8" name="ZoneTexte 7"/>
          <p:cNvSpPr>
            <a:spLocks/>
          </p:cNvSpPr>
          <p:nvPr/>
        </p:nvSpPr>
        <p:spPr bwMode="auto">
          <a:xfrm>
            <a:off x="7261217" y="959470"/>
            <a:ext cx="2073275" cy="1569660"/>
          </a:xfrm>
          <a:prstGeom prst="accentCallout1">
            <a:avLst>
              <a:gd name="adj1" fmla="val 52008"/>
              <a:gd name="adj2" fmla="val 356"/>
              <a:gd name="adj3" fmla="val 79478"/>
              <a:gd name="adj4" fmla="val -30390"/>
            </a:avLst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Intelligence distribuée</a:t>
            </a:r>
          </a:p>
          <a:p>
            <a:pPr marL="171450" marR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Contrôle à distance</a:t>
            </a:r>
          </a:p>
          <a:p>
            <a:pPr marL="171450" marR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Capteurs</a:t>
            </a:r>
          </a:p>
          <a:p>
            <a:pPr marL="171450" marR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Automates</a:t>
            </a:r>
          </a:p>
        </p:txBody>
      </p:sp>
      <p:sp>
        <p:nvSpPr>
          <p:cNvPr id="10" name="ZoneTexte 8"/>
          <p:cNvSpPr>
            <a:spLocks/>
          </p:cNvSpPr>
          <p:nvPr/>
        </p:nvSpPr>
        <p:spPr bwMode="auto">
          <a:xfrm>
            <a:off x="7130316" y="2805642"/>
            <a:ext cx="2073604" cy="338554"/>
          </a:xfrm>
          <a:prstGeom prst="accentCallout1">
            <a:avLst>
              <a:gd name="adj1" fmla="val 53399"/>
              <a:gd name="adj2" fmla="val -1345"/>
              <a:gd name="adj3" fmla="val 204771"/>
              <a:gd name="adj4" fmla="val -125920"/>
            </a:avLst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Télécommunications</a:t>
            </a:r>
            <a:endParaRPr lang="en-GB" kern="0" dirty="0" smtClean="0">
              <a:solidFill>
                <a:sysClr val="windowText" lastClr="000000"/>
              </a:solidFill>
              <a:latin typeface="Palatino"/>
              <a:cs typeface="Palatino"/>
            </a:endParaRPr>
          </a:p>
        </p:txBody>
      </p:sp>
      <p:sp>
        <p:nvSpPr>
          <p:cNvPr id="7" name="ZoneTexte 6"/>
          <p:cNvSpPr>
            <a:spLocks/>
          </p:cNvSpPr>
          <p:nvPr/>
        </p:nvSpPr>
        <p:spPr bwMode="auto">
          <a:xfrm>
            <a:off x="0" y="2453127"/>
            <a:ext cx="2600038" cy="1569660"/>
          </a:xfrm>
          <a:prstGeom prst="accentCallout1">
            <a:avLst>
              <a:gd name="adj1" fmla="val 49612"/>
              <a:gd name="adj2" fmla="val 96490"/>
              <a:gd name="adj3" fmla="val 86639"/>
              <a:gd name="adj4" fmla="val 116219"/>
            </a:avLst>
          </a:prstGeom>
          <a:noFill/>
          <a:ln w="28575" cmpd="sng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Intelligence distribuée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Compteurs intelligents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Pilotage des sources d’énergie renouvelable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fr-FR" sz="1600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Pilotage des batteries de stockages</a:t>
            </a:r>
          </a:p>
        </p:txBody>
      </p:sp>
    </p:spTree>
    <p:extLst>
      <p:ext uri="{BB962C8B-B14F-4D97-AF65-F5344CB8AC3E}">
        <p14:creationId xmlns:p14="http://schemas.microsoft.com/office/powerpoint/2010/main" val="345862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au cas métier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038" y="1043879"/>
            <a:ext cx="7573202" cy="528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05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5185" r="67592" b="76112"/>
          <a:stretch/>
        </p:blipFill>
        <p:spPr>
          <a:xfrm rot="10607463">
            <a:off x="3924300" y="2501900"/>
            <a:ext cx="965200" cy="1282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203200"/>
            <a:ext cx="8610600" cy="2349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fr-FR" sz="1600" b="1" dirty="0" smtClean="0">
                <a:latin typeface="Palatino"/>
                <a:cs typeface="Palatino"/>
              </a:rPr>
              <a:t>  </a:t>
            </a:r>
            <a:r>
              <a:rPr lang="fr-FR" sz="1600" b="1" i="1" dirty="0" smtClean="0">
                <a:latin typeface="Palatino"/>
                <a:cs typeface="Palatino"/>
              </a:rPr>
              <a:t>Vue fonctionnelle</a:t>
            </a:r>
          </a:p>
        </p:txBody>
      </p:sp>
      <p:pic>
        <p:nvPicPr>
          <p:cNvPr id="2052" name="Picture 4" descr="C:\Users\H56371\Documents\Publication\Inforsid2015\figures\OC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23" y="1092200"/>
            <a:ext cx="8095917" cy="1289218"/>
          </a:xfrm>
          <a:prstGeom prst="rect">
            <a:avLst/>
          </a:prstGeom>
          <a:noFill/>
          <a:ln w="28575" cmpd="sng">
            <a:solidFill>
              <a:srgbClr val="232323"/>
            </a:solidFill>
          </a:ln>
        </p:spPr>
      </p:pic>
      <p:sp>
        <p:nvSpPr>
          <p:cNvPr id="13" name="ZoneTexte 12"/>
          <p:cNvSpPr txBox="1"/>
          <p:nvPr/>
        </p:nvSpPr>
        <p:spPr>
          <a:xfrm>
            <a:off x="1989160" y="2862237"/>
            <a:ext cx="2265528" cy="49244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474747"/>
                </a:solidFill>
                <a:latin typeface="Palatino"/>
                <a:cs typeface="Palatino"/>
              </a:rPr>
              <a:t>Transformation de modèle avec Acceleo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199" y="789269"/>
            <a:ext cx="2247379" cy="290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  <a:latin typeface="Palatino"/>
                <a:cs typeface="Palatino"/>
              </a:rPr>
              <a:t>Gestion tournées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200" y="3695700"/>
            <a:ext cx="8610600" cy="3073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fr-FR" sz="1600" b="1" dirty="0" smtClean="0">
                <a:latin typeface="Palatino"/>
                <a:cs typeface="Palatino"/>
              </a:rPr>
              <a:t>  </a:t>
            </a:r>
            <a:r>
              <a:rPr lang="fr-FR" sz="1600" b="1" i="1" dirty="0" smtClean="0">
                <a:latin typeface="Palatino"/>
                <a:cs typeface="Palatino"/>
              </a:rPr>
              <a:t>Vue applicative</a:t>
            </a:r>
          </a:p>
        </p:txBody>
      </p:sp>
      <p:pic>
        <p:nvPicPr>
          <p:cNvPr id="2051" name="Picture 3" descr="C:\Users\H56371\Documents\Publication\Inforsid2015\figures\MiniZin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018" y="4571192"/>
            <a:ext cx="8427391" cy="21090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Parallélogramme 5"/>
          <p:cNvSpPr/>
          <p:nvPr/>
        </p:nvSpPr>
        <p:spPr>
          <a:xfrm>
            <a:off x="431800" y="4322262"/>
            <a:ext cx="8483600" cy="254000"/>
          </a:xfrm>
          <a:prstGeom prst="parallelogram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b="1" dirty="0" smtClean="0">
                <a:solidFill>
                  <a:schemeClr val="accent6"/>
                </a:solidFill>
                <a:latin typeface="Palatino"/>
                <a:cs typeface="Palatino"/>
              </a:rPr>
              <a:t>MiniZinc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au cas métier</a:t>
            </a:r>
            <a:br>
              <a:rPr lang="fr-FR" dirty="0" smtClean="0"/>
            </a:br>
            <a:r>
              <a:rPr lang="fr-FR" dirty="0" smtClean="0"/>
              <a:t>Vue intégration</a:t>
            </a:r>
            <a:endParaRPr lang="fr-FR" dirty="0"/>
          </a:p>
        </p:txBody>
      </p:sp>
      <p:pic>
        <p:nvPicPr>
          <p:cNvPr id="2050" name="Picture 2" descr="C:\Users\H56371\Documents\Publication\Inforsid2015\figures\ModeleInteg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6341" y="1673135"/>
            <a:ext cx="4387402" cy="408018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20099" y="2354368"/>
            <a:ext cx="334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Cambria" pitchFamily="18" charset="0"/>
              </a:rPr>
              <a:t>Utiliser le Model Typing pour garantir la cohérence des modèles entre vue et entre aspects.</a:t>
            </a:r>
            <a:endParaRPr lang="fr-FR" b="1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r 24"/>
          <p:cNvGrpSpPr/>
          <p:nvPr/>
        </p:nvGrpSpPr>
        <p:grpSpPr>
          <a:xfrm rot="20053693">
            <a:off x="1835836" y="180069"/>
            <a:ext cx="7061086" cy="4568719"/>
            <a:chOff x="1948686" y="1595405"/>
            <a:chExt cx="7061086" cy="4568719"/>
          </a:xfrm>
        </p:grpSpPr>
        <p:grpSp>
          <p:nvGrpSpPr>
            <p:cNvPr id="23" name="Grouper 22"/>
            <p:cNvGrpSpPr/>
            <p:nvPr/>
          </p:nvGrpSpPr>
          <p:grpSpPr>
            <a:xfrm>
              <a:off x="1948686" y="1595405"/>
              <a:ext cx="4674633" cy="4568719"/>
              <a:chOff x="1685934" y="1595405"/>
              <a:chExt cx="4674633" cy="4568719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1685934" y="1981717"/>
                <a:ext cx="4674633" cy="4182407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659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fr-FR" sz="160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232207">
                <a:off x="2261265" y="1595405"/>
                <a:ext cx="1244456" cy="5802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fr-FR" sz="1600" smtClean="0"/>
              </a:p>
            </p:txBody>
          </p:sp>
          <p:sp>
            <p:nvSpPr>
              <p:cNvPr id="22" name="Triangle isocèle 21"/>
              <p:cNvSpPr/>
              <p:nvPr/>
            </p:nvSpPr>
            <p:spPr>
              <a:xfrm rot="3919658">
                <a:off x="2856933" y="2108528"/>
                <a:ext cx="200202" cy="223475"/>
              </a:xfrm>
              <a:prstGeom prst="triangle">
                <a:avLst/>
              </a:prstGeom>
              <a:solidFill>
                <a:srgbClr val="6596B1"/>
              </a:solidFill>
              <a:ln>
                <a:solidFill>
                  <a:srgbClr val="659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fr-FR" sz="1600" smtClean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2692175">
              <a:off x="2660152" y="4178054"/>
              <a:ext cx="6349620" cy="121742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sp>
        <p:nvSpPr>
          <p:cNvPr id="35" name="Triangle isocèle 34"/>
          <p:cNvSpPr/>
          <p:nvPr/>
        </p:nvSpPr>
        <p:spPr>
          <a:xfrm rot="11259102">
            <a:off x="6517142" y="2571945"/>
            <a:ext cx="200202" cy="223475"/>
          </a:xfrm>
          <a:prstGeom prst="triangle">
            <a:avLst/>
          </a:prstGeom>
          <a:solidFill>
            <a:srgbClr val="6596B1"/>
          </a:solidFill>
          <a:ln>
            <a:solidFill>
              <a:srgbClr val="65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36" name="Arc 35"/>
          <p:cNvSpPr/>
          <p:nvPr/>
        </p:nvSpPr>
        <p:spPr>
          <a:xfrm rot="9491951">
            <a:off x="2862007" y="-649682"/>
            <a:ext cx="4507491" cy="4016249"/>
          </a:xfrm>
          <a:prstGeom prst="arc">
            <a:avLst>
              <a:gd name="adj1" fmla="val 15234579"/>
              <a:gd name="adj2" fmla="val 375895"/>
            </a:avLst>
          </a:prstGeom>
          <a:noFill/>
          <a:ln w="57150" cmpd="sng">
            <a:solidFill>
              <a:srgbClr val="659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3388743">
            <a:off x="6202947" y="2882074"/>
            <a:ext cx="200202" cy="223475"/>
          </a:xfrm>
          <a:prstGeom prst="triangle">
            <a:avLst/>
          </a:prstGeom>
          <a:solidFill>
            <a:srgbClr val="6596B1"/>
          </a:solidFill>
          <a:ln>
            <a:solidFill>
              <a:srgbClr val="65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pic>
        <p:nvPicPr>
          <p:cNvPr id="38" name="Image 37" descr="tourn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36" y="884662"/>
            <a:ext cx="887655" cy="589081"/>
          </a:xfrm>
          <a:prstGeom prst="rect">
            <a:avLst/>
          </a:prstGeom>
        </p:spPr>
      </p:pic>
      <p:pic>
        <p:nvPicPr>
          <p:cNvPr id="40" name="Image 39" descr="ve.pn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16" y="2032448"/>
            <a:ext cx="1037801" cy="1037801"/>
          </a:xfrm>
          <a:prstGeom prst="rect">
            <a:avLst/>
          </a:prstGeom>
        </p:spPr>
      </p:pic>
      <p:pic>
        <p:nvPicPr>
          <p:cNvPr id="41" name="Image 40" descr="engrenagedessi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28" y="2814755"/>
            <a:ext cx="495223" cy="495223"/>
          </a:xfrm>
          <a:prstGeom prst="rect">
            <a:avLst/>
          </a:prstGeom>
        </p:spPr>
      </p:pic>
      <p:pic>
        <p:nvPicPr>
          <p:cNvPr id="42" name="Image 41" descr="list7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90" y="3250712"/>
            <a:ext cx="723011" cy="723011"/>
          </a:xfrm>
          <a:prstGeom prst="rect">
            <a:avLst/>
          </a:prstGeom>
        </p:spPr>
      </p:pic>
      <p:pic>
        <p:nvPicPr>
          <p:cNvPr id="43" name="Image 42" descr="user84.png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73" y="4463746"/>
            <a:ext cx="1039927" cy="103992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3625512" y="318864"/>
            <a:ext cx="1241632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Palatino"/>
                <a:cs typeface="Palatino"/>
              </a:rPr>
              <a:t>Données tournées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971953" y="550452"/>
            <a:ext cx="1241632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Palatino"/>
                <a:cs typeface="Palatino"/>
              </a:rPr>
              <a:t>Calcul besoin énergétique des tournées</a:t>
            </a:r>
          </a:p>
        </p:txBody>
      </p:sp>
      <p:pic>
        <p:nvPicPr>
          <p:cNvPr id="46" name="Image 45" descr="engrenagedessi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8" y="645219"/>
            <a:ext cx="495223" cy="495223"/>
          </a:xfrm>
          <a:prstGeom prst="rect">
            <a:avLst/>
          </a:prstGeom>
        </p:spPr>
      </p:pic>
      <p:pic>
        <p:nvPicPr>
          <p:cNvPr id="39" name="Image 38" descr="lightning24.png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7" y="1108839"/>
            <a:ext cx="462059" cy="462059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838517" y="1844291"/>
            <a:ext cx="1241632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Palatino"/>
                <a:cs typeface="Palatino"/>
              </a:rPr>
              <a:t>Données véhicules électriques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939472" y="3166934"/>
            <a:ext cx="1496040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Palatino"/>
                <a:cs typeface="Palatino"/>
              </a:rPr>
              <a:t>Optimisation de l’affectation tournée/véhicule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3329065" y="4437654"/>
            <a:ext cx="1241632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Palatino"/>
                <a:cs typeface="Palatino"/>
              </a:rPr>
              <a:t>Validation </a:t>
            </a:r>
          </a:p>
          <a:p>
            <a:pPr algn="ctr"/>
            <a:r>
              <a:rPr lang="fr-FR" sz="1400" dirty="0">
                <a:solidFill>
                  <a:srgbClr val="000000"/>
                </a:solidFill>
                <a:latin typeface="Palatino"/>
                <a:cs typeface="Palatino"/>
              </a:rPr>
              <a:t>C</a:t>
            </a:r>
            <a:r>
              <a:rPr lang="fr-FR" sz="1400" dirty="0" smtClean="0">
                <a:solidFill>
                  <a:srgbClr val="000000"/>
                </a:solidFill>
                <a:latin typeface="Palatino"/>
                <a:cs typeface="Palatino"/>
              </a:rPr>
              <a:t>orrection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r 24"/>
          <p:cNvGrpSpPr/>
          <p:nvPr/>
        </p:nvGrpSpPr>
        <p:grpSpPr>
          <a:xfrm rot="20053693">
            <a:off x="1447789" y="544567"/>
            <a:ext cx="7061086" cy="4568719"/>
            <a:chOff x="1948686" y="1595405"/>
            <a:chExt cx="7061086" cy="4568719"/>
          </a:xfrm>
        </p:grpSpPr>
        <p:grpSp>
          <p:nvGrpSpPr>
            <p:cNvPr id="23" name="Grouper 22"/>
            <p:cNvGrpSpPr/>
            <p:nvPr/>
          </p:nvGrpSpPr>
          <p:grpSpPr>
            <a:xfrm>
              <a:off x="1948686" y="1595405"/>
              <a:ext cx="4674633" cy="4568719"/>
              <a:chOff x="1685934" y="1595405"/>
              <a:chExt cx="4674633" cy="4568719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1685934" y="1981717"/>
                <a:ext cx="4674633" cy="4182407"/>
              </a:xfrm>
              <a:prstGeom prst="ellipse">
                <a:avLst/>
              </a:prstGeom>
              <a:solidFill>
                <a:srgbClr val="FFFFFF"/>
              </a:solidFill>
              <a:ln w="57150" cmpd="sng">
                <a:solidFill>
                  <a:srgbClr val="659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60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232207">
                <a:off x="2261265" y="1595405"/>
                <a:ext cx="1244456" cy="5802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600" smtClean="0"/>
              </a:p>
            </p:txBody>
          </p:sp>
          <p:sp>
            <p:nvSpPr>
              <p:cNvPr id="22" name="Triangle isocèle 21"/>
              <p:cNvSpPr/>
              <p:nvPr/>
            </p:nvSpPr>
            <p:spPr>
              <a:xfrm rot="3919658">
                <a:off x="2856933" y="2108528"/>
                <a:ext cx="200202" cy="223475"/>
              </a:xfrm>
              <a:prstGeom prst="triangle">
                <a:avLst/>
              </a:prstGeom>
              <a:solidFill>
                <a:srgbClr val="6596B1"/>
              </a:solidFill>
              <a:ln>
                <a:solidFill>
                  <a:srgbClr val="6596B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600" smtClean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2692175">
              <a:off x="2660152" y="4178054"/>
              <a:ext cx="6349620" cy="121742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600" smtClean="0"/>
            </a:p>
          </p:txBody>
        </p:sp>
      </p:grpSp>
      <p:sp>
        <p:nvSpPr>
          <p:cNvPr id="35" name="Triangle isocèle 34"/>
          <p:cNvSpPr/>
          <p:nvPr/>
        </p:nvSpPr>
        <p:spPr>
          <a:xfrm rot="11259102">
            <a:off x="6129095" y="2936443"/>
            <a:ext cx="200202" cy="223475"/>
          </a:xfrm>
          <a:prstGeom prst="triangle">
            <a:avLst/>
          </a:prstGeom>
          <a:solidFill>
            <a:srgbClr val="6596B1"/>
          </a:solidFill>
          <a:ln>
            <a:solidFill>
              <a:srgbClr val="65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smtClean="0"/>
          </a:p>
        </p:txBody>
      </p:sp>
      <p:sp>
        <p:nvSpPr>
          <p:cNvPr id="36" name="Arc 35"/>
          <p:cNvSpPr/>
          <p:nvPr/>
        </p:nvSpPr>
        <p:spPr>
          <a:xfrm rot="9491951">
            <a:off x="2473960" y="-285184"/>
            <a:ext cx="4507491" cy="4016249"/>
          </a:xfrm>
          <a:prstGeom prst="arc">
            <a:avLst>
              <a:gd name="adj1" fmla="val 15234579"/>
              <a:gd name="adj2" fmla="val 375895"/>
            </a:avLst>
          </a:prstGeom>
          <a:noFill/>
          <a:ln w="57150" cmpd="sng">
            <a:solidFill>
              <a:srgbClr val="659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isocèle 36"/>
          <p:cNvSpPr/>
          <p:nvPr/>
        </p:nvSpPr>
        <p:spPr>
          <a:xfrm rot="3388743">
            <a:off x="5814900" y="3246572"/>
            <a:ext cx="200202" cy="223475"/>
          </a:xfrm>
          <a:prstGeom prst="triangle">
            <a:avLst/>
          </a:prstGeom>
          <a:solidFill>
            <a:srgbClr val="6596B1"/>
          </a:solidFill>
          <a:ln>
            <a:solidFill>
              <a:srgbClr val="65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smtClean="0"/>
          </a:p>
        </p:txBody>
      </p:sp>
      <p:pic>
        <p:nvPicPr>
          <p:cNvPr id="38" name="Image 37" descr="tourn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89" y="1249160"/>
            <a:ext cx="887655" cy="589081"/>
          </a:xfrm>
          <a:prstGeom prst="rect">
            <a:avLst/>
          </a:prstGeom>
        </p:spPr>
      </p:pic>
      <p:pic>
        <p:nvPicPr>
          <p:cNvPr id="40" name="Image 39" descr="ve.pn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69" y="2396946"/>
            <a:ext cx="1037801" cy="1037801"/>
          </a:xfrm>
          <a:prstGeom prst="rect">
            <a:avLst/>
          </a:prstGeom>
        </p:spPr>
      </p:pic>
      <p:pic>
        <p:nvPicPr>
          <p:cNvPr id="41" name="Image 40" descr="engrenagedessi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81" y="3179253"/>
            <a:ext cx="495223" cy="495223"/>
          </a:xfrm>
          <a:prstGeom prst="rect">
            <a:avLst/>
          </a:prstGeom>
        </p:spPr>
      </p:pic>
      <p:pic>
        <p:nvPicPr>
          <p:cNvPr id="42" name="Image 41" descr="list7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43" y="3615210"/>
            <a:ext cx="723011" cy="723011"/>
          </a:xfrm>
          <a:prstGeom prst="rect">
            <a:avLst/>
          </a:prstGeom>
        </p:spPr>
      </p:pic>
      <p:pic>
        <p:nvPicPr>
          <p:cNvPr id="43" name="Image 42" descr="user84.png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26" y="4828244"/>
            <a:ext cx="1039927" cy="103992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3237465" y="683362"/>
            <a:ext cx="1241632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smtClean="0">
                <a:solidFill>
                  <a:srgbClr val="000000"/>
                </a:solidFill>
                <a:latin typeface="Palatino"/>
                <a:cs typeface="Palatino"/>
              </a:rPr>
              <a:t>Tours data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583906" y="914950"/>
            <a:ext cx="1241632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Palatino"/>
                <a:cs typeface="Palatino"/>
              </a:rPr>
              <a:t>Calculate tours energy needs </a:t>
            </a:r>
          </a:p>
        </p:txBody>
      </p:sp>
      <p:pic>
        <p:nvPicPr>
          <p:cNvPr id="46" name="Image 45" descr="engrenagedessi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41" y="1009717"/>
            <a:ext cx="495223" cy="495223"/>
          </a:xfrm>
          <a:prstGeom prst="rect">
            <a:avLst/>
          </a:prstGeom>
        </p:spPr>
      </p:pic>
      <p:pic>
        <p:nvPicPr>
          <p:cNvPr id="39" name="Image 38" descr="lightning24.png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90" y="1473337"/>
            <a:ext cx="462059" cy="462059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450470" y="2208789"/>
            <a:ext cx="1241632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smtClean="0">
                <a:solidFill>
                  <a:srgbClr val="000000"/>
                </a:solidFill>
                <a:latin typeface="Palatino"/>
                <a:cs typeface="Palatino"/>
              </a:rPr>
              <a:t>Electric vehicles data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704292" y="3402094"/>
            <a:ext cx="1496040" cy="64633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Palatino"/>
                <a:cs typeface="Palatino"/>
              </a:rPr>
              <a:t>Optimize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Palatino"/>
                <a:cs typeface="Palatino"/>
              </a:rPr>
              <a:t>tours /vehicles allocation 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941018" y="4802152"/>
            <a:ext cx="1241632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Palatino"/>
                <a:cs typeface="Palatino"/>
              </a:rPr>
              <a:t>Validate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Palatino"/>
                <a:cs typeface="Palatino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74057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772160" y="4327036"/>
            <a:ext cx="8152831" cy="11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757399" y="1869440"/>
            <a:ext cx="30480" cy="2468880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7399" y="1879600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Zachman</a:t>
            </a:r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2927284" y="2184400"/>
            <a:ext cx="32381" cy="2129567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3192685" y="2578945"/>
            <a:ext cx="19668" cy="1753996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2083" y="2589105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RM-ODP</a:t>
            </a: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6202497" y="2973489"/>
            <a:ext cx="13032" cy="134451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01895" y="2983649"/>
            <a:ext cx="141250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ISO/IEC 4210</a:t>
            </a: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7298543" y="3375422"/>
            <a:ext cx="15163" cy="950049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97941" y="3385582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TOGAF 9</a:t>
            </a:r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7838389" y="3759225"/>
            <a:ext cx="5729" cy="566246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37787" y="3769385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SGAM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85578" y="4332933"/>
            <a:ext cx="62005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87</a:t>
            </a:r>
            <a:endParaRPr lang="fr-FR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640096" y="4343392"/>
            <a:ext cx="62005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95</a:t>
            </a:r>
            <a:endParaRPr lang="fr-FR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904555" y="4338910"/>
            <a:ext cx="62005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96</a:t>
            </a:r>
            <a:endParaRPr lang="fr-FR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903249" y="4326957"/>
            <a:ext cx="62005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07</a:t>
            </a:r>
            <a:endParaRPr lang="fr-FR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004412" y="4315004"/>
            <a:ext cx="62005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11</a:t>
            </a:r>
            <a:endParaRPr lang="fr-FR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45284" y="4310521"/>
            <a:ext cx="620059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13</a:t>
            </a:r>
            <a:endParaRPr lang="fr-FR" sz="16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23808" y="2192367"/>
            <a:ext cx="1678975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Kruchten « 4+1 »</a:t>
            </a:r>
          </a:p>
        </p:txBody>
      </p:sp>
    </p:spTree>
    <p:extLst>
      <p:ext uri="{BB962C8B-B14F-4D97-AF65-F5344CB8AC3E}">
        <p14:creationId xmlns:p14="http://schemas.microsoft.com/office/powerpoint/2010/main" val="279907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3651020635"/>
              </p:ext>
            </p:extLst>
          </p:nvPr>
        </p:nvGraphicFramePr>
        <p:xfrm>
          <a:off x="-822960" y="3190240"/>
          <a:ext cx="10474960" cy="593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772160" y="4328160"/>
            <a:ext cx="7569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762000" y="1869440"/>
            <a:ext cx="30480" cy="2468880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2000" y="1879600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Zachman</a:t>
            </a:r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2927284" y="2184400"/>
            <a:ext cx="32381" cy="2129567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26682" y="2194560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TOGAF 1</a:t>
            </a:r>
          </a:p>
        </p:txBody>
      </p:sp>
      <p:cxnSp>
        <p:nvCxnSpPr>
          <p:cNvPr id="17" name="Connecteur droit 16"/>
          <p:cNvCxnSpPr/>
          <p:nvPr/>
        </p:nvCxnSpPr>
        <p:spPr>
          <a:xfrm flipH="1" flipV="1">
            <a:off x="3192685" y="2578945"/>
            <a:ext cx="19668" cy="1753996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2083" y="2589105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RM-ODP</a:t>
            </a: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6202497" y="2973489"/>
            <a:ext cx="13032" cy="1344511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01895" y="2983649"/>
            <a:ext cx="141250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ISO/IEC 4210</a:t>
            </a: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7298543" y="3375422"/>
            <a:ext cx="15163" cy="950049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97941" y="3385582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TOGAF 9</a:t>
            </a:r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7838389" y="3759225"/>
            <a:ext cx="5729" cy="566246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37787" y="3769385"/>
            <a:ext cx="1056640" cy="28448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latin typeface="Palatino"/>
                <a:cs typeface="Palatino"/>
              </a:rPr>
              <a:t>SGAM</a:t>
            </a:r>
          </a:p>
        </p:txBody>
      </p:sp>
    </p:spTree>
    <p:extLst>
      <p:ext uri="{BB962C8B-B14F-4D97-AF65-F5344CB8AC3E}">
        <p14:creationId xmlns:p14="http://schemas.microsoft.com/office/powerpoint/2010/main" val="277636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200"/>
            <a:ext cx="6367783" cy="1260947"/>
          </a:xfrm>
          <a:prstGeom prst="rect">
            <a:avLst/>
          </a:prstGeom>
        </p:spPr>
      </p:pic>
      <p:pic>
        <p:nvPicPr>
          <p:cNvPr id="5" name="Image 4" descr="min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32" y="2844800"/>
            <a:ext cx="897317" cy="806450"/>
          </a:xfrm>
          <a:prstGeom prst="rect">
            <a:avLst/>
          </a:prstGeom>
        </p:spPr>
      </p:pic>
      <p:pic>
        <p:nvPicPr>
          <p:cNvPr id="6" name="Image 5" descr="cnr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28575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6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4280233" y="1669672"/>
            <a:ext cx="23518" cy="2739672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141683" y="3060868"/>
            <a:ext cx="2347516" cy="164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25052" y="1348966"/>
            <a:ext cx="1167654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Quantitative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4147" y="4460582"/>
            <a:ext cx="1293189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Fonctionnelle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5117" y="2893356"/>
            <a:ext cx="103069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Simulation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437" y="2893847"/>
            <a:ext cx="103089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Analytique</a:t>
            </a:r>
          </a:p>
        </p:txBody>
      </p:sp>
    </p:spTree>
    <p:extLst>
      <p:ext uri="{BB962C8B-B14F-4D97-AF65-F5344CB8AC3E}">
        <p14:creationId xmlns:p14="http://schemas.microsoft.com/office/powerpoint/2010/main" val="280555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447676" y="2816374"/>
            <a:ext cx="4762500" cy="1728192"/>
          </a:xfrm>
        </p:spPr>
        <p:txBody>
          <a:bodyPr/>
          <a:lstStyle/>
          <a:p>
            <a:r>
              <a:rPr lang="fr-FR" sz="2000" dirty="0" smtClean="0"/>
              <a:t>Simulation des Systèmes d’Information des Smart Grids</a:t>
            </a:r>
            <a:endParaRPr lang="fr-FR" sz="20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482600" y="3476624"/>
            <a:ext cx="4057302" cy="2266951"/>
          </a:xfrm>
        </p:spPr>
        <p:txBody>
          <a:bodyPr/>
          <a:lstStyle/>
          <a:p>
            <a:r>
              <a:rPr lang="fr-FR" dirty="0" smtClean="0"/>
              <a:t>Une approche par points de vue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Rachida Seghiri</a:t>
            </a:r>
          </a:p>
          <a:p>
            <a:r>
              <a:rPr lang="fr-FR" dirty="0" smtClean="0"/>
              <a:t>Frédéric Boulanger</a:t>
            </a:r>
          </a:p>
          <a:p>
            <a:r>
              <a:rPr lang="fr-FR" dirty="0" smtClean="0"/>
              <a:t>Claire Lecocq</a:t>
            </a:r>
          </a:p>
          <a:p>
            <a:r>
              <a:rPr lang="fr-FR" dirty="0" smtClean="0"/>
              <a:t>Vincent Godefroy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C:\Users\H56371\Documents\Publication\Inforsid2015\Presentation\centralesupel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9075" y="489659"/>
            <a:ext cx="1190624" cy="610479"/>
          </a:xfrm>
          <a:prstGeom prst="rect">
            <a:avLst/>
          </a:prstGeom>
          <a:noFill/>
        </p:spPr>
      </p:pic>
      <p:pic>
        <p:nvPicPr>
          <p:cNvPr id="1027" name="Picture 3" descr="C:\Users\H56371\Documents\Publication\Inforsid2015\Presentation\rise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5940658"/>
            <a:ext cx="1192212" cy="558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/>
          <p:cNvSpPr txBox="1">
            <a:spLocks/>
          </p:cNvSpPr>
          <p:nvPr/>
        </p:nvSpPr>
        <p:spPr>
          <a:xfrm>
            <a:off x="518118" y="1446426"/>
            <a:ext cx="8353425" cy="4032250"/>
          </a:xfrm>
          <a:prstGeom prst="rect">
            <a:avLst/>
          </a:prstGeom>
        </p:spPr>
        <p:txBody>
          <a:bodyPr/>
          <a:lstStyle/>
          <a:p>
            <a:pPr marL="179388" marR="0" lvl="0" indent="-179388"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"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mbria" pitchFamily="18" charset="0"/>
              </a:rPr>
              <a:t>Cas d’étude</a:t>
            </a:r>
          </a:p>
          <a:p>
            <a:pPr marL="179388" marR="0" lvl="0" indent="-179388"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"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mbria" pitchFamily="18" charset="0"/>
              </a:rPr>
              <a:t>Démarche générale</a:t>
            </a:r>
          </a:p>
          <a:p>
            <a:pPr marL="179388" marR="0" lvl="0" indent="-179388"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"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mbria" pitchFamily="18" charset="0"/>
              </a:rPr>
              <a:t>Application au cas d’étude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"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385762"/>
          </a:xfrm>
        </p:spPr>
        <p:txBody>
          <a:bodyPr/>
          <a:lstStyle/>
          <a:p>
            <a:r>
              <a:rPr lang="fr-FR" sz="2800" dirty="0" smtClean="0"/>
              <a:t>Sommaire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5" descr="C:\Documents and Settings\H56371\Mes documents\Téléchargements\PREM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518" y="1724047"/>
            <a:ext cx="60261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6"/>
          <p:cNvSpPr>
            <a:spLocks/>
          </p:cNvSpPr>
          <p:nvPr/>
        </p:nvSpPr>
        <p:spPr bwMode="auto">
          <a:xfrm>
            <a:off x="255731" y="1124897"/>
            <a:ext cx="2705225" cy="1200329"/>
          </a:xfrm>
          <a:prstGeom prst="accentCallout1">
            <a:avLst>
              <a:gd name="adj1" fmla="val 31000"/>
              <a:gd name="adj2" fmla="val 100560"/>
              <a:gd name="adj3" fmla="val 87998"/>
              <a:gd name="adj4" fmla="val 149505"/>
            </a:avLst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Centralized intelligence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Grid operation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Business applications</a:t>
            </a:r>
          </a:p>
          <a:p>
            <a:pPr marL="0" lvl="1"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(maintenance, billing, ...)</a:t>
            </a:r>
            <a:endParaRPr kumimoji="0" lang="en-GB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"/>
              <a:cs typeface="Palatino"/>
            </a:endParaRPr>
          </a:p>
        </p:txBody>
      </p:sp>
      <p:sp>
        <p:nvSpPr>
          <p:cNvPr id="8" name="ZoneTexte 7"/>
          <p:cNvSpPr>
            <a:spLocks/>
          </p:cNvSpPr>
          <p:nvPr/>
        </p:nvSpPr>
        <p:spPr bwMode="auto">
          <a:xfrm>
            <a:off x="6943724" y="959470"/>
            <a:ext cx="2073275" cy="1477328"/>
          </a:xfrm>
          <a:prstGeom prst="accentCallout1">
            <a:avLst>
              <a:gd name="adj1" fmla="val 52008"/>
              <a:gd name="adj2" fmla="val 356"/>
              <a:gd name="adj3" fmla="val 99159"/>
              <a:gd name="adj4" fmla="val -31524"/>
            </a:avLst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Distributed intelligence</a:t>
            </a:r>
          </a:p>
          <a:p>
            <a:pPr marL="171450" marR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Remote control</a:t>
            </a:r>
          </a:p>
          <a:p>
            <a:pPr marL="171450" marR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kern="0" dirty="0">
                <a:solidFill>
                  <a:sysClr val="windowText" lastClr="000000"/>
                </a:solidFill>
                <a:latin typeface="Palatino"/>
                <a:cs typeface="Palatino"/>
              </a:rPr>
              <a:t>A</a:t>
            </a: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utomata</a:t>
            </a:r>
          </a:p>
          <a:p>
            <a:pPr marL="171450" marR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kern="0" dirty="0">
                <a:solidFill>
                  <a:sysClr val="windowText" lastClr="000000"/>
                </a:solidFill>
                <a:latin typeface="Palatino"/>
                <a:cs typeface="Palatino"/>
              </a:rPr>
              <a:t>S</a:t>
            </a: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ensors</a:t>
            </a:r>
            <a:endParaRPr lang="en-GB" kern="0" dirty="0">
              <a:solidFill>
                <a:sysClr val="windowText" lastClr="000000"/>
              </a:solidFill>
              <a:latin typeface="Palatino"/>
              <a:cs typeface="Palatino"/>
            </a:endParaRPr>
          </a:p>
        </p:txBody>
      </p:sp>
      <p:sp>
        <p:nvSpPr>
          <p:cNvPr id="9" name="ZoneTexte 5"/>
          <p:cNvSpPr>
            <a:spLocks/>
          </p:cNvSpPr>
          <p:nvPr/>
        </p:nvSpPr>
        <p:spPr bwMode="auto">
          <a:xfrm>
            <a:off x="285730" y="2795610"/>
            <a:ext cx="2588682" cy="1200329"/>
          </a:xfrm>
          <a:prstGeom prst="accentCallout1">
            <a:avLst>
              <a:gd name="adj1" fmla="val 48903"/>
              <a:gd name="adj2" fmla="val 100435"/>
              <a:gd name="adj3" fmla="val 130597"/>
              <a:gd name="adj4" fmla="val 117297"/>
            </a:avLst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Distributed intelligence</a:t>
            </a:r>
          </a:p>
          <a:p>
            <a:pPr marL="171450" lvl="0" indent="-171450">
              <a:buFont typeface="Arial"/>
              <a:buChar char="•"/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Smart meters</a:t>
            </a:r>
          </a:p>
          <a:p>
            <a:pPr marL="171450" lvl="0" indent="-171450">
              <a:buFont typeface="Arial"/>
              <a:buChar char="•"/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PV steering</a:t>
            </a:r>
          </a:p>
          <a:p>
            <a:pPr marL="171450" lvl="0" indent="-171450">
              <a:buFont typeface="Arial"/>
              <a:buChar char="•"/>
              <a:defRPr/>
            </a:pPr>
            <a:r>
              <a:rPr lang="en-GB" kern="0" dirty="0">
                <a:solidFill>
                  <a:sysClr val="windowText" lastClr="000000"/>
                </a:solidFill>
                <a:latin typeface="Palatino"/>
                <a:cs typeface="Palatino"/>
              </a:rPr>
              <a:t>B</a:t>
            </a: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attery steering</a:t>
            </a:r>
            <a:endParaRPr lang="en-GB" kern="0" dirty="0">
              <a:solidFill>
                <a:sysClr val="windowText" lastClr="000000"/>
              </a:solidFill>
              <a:latin typeface="Palatino"/>
              <a:cs typeface="Palatino"/>
            </a:endParaRPr>
          </a:p>
        </p:txBody>
      </p:sp>
      <p:sp>
        <p:nvSpPr>
          <p:cNvPr id="10" name="ZoneTexte 8"/>
          <p:cNvSpPr>
            <a:spLocks/>
          </p:cNvSpPr>
          <p:nvPr/>
        </p:nvSpPr>
        <p:spPr bwMode="auto">
          <a:xfrm>
            <a:off x="6895139" y="2746851"/>
            <a:ext cx="2309722" cy="530915"/>
          </a:xfrm>
          <a:prstGeom prst="accentCallout1">
            <a:avLst>
              <a:gd name="adj1" fmla="val 70764"/>
              <a:gd name="adj2" fmla="val 356"/>
              <a:gd name="adj3" fmla="val 131836"/>
              <a:gd name="adj4" fmla="val -107207"/>
            </a:avLst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kern="0" dirty="0" smtClean="0">
                <a:solidFill>
                  <a:sysClr val="windowText" lastClr="000000"/>
                </a:solidFill>
                <a:latin typeface="Palatino"/>
                <a:cs typeface="Palatino"/>
              </a:rPr>
              <a:t>Telecommunications</a:t>
            </a:r>
          </a:p>
          <a:p>
            <a:pPr marL="171450" lvl="0" indent="-171450">
              <a:buFont typeface="Arial"/>
              <a:buChar char="•"/>
              <a:defRPr/>
            </a:pPr>
            <a:endParaRPr lang="en-GB" sz="1000" kern="0" dirty="0" smtClean="0">
              <a:solidFill>
                <a:sysClr val="windowText" lastClr="000000"/>
              </a:solidFill>
              <a:latin typeface="Palatino"/>
              <a:cs typeface="Palati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Verrous identifiés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61043" y="1917640"/>
            <a:ext cx="7968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fr-FR" b="1" dirty="0" smtClean="0">
                <a:latin typeface="Cambria" pitchFamily="18" charset="0"/>
                <a:sym typeface="Wingdings" pitchFamily="2" charset="2"/>
              </a:rPr>
              <a:t>Modèles compréhensibles par les experts, s’appuyant sur des standards pérennes</a:t>
            </a:r>
            <a:r>
              <a:rPr lang="fr-FR" b="1" dirty="0" smtClean="0">
                <a:latin typeface="Cambria" pitchFamily="18" charset="0"/>
              </a:rPr>
              <a:t> </a:t>
            </a:r>
          </a:p>
          <a:p>
            <a:pPr marL="342900" indent="-342900" algn="just">
              <a:buAutoNum type="arabicParenR"/>
            </a:pPr>
            <a:endParaRPr lang="fr-FR" b="1" dirty="0" smtClean="0">
              <a:latin typeface="Cambria" pitchFamily="18" charset="0"/>
            </a:endParaRPr>
          </a:p>
          <a:p>
            <a:pPr marL="342900" indent="-342900" algn="just">
              <a:buAutoNum type="arabicParenR"/>
            </a:pPr>
            <a:r>
              <a:rPr lang="fr-FR" b="1" dirty="0" smtClean="0">
                <a:latin typeface="Cambria" pitchFamily="18" charset="0"/>
              </a:rPr>
              <a:t>Besoin de simulation </a:t>
            </a:r>
            <a:r>
              <a:rPr lang="fr-FR" b="1" dirty="0" smtClean="0">
                <a:latin typeface="Cambria" pitchFamily="18" charset="0"/>
                <a:sym typeface="Wingdings" pitchFamily="2" charset="2"/>
              </a:rPr>
              <a:t> modèles exécutables</a:t>
            </a:r>
          </a:p>
          <a:p>
            <a:pPr marL="342900" indent="-342900" algn="just">
              <a:buAutoNum type="arabicParenR"/>
            </a:pPr>
            <a:endParaRPr lang="fr-FR" b="1" dirty="0" smtClean="0">
              <a:latin typeface="Cambria" pitchFamily="18" charset="0"/>
              <a:sym typeface="Wingdings" pitchFamily="2" charset="2"/>
            </a:endParaRPr>
          </a:p>
          <a:p>
            <a:pPr marL="342900" indent="-342900" algn="just">
              <a:buAutoNum type="arabicParenR"/>
            </a:pPr>
            <a:r>
              <a:rPr lang="fr-FR" b="1" dirty="0" smtClean="0">
                <a:latin typeface="Cambria" pitchFamily="18" charset="0"/>
                <a:sym typeface="Wingdings" pitchFamily="2" charset="2"/>
              </a:rPr>
              <a:t>Approche par points de vue  pour appréhender le SI des Smart Grids  maintien de la cohérence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61043" y="1917640"/>
            <a:ext cx="7968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fr-FR" b="1" dirty="0" smtClean="0">
                <a:latin typeface="Cambria" pitchFamily="18" charset="0"/>
                <a:sym typeface="Wingdings" pitchFamily="2" charset="2"/>
              </a:rPr>
              <a:t>Modèles compréhensibles par les experts, s’appuyant sur des standards pérennes</a:t>
            </a:r>
            <a:r>
              <a:rPr lang="fr-FR" b="1" dirty="0" smtClean="0">
                <a:latin typeface="Cambria" pitchFamily="18" charset="0"/>
              </a:rPr>
              <a:t> </a:t>
            </a:r>
          </a:p>
          <a:p>
            <a:pPr marL="342900" indent="-342900" algn="just">
              <a:buAutoNum type="arabicParenR"/>
            </a:pPr>
            <a:endParaRPr lang="fr-FR" b="1" dirty="0" smtClean="0">
              <a:latin typeface="Cambria" pitchFamily="18" charset="0"/>
            </a:endParaRPr>
          </a:p>
          <a:p>
            <a:pPr marL="342900" indent="-342900" algn="just">
              <a:buAutoNum type="arabicParenR"/>
            </a:pPr>
            <a:r>
              <a:rPr lang="fr-FR" b="1" dirty="0" smtClean="0">
                <a:latin typeface="Cambria" pitchFamily="18" charset="0"/>
              </a:rPr>
              <a:t>Besoin de simulation </a:t>
            </a:r>
            <a:r>
              <a:rPr lang="fr-FR" b="1" dirty="0" smtClean="0">
                <a:latin typeface="Cambria" pitchFamily="18" charset="0"/>
                <a:sym typeface="Wingdings" pitchFamily="2" charset="2"/>
              </a:rPr>
              <a:t> modèles exécutables</a:t>
            </a:r>
          </a:p>
          <a:p>
            <a:pPr marL="342900" indent="-342900" algn="just">
              <a:buAutoNum type="arabicParenR"/>
            </a:pPr>
            <a:endParaRPr lang="fr-FR" b="1" dirty="0" smtClean="0">
              <a:latin typeface="Cambria" pitchFamily="18" charset="0"/>
              <a:sym typeface="Wingdings" pitchFamily="2" charset="2"/>
            </a:endParaRPr>
          </a:p>
          <a:p>
            <a:pPr marL="342900" indent="-342900" algn="just">
              <a:buAutoNum type="arabicParenR"/>
            </a:pPr>
            <a:r>
              <a:rPr lang="fr-FR" b="1" dirty="0" smtClean="0">
                <a:latin typeface="Cambria" pitchFamily="18" charset="0"/>
                <a:sym typeface="Wingdings" pitchFamily="2" charset="2"/>
              </a:rPr>
              <a:t>Approche par points de vue  pour appréhender le SI des Smart Grids  maintien de la cohérence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proposée</a:t>
            </a:r>
            <a:endParaRPr lang="fr-FR" dirty="0"/>
          </a:p>
        </p:txBody>
      </p:sp>
      <p:pic>
        <p:nvPicPr>
          <p:cNvPr id="1026" name="Picture 2" descr="C:\Users\H56371\Documents\Publication\Inforsid2015\figures\DemarcheB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627" y="1302691"/>
            <a:ext cx="7493331" cy="4685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 études</a:t>
            </a:r>
            <a:br>
              <a:rPr lang="fr-FR" dirty="0" smtClean="0"/>
            </a:br>
            <a:r>
              <a:rPr lang="fr-FR" sz="1800" dirty="0" smtClean="0"/>
              <a:t>Gestion d’une flotte de véhicules électrique d’entreprise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61043" y="1917640"/>
            <a:ext cx="7968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Cambria" pitchFamily="18" charset="0"/>
              </a:rPr>
              <a:t>Changement de paradigme pour les gestionnaire de flotte de véhicules :</a:t>
            </a:r>
          </a:p>
          <a:p>
            <a:pPr algn="just"/>
            <a:endParaRPr lang="fr-FR" b="1" dirty="0" smtClean="0">
              <a:latin typeface="Cambria" pitchFamily="18" charset="0"/>
            </a:endParaRPr>
          </a:p>
          <a:p>
            <a:pPr algn="just">
              <a:buFont typeface="Symbol" pitchFamily="18" charset="2"/>
              <a:buChar char="-"/>
            </a:pPr>
            <a:r>
              <a:rPr lang="fr-FR" dirty="0" smtClean="0">
                <a:latin typeface="Cambria" pitchFamily="18" charset="0"/>
              </a:rPr>
              <a:t>  VE limité par son autonomie.</a:t>
            </a:r>
          </a:p>
          <a:p>
            <a:pPr algn="just">
              <a:buFont typeface="Symbol" pitchFamily="18" charset="2"/>
              <a:buChar char="-"/>
            </a:pPr>
            <a:r>
              <a:rPr lang="fr-FR" dirty="0" smtClean="0">
                <a:latin typeface="Cambria" pitchFamily="18" charset="0"/>
              </a:rPr>
              <a:t>  La recharge ne se fait pas comme le plein d’essence d’un véhicule thermique (temps de recharge, disponibilité des bornes, …).</a:t>
            </a:r>
          </a:p>
          <a:p>
            <a:pPr algn="just">
              <a:buFont typeface="Symbol" pitchFamily="18" charset="2"/>
              <a:buChar char="-"/>
            </a:pPr>
            <a:endParaRPr lang="fr-FR" dirty="0" smtClean="0">
              <a:latin typeface="Cambria" pitchFamily="18" charset="0"/>
            </a:endParaRPr>
          </a:p>
          <a:p>
            <a:pPr algn="just">
              <a:buFont typeface="Symbol" pitchFamily="18" charset="2"/>
              <a:buChar char="®"/>
            </a:pPr>
            <a:r>
              <a:rPr lang="fr-FR" dirty="0" smtClean="0">
                <a:latin typeface="Cambria" pitchFamily="18" charset="0"/>
              </a:rPr>
              <a:t>  Gestion de la flotte fortement impactée ainsi que le SI qui l’implémente.</a:t>
            </a:r>
          </a:p>
          <a:p>
            <a:pPr algn="just">
              <a:buFont typeface="Symbol" pitchFamily="18" charset="2"/>
              <a:buChar char="®"/>
            </a:pPr>
            <a:endParaRPr lang="fr-FR" dirty="0" smtClean="0">
              <a:latin typeface="Cambria" pitchFamily="18" charset="0"/>
            </a:endParaRPr>
          </a:p>
          <a:p>
            <a:pPr algn="just"/>
            <a:r>
              <a:rPr lang="fr-FR" b="1" dirty="0" smtClean="0">
                <a:latin typeface="Cambria" pitchFamily="18" charset="0"/>
              </a:rPr>
              <a:t>Proposition</a:t>
            </a:r>
            <a:r>
              <a:rPr lang="fr-FR" dirty="0" smtClean="0">
                <a:latin typeface="Cambria" pitchFamily="18" charset="0"/>
              </a:rPr>
              <a:t> : Simuler les SI impactés et permettre de valider/critiquer les choix de modélisation.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proposée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08"/>
            <a:ext cx="5376860" cy="568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F_PPT2007_Vert_clair_avec_photo_v1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accent3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EDF_PPT2007_Vert_clair_avec_photo_v1</Template>
  <TotalTime>58996</TotalTime>
  <Words>364</Words>
  <Application>Microsoft Macintosh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EDF_PPT2007_Vert_clair_avec_photo_v1</vt:lpstr>
      <vt:lpstr>PowerPoint Presentation</vt:lpstr>
      <vt:lpstr>Simulation des Systèmes d’Information des Smart Grids</vt:lpstr>
      <vt:lpstr>Sommaire</vt:lpstr>
      <vt:lpstr>PowerPoint Presentation</vt:lpstr>
      <vt:lpstr>Verrous identifiés</vt:lpstr>
      <vt:lpstr>État de l’art</vt:lpstr>
      <vt:lpstr>Démarche proposée</vt:lpstr>
      <vt:lpstr>Cas d’ études Gestion d’une flotte de véhicules électrique d’entreprise</vt:lpstr>
      <vt:lpstr>Démarche proposée</vt:lpstr>
      <vt:lpstr>Application au cas métier</vt:lpstr>
      <vt:lpstr>PowerPoint Presentation</vt:lpstr>
      <vt:lpstr>Application au cas métier Vue intégration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D78751</dc:creator>
  <cp:lastModifiedBy>Rachida</cp:lastModifiedBy>
  <cp:revision>306</cp:revision>
  <dcterms:created xsi:type="dcterms:W3CDTF">2013-01-30T09:47:33Z</dcterms:created>
  <dcterms:modified xsi:type="dcterms:W3CDTF">2016-04-04T15:28:16Z</dcterms:modified>
</cp:coreProperties>
</file>