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5" r:id="rId2"/>
    <p:sldId id="346" r:id="rId3"/>
    <p:sldId id="332" r:id="rId4"/>
    <p:sldId id="328" r:id="rId5"/>
    <p:sldId id="341" r:id="rId6"/>
    <p:sldId id="338" r:id="rId7"/>
    <p:sldId id="340" r:id="rId8"/>
    <p:sldId id="349" r:id="rId9"/>
    <p:sldId id="345" r:id="rId10"/>
    <p:sldId id="350" r:id="rId11"/>
    <p:sldId id="344" r:id="rId12"/>
    <p:sldId id="347" r:id="rId13"/>
    <p:sldId id="343" r:id="rId14"/>
    <p:sldId id="348" r:id="rId15"/>
    <p:sldId id="354" r:id="rId16"/>
    <p:sldId id="352" r:id="rId17"/>
    <p:sldId id="351" r:id="rId18"/>
    <p:sldId id="353" r:id="rId19"/>
    <p:sldId id="342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9830" autoAdjust="0"/>
  </p:normalViewPr>
  <p:slideViewPr>
    <p:cSldViewPr snapToGrid="0">
      <p:cViewPr>
        <p:scale>
          <a:sx n="130" d="100"/>
          <a:sy n="130" d="100"/>
        </p:scale>
        <p:origin x="-408" y="7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66CF-67F0-AB43-B197-D8F8C55C8359}" type="datetimeFigureOut">
              <a:rPr lang="fr-FR" smtClean="0"/>
              <a:pPr/>
              <a:t>02/04/16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B29DA-B4DD-FB49-B489-990DE3B0F7D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1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1CCA-132B-714A-9376-9DEE4AEF2388}" type="datetimeFigureOut">
              <a:rPr lang="fr-FR" smtClean="0"/>
              <a:pPr/>
              <a:t>02/04/16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0755-962D-124E-B12C-F8D7B17880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05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645D-7452-E043-A536-D736A80C4D02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0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59C6-AD11-5F4A-9348-6EDA965B4BDB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AF39-B600-DD47-B643-D300614CA0AE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9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63-9218-774A-9654-7271DBF2BA6D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2D76-4A8C-AC4E-8E16-935420A61ED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17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73F-442F-C149-89DD-92B7607A751D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5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FC8-9332-C14C-A58D-B46036A8D88F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D17-8C87-5243-96AA-1F685E39D86C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5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3B55-337E-4C4B-B657-74006B703CF1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5B0-4C33-A142-B7D8-AA6E41754D60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0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36B2-D9E1-164D-BAE0-CD038512DC6B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97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19E5-B863-444D-B926-849B121DB101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846E-6847-1E46-9EFA-FA59D031E493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4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91B8-8657-EC47-A2F7-C0EE1320B637}" type="datetime1">
              <a:rPr lang="fr-FR" smtClean="0"/>
              <a:pPr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2D76-4A8C-AC4E-8E16-935420A61ED9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5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23.jpeg"/><Relationship Id="rId8" Type="http://schemas.microsoft.com/office/2007/relationships/hdphoto" Target="../media/hdphoto4.wdp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21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4670446" y="1299076"/>
            <a:ext cx="4233716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77" name="ZoneTexte 176"/>
          <p:cNvSpPr txBox="1"/>
          <p:nvPr/>
        </p:nvSpPr>
        <p:spPr>
          <a:xfrm>
            <a:off x="-421149" y="6335099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smtClean="0">
                <a:latin typeface="Palatino"/>
                <a:cs typeface="Palatino"/>
              </a:rPr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251402" y="6341342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smtClean="0">
                <a:latin typeface="Palatino"/>
                <a:cs typeface="Palatino"/>
              </a:rPr>
              <a:t>Processus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16154" y="4085925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26134" y="5470387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Compatibilité</a:t>
              </a:r>
              <a:endParaRPr lang="fr-FR" sz="1050" b="1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80727" y="1296151"/>
            <a:ext cx="5236457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13" name="Organigramme : Données 65"/>
          <p:cNvSpPr/>
          <p:nvPr/>
        </p:nvSpPr>
        <p:spPr>
          <a:xfrm>
            <a:off x="2071734" y="1297799"/>
            <a:ext cx="502104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23" name="Organigramme : Données 65"/>
          <p:cNvSpPr/>
          <p:nvPr/>
        </p:nvSpPr>
        <p:spPr>
          <a:xfrm>
            <a:off x="4552857" y="3494429"/>
            <a:ext cx="4300829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25" name="Organigramme : Données 65"/>
          <p:cNvSpPr/>
          <p:nvPr/>
        </p:nvSpPr>
        <p:spPr>
          <a:xfrm>
            <a:off x="30254" y="3491504"/>
            <a:ext cx="4675469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26" name="Organigramme : Données 65"/>
          <p:cNvSpPr/>
          <p:nvPr/>
        </p:nvSpPr>
        <p:spPr>
          <a:xfrm>
            <a:off x="1942386" y="3492781"/>
            <a:ext cx="4750588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68" name="ZoneTexte 67"/>
          <p:cNvSpPr txBox="1"/>
          <p:nvPr/>
        </p:nvSpPr>
        <p:spPr>
          <a:xfrm rot="18649534">
            <a:off x="7246297" y="1764006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smtClean="0">
                <a:latin typeface="Palatino"/>
                <a:cs typeface="Palatino"/>
              </a:rPr>
              <a:t>VUE MÉTIER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4447027" y="5396725"/>
            <a:ext cx="4485079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37" name="Organigramme : Données 65"/>
          <p:cNvSpPr/>
          <p:nvPr/>
        </p:nvSpPr>
        <p:spPr>
          <a:xfrm>
            <a:off x="108674" y="5390625"/>
            <a:ext cx="4091417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39" name="Organigramme : Données 65"/>
          <p:cNvSpPr/>
          <p:nvPr/>
        </p:nvSpPr>
        <p:spPr>
          <a:xfrm>
            <a:off x="2048218" y="5395077"/>
            <a:ext cx="4774104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latin typeface="Palatino"/>
              <a:cs typeface="Palatino"/>
            </a:endParaRPr>
          </a:p>
        </p:txBody>
      </p:sp>
      <p:sp>
        <p:nvSpPr>
          <p:cNvPr id="110" name="ZoneTexte 67"/>
          <p:cNvSpPr txBox="1"/>
          <p:nvPr/>
        </p:nvSpPr>
        <p:spPr>
          <a:xfrm rot="18721234">
            <a:off x="7140001" y="3997617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smtClean="0">
                <a:latin typeface="Palatino"/>
                <a:cs typeface="Palatino"/>
              </a:rPr>
              <a:t>VUE FONCTIONNELLE</a:t>
            </a:r>
          </a:p>
        </p:txBody>
      </p:sp>
      <p:sp>
        <p:nvSpPr>
          <p:cNvPr id="112" name="ZoneTexte 67"/>
          <p:cNvSpPr txBox="1"/>
          <p:nvPr/>
        </p:nvSpPr>
        <p:spPr>
          <a:xfrm rot="18800723">
            <a:off x="7181687" y="5934385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smtClean="0">
                <a:latin typeface="Palatino"/>
                <a:cs typeface="Palatino"/>
              </a:rPr>
              <a:t>VUE APPLICATIVE</a:t>
            </a:r>
          </a:p>
        </p:txBody>
      </p:sp>
      <p:sp>
        <p:nvSpPr>
          <p:cNvPr id="116" name="ZoneTexte 177"/>
          <p:cNvSpPr txBox="1"/>
          <p:nvPr/>
        </p:nvSpPr>
        <p:spPr>
          <a:xfrm>
            <a:off x="5143623" y="6329127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smtClean="0">
                <a:latin typeface="Palatino"/>
                <a:cs typeface="Palatino"/>
              </a:rPr>
              <a:t>Objectif</a:t>
            </a:r>
            <a:endParaRPr lang="fr-FR" sz="1600" b="1" i="1" smtClean="0">
              <a:latin typeface="Palatino"/>
              <a:cs typeface="Palatino"/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4872724" y="5562527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smtClean="0">
                <a:latin typeface="Palatino"/>
                <a:cs typeface="Palatino"/>
              </a:rPr>
              <a:t>MiniZinc</a:t>
            </a:r>
          </a:p>
        </p:txBody>
      </p:sp>
      <p:sp>
        <p:nvSpPr>
          <p:cNvPr id="133" name="Organigramme : Disque magnétique 30"/>
          <p:cNvSpPr/>
          <p:nvPr/>
        </p:nvSpPr>
        <p:spPr>
          <a:xfrm>
            <a:off x="2818547" y="5632197"/>
            <a:ext cx="1922453" cy="47841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smtClean="0">
                <a:latin typeface="Palatino"/>
                <a:cs typeface="Palatino"/>
              </a:rPr>
              <a:t>Applications existantes</a:t>
            </a:r>
          </a:p>
        </p:txBody>
      </p:sp>
      <p:sp>
        <p:nvSpPr>
          <p:cNvPr id="154" name="Carré corné 104"/>
          <p:cNvSpPr/>
          <p:nvPr/>
        </p:nvSpPr>
        <p:spPr>
          <a:xfrm rot="10800000" flipH="1">
            <a:off x="1623265" y="5480747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Palatino"/>
              <a:cs typeface="Palatino"/>
            </a:endParaRPr>
          </a:p>
        </p:txBody>
      </p:sp>
      <p:sp>
        <p:nvSpPr>
          <p:cNvPr id="156" name="Carré corné 105"/>
          <p:cNvSpPr/>
          <p:nvPr/>
        </p:nvSpPr>
        <p:spPr>
          <a:xfrm rot="10800000" flipH="1">
            <a:off x="941507" y="5624511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996" y="5902638"/>
            <a:ext cx="1152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smtClean="0">
                <a:latin typeface="Palatino"/>
                <a:cs typeface="Palatino"/>
              </a:rPr>
              <a:t>Format MiniZinc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19196" y="6055038"/>
            <a:ext cx="1800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smtClean="0">
                <a:latin typeface="Palatino"/>
                <a:cs typeface="Palatino"/>
              </a:rPr>
              <a:t>Formats applicatifs existants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1499102" y="1335293"/>
            <a:ext cx="1637732" cy="251882"/>
            <a:chOff x="2271446" y="1991995"/>
            <a:chExt cx="1637732" cy="251882"/>
          </a:xfrm>
        </p:grpSpPr>
        <p:cxnSp>
          <p:nvCxnSpPr>
            <p:cNvPr id="162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utilise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06358" y="3486596"/>
            <a:ext cx="1637732" cy="251882"/>
            <a:chOff x="2261677" y="1991995"/>
            <a:chExt cx="1637732" cy="251882"/>
          </a:xfrm>
        </p:grpSpPr>
        <p:cxnSp>
          <p:nvCxnSpPr>
            <p:cNvPr id="17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51"/>
            <p:cNvSpPr txBox="1"/>
            <p:nvPr/>
          </p:nvSpPr>
          <p:spPr>
            <a:xfrm>
              <a:off x="2261677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Utilise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16226" y="5556043"/>
            <a:ext cx="1637732" cy="251882"/>
            <a:chOff x="2271446" y="1991995"/>
            <a:chExt cx="1637732" cy="251882"/>
          </a:xfrm>
        </p:grpSpPr>
        <p:cxnSp>
          <p:nvCxnSpPr>
            <p:cNvPr id="18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Utilise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714923" y="1247170"/>
            <a:ext cx="1637732" cy="244420"/>
            <a:chOff x="5265053" y="2000220"/>
            <a:chExt cx="1637732" cy="244420"/>
          </a:xfrm>
        </p:grpSpPr>
        <p:cxnSp>
          <p:nvCxnSpPr>
            <p:cNvPr id="191" name="Connecteur droit avec flèche 154"/>
            <p:cNvCxnSpPr/>
            <p:nvPr/>
          </p:nvCxnSpPr>
          <p:spPr>
            <a:xfrm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  <a:latin typeface="Palatino"/>
                  <a:cs typeface="Palatino"/>
                </a:rPr>
                <a:t>Rempli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418677" y="3539573"/>
            <a:ext cx="1637732" cy="244420"/>
            <a:chOff x="5216208" y="2000220"/>
            <a:chExt cx="1637732" cy="244420"/>
          </a:xfrm>
        </p:grpSpPr>
        <p:cxnSp>
          <p:nvCxnSpPr>
            <p:cNvPr id="207" name="Connecteur droit avec flèche 154"/>
            <p:cNvCxnSpPr/>
            <p:nvPr/>
          </p:nvCxnSpPr>
          <p:spPr>
            <a:xfrm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ZoneTexte 151"/>
            <p:cNvSpPr txBox="1"/>
            <p:nvPr/>
          </p:nvSpPr>
          <p:spPr>
            <a:xfrm>
              <a:off x="5216208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  <a:latin typeface="Palatino"/>
                  <a:cs typeface="Palatino"/>
                </a:rPr>
                <a:t>Rempli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18165" y="2092968"/>
            <a:ext cx="1637732" cy="1123151"/>
            <a:chOff x="343743" y="2798680"/>
            <a:chExt cx="1637732" cy="1322826"/>
          </a:xfrm>
        </p:grpSpPr>
        <p:sp>
          <p:nvSpPr>
            <p:cNvPr id="213" name="ZoneTexte 151"/>
            <p:cNvSpPr txBox="1"/>
            <p:nvPr/>
          </p:nvSpPr>
          <p:spPr>
            <a:xfrm>
              <a:off x="343743" y="3213802"/>
              <a:ext cx="1637732" cy="217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>
                  <a:solidFill>
                    <a:srgbClr val="403152"/>
                  </a:solidFill>
                  <a:latin typeface="Palatino"/>
                  <a:cs typeface="Palatino"/>
                </a:rPr>
                <a:t>R</a:t>
              </a:r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affine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14" name="Connecteur droit avec flèche 154"/>
            <p:cNvCxnSpPr/>
            <p:nvPr/>
          </p:nvCxnSpPr>
          <p:spPr>
            <a:xfrm flipV="1"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878711" y="4268244"/>
            <a:ext cx="1637732" cy="1264251"/>
            <a:chOff x="363281" y="2798680"/>
            <a:chExt cx="1637732" cy="1322826"/>
          </a:xfrm>
        </p:grpSpPr>
        <p:sp>
          <p:nvSpPr>
            <p:cNvPr id="216" name="ZoneTexte 151"/>
            <p:cNvSpPr txBox="1"/>
            <p:nvPr/>
          </p:nvSpPr>
          <p:spPr>
            <a:xfrm>
              <a:off x="363281" y="3224023"/>
              <a:ext cx="1637732" cy="1932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Raffine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17" name="Connecteur droit avec flèche 154"/>
            <p:cNvCxnSpPr/>
            <p:nvPr/>
          </p:nvCxnSpPr>
          <p:spPr>
            <a:xfrm flipV="1"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3865467" y="2092969"/>
            <a:ext cx="1637732" cy="688096"/>
            <a:chOff x="363281" y="2798680"/>
            <a:chExt cx="1637732" cy="1322826"/>
          </a:xfrm>
        </p:grpSpPr>
        <p:sp>
          <p:nvSpPr>
            <p:cNvPr id="219" name="ZoneTexte 151"/>
            <p:cNvSpPr txBox="1"/>
            <p:nvPr/>
          </p:nvSpPr>
          <p:spPr>
            <a:xfrm>
              <a:off x="363281" y="3420387"/>
              <a:ext cx="1637732" cy="3550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Raffine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20" name="Connecteur droit avec flèche 154"/>
            <p:cNvCxnSpPr/>
            <p:nvPr/>
          </p:nvCxnSpPr>
          <p:spPr>
            <a:xfrm flipV="1"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7105128" y="2022635"/>
            <a:ext cx="1637732" cy="1322826"/>
            <a:chOff x="333974" y="2798680"/>
            <a:chExt cx="1637732" cy="1322826"/>
          </a:xfrm>
        </p:grpSpPr>
        <p:sp>
          <p:nvSpPr>
            <p:cNvPr id="222" name="ZoneTexte 151"/>
            <p:cNvSpPr txBox="1"/>
            <p:nvPr/>
          </p:nvSpPr>
          <p:spPr>
            <a:xfrm>
              <a:off x="333974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Raffine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23" name="Connecteur droit avec flèche 154"/>
            <p:cNvCxnSpPr/>
            <p:nvPr/>
          </p:nvCxnSpPr>
          <p:spPr>
            <a:xfrm flipV="1"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3714591" y="4315495"/>
            <a:ext cx="1637732" cy="1322826"/>
            <a:chOff x="353512" y="2798680"/>
            <a:chExt cx="1637732" cy="1322826"/>
          </a:xfrm>
        </p:grpSpPr>
        <p:sp>
          <p:nvSpPr>
            <p:cNvPr id="225" name="ZoneTexte 151"/>
            <p:cNvSpPr txBox="1"/>
            <p:nvPr/>
          </p:nvSpPr>
          <p:spPr>
            <a:xfrm>
              <a:off x="353512" y="31844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Raffine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26" name="Connecteur droit avec flèche 154"/>
            <p:cNvCxnSpPr/>
            <p:nvPr/>
          </p:nvCxnSpPr>
          <p:spPr>
            <a:xfrm flipV="1"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415334" y="4045055"/>
            <a:ext cx="1637732" cy="1322826"/>
            <a:chOff x="314436" y="2798680"/>
            <a:chExt cx="1637732" cy="1322826"/>
          </a:xfrm>
        </p:grpSpPr>
        <p:sp>
          <p:nvSpPr>
            <p:cNvPr id="228" name="ZoneTexte 151"/>
            <p:cNvSpPr txBox="1"/>
            <p:nvPr/>
          </p:nvSpPr>
          <p:spPr>
            <a:xfrm>
              <a:off x="314436" y="3418951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smtClean="0">
                  <a:solidFill>
                    <a:srgbClr val="403152"/>
                  </a:solidFill>
                  <a:latin typeface="Palatino"/>
                  <a:cs typeface="Palatino"/>
                </a:rPr>
                <a:t>Raffine</a:t>
              </a:r>
              <a:endParaRPr lang="fr-FR" sz="1400" b="1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29" name="Connecteur droit avec flèche 154"/>
            <p:cNvCxnSpPr/>
            <p:nvPr/>
          </p:nvCxnSpPr>
          <p:spPr>
            <a:xfrm flipV="1"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481165" y="5563527"/>
            <a:ext cx="1637732" cy="369332"/>
            <a:chOff x="5138055" y="1990454"/>
            <a:chExt cx="1637732" cy="369332"/>
          </a:xfrm>
        </p:grpSpPr>
        <p:cxnSp>
          <p:nvCxnSpPr>
            <p:cNvPr id="231" name="Connecteur droit avec flèche 154"/>
            <p:cNvCxnSpPr/>
            <p:nvPr/>
          </p:nvCxnSpPr>
          <p:spPr>
            <a:xfrm flipV="1">
              <a:off x="5678754" y="2232544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151"/>
            <p:cNvSpPr txBox="1"/>
            <p:nvPr/>
          </p:nvSpPr>
          <p:spPr>
            <a:xfrm flipH="1">
              <a:off x="5138055" y="1990454"/>
              <a:ext cx="1637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  <a:latin typeface="Palatino"/>
                  <a:cs typeface="Palatino"/>
                </a:rPr>
                <a:t>Rempli</a:t>
              </a:r>
            </a:p>
            <a:p>
              <a:pPr algn="ctr"/>
              <a:endParaRPr lang="fr-FR" sz="1200" b="1" dirty="0" smtClean="0">
                <a:solidFill>
                  <a:srgbClr val="403152"/>
                </a:solidFill>
                <a:latin typeface="Palatino"/>
                <a:cs typeface="Palatino"/>
              </a:endParaRPr>
            </a:p>
          </p:txBody>
        </p:sp>
      </p:grpSp>
      <p:pic>
        <p:nvPicPr>
          <p:cNvPr id="2" name="Picture 1" descr="processus_affec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11" y="439615"/>
            <a:ext cx="3389921" cy="1440406"/>
          </a:xfrm>
          <a:prstGeom prst="rect">
            <a:avLst/>
          </a:prstGeom>
        </p:spPr>
      </p:pic>
      <p:pic>
        <p:nvPicPr>
          <p:cNvPr id="3" name="Picture 2" descr="objectif_metier_gestion_flot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07" y="908537"/>
            <a:ext cx="1926492" cy="699130"/>
          </a:xfrm>
          <a:prstGeom prst="rect">
            <a:avLst/>
          </a:prstGeom>
        </p:spPr>
      </p:pic>
      <p:pic>
        <p:nvPicPr>
          <p:cNvPr id="7" name="Picture 6" descr="fonctions_gestion_flot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48" y="2725615"/>
            <a:ext cx="2666998" cy="1625599"/>
          </a:xfrm>
          <a:prstGeom prst="rect">
            <a:avLst/>
          </a:prstGeom>
        </p:spPr>
      </p:pic>
      <p:pic>
        <p:nvPicPr>
          <p:cNvPr id="9" name="Picture 8" descr="objectif_applicatif_gestion_flot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63" y="5307036"/>
            <a:ext cx="1836613" cy="754772"/>
          </a:xfrm>
          <a:prstGeom prst="rect">
            <a:avLst/>
          </a:prstGeom>
        </p:spPr>
      </p:pic>
      <p:pic>
        <p:nvPicPr>
          <p:cNvPr id="10" name="Picture 9" descr="objectif_fonction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78" y="3291595"/>
            <a:ext cx="1848768" cy="2591436"/>
          </a:xfrm>
          <a:prstGeom prst="rect">
            <a:avLst/>
          </a:prstGeom>
        </p:spPr>
      </p:pic>
      <p:pic>
        <p:nvPicPr>
          <p:cNvPr id="16" name="Picture 15" descr="information_fonction_gestion_flot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38655"/>
            <a:ext cx="1719385" cy="1432023"/>
          </a:xfrm>
          <a:prstGeom prst="rect">
            <a:avLst/>
          </a:prstGeom>
        </p:spPr>
      </p:pic>
      <p:pic>
        <p:nvPicPr>
          <p:cNvPr id="17" name="Picture 16" descr="concepts_gestion_flot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1" y="588107"/>
            <a:ext cx="2196122" cy="12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05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5185" r="67592" b="76112"/>
          <a:stretch/>
        </p:blipFill>
        <p:spPr>
          <a:xfrm rot="10607463">
            <a:off x="3924300" y="2931736"/>
            <a:ext cx="965200" cy="1282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212968"/>
            <a:ext cx="8610600" cy="27275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GB" sz="1600" b="1" smtClean="0">
                <a:latin typeface="Palatino"/>
                <a:cs typeface="Palatino"/>
              </a:rPr>
              <a:t>  </a:t>
            </a:r>
            <a:r>
              <a:rPr lang="en-GB" sz="1600" b="1" i="1" smtClean="0">
                <a:latin typeface="Palatino"/>
                <a:cs typeface="Palatino"/>
              </a:rPr>
              <a:t>Functional view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989160" y="3292073"/>
            <a:ext cx="2265528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Palatino"/>
                <a:cs typeface="Palatino"/>
              </a:rPr>
              <a:t>Model transformation with Acceleo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7045" y="593885"/>
            <a:ext cx="2247379" cy="2902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Palatino"/>
                <a:cs typeface="Palatino"/>
              </a:rPr>
              <a:t>Allocation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200" y="4122614"/>
            <a:ext cx="8610600" cy="26464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GB" sz="1600" b="1" dirty="0" smtClean="0">
                <a:latin typeface="Palatino"/>
                <a:cs typeface="Palatino"/>
              </a:rPr>
              <a:t>  A</a:t>
            </a:r>
            <a:r>
              <a:rPr lang="en-GB" sz="1600" b="1" i="1" dirty="0" smtClean="0">
                <a:latin typeface="Palatino"/>
                <a:cs typeface="Palatino"/>
              </a:rPr>
              <a:t>pplication view</a:t>
            </a:r>
          </a:p>
        </p:txBody>
      </p:sp>
      <p:sp>
        <p:nvSpPr>
          <p:cNvPr id="6" name="Parallélogramme 5"/>
          <p:cNvSpPr/>
          <p:nvPr/>
        </p:nvSpPr>
        <p:spPr>
          <a:xfrm>
            <a:off x="2551719" y="4484074"/>
            <a:ext cx="4609123" cy="26803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Palatino"/>
                <a:cs typeface="Palatino"/>
              </a:rPr>
              <a:t>MiniZinc Module</a:t>
            </a:r>
          </a:p>
        </p:txBody>
      </p:sp>
      <p:pic>
        <p:nvPicPr>
          <p:cNvPr id="4" name="Picture 3" descr="minizin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34" y="4762816"/>
            <a:ext cx="4542692" cy="1948641"/>
          </a:xfrm>
          <a:prstGeom prst="rect">
            <a:avLst/>
          </a:prstGeom>
        </p:spPr>
      </p:pic>
      <p:pic>
        <p:nvPicPr>
          <p:cNvPr id="8" name="Picture 7" descr="oclConstra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62" y="886070"/>
            <a:ext cx="4520222" cy="19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rganigramme : Données 64"/>
          <p:cNvSpPr/>
          <p:nvPr/>
        </p:nvSpPr>
        <p:spPr>
          <a:xfrm>
            <a:off x="397478" y="5378120"/>
            <a:ext cx="5265760" cy="100311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5" name="Organigramme : Données 65"/>
          <p:cNvSpPr/>
          <p:nvPr/>
        </p:nvSpPr>
        <p:spPr>
          <a:xfrm>
            <a:off x="391190" y="3570080"/>
            <a:ext cx="5334006" cy="102358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2" name="Organigramme : Données 66"/>
          <p:cNvSpPr/>
          <p:nvPr/>
        </p:nvSpPr>
        <p:spPr>
          <a:xfrm>
            <a:off x="366058" y="1725974"/>
            <a:ext cx="5308984" cy="1037229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Démarche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5" name="Organigramme : Données 64"/>
          <p:cNvSpPr/>
          <p:nvPr/>
        </p:nvSpPr>
        <p:spPr>
          <a:xfrm>
            <a:off x="3382731" y="5378117"/>
            <a:ext cx="5265760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6" name="Organigramme : Données 65"/>
          <p:cNvSpPr/>
          <p:nvPr/>
        </p:nvSpPr>
        <p:spPr>
          <a:xfrm>
            <a:off x="3436692" y="3570079"/>
            <a:ext cx="5334006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7" name="Organigramme : Données 66"/>
          <p:cNvSpPr/>
          <p:nvPr/>
        </p:nvSpPr>
        <p:spPr>
          <a:xfrm>
            <a:off x="3448372" y="1725974"/>
            <a:ext cx="5156076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6" name="Connecteur droit avec flèche 105"/>
          <p:cNvCxnSpPr/>
          <p:nvPr/>
        </p:nvCxnSpPr>
        <p:spPr>
          <a:xfrm rot="5400000" flipH="1" flipV="1">
            <a:off x="7198424" y="3142221"/>
            <a:ext cx="1937569" cy="7619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rot="16200000" flipV="1">
            <a:off x="7333298" y="5018434"/>
            <a:ext cx="1664734" cy="3798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flipH="1" flipV="1">
            <a:off x="966066" y="2797408"/>
            <a:ext cx="2" cy="1258785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rot="5400000" flipH="1" flipV="1">
            <a:off x="344306" y="5234529"/>
            <a:ext cx="1209462" cy="3879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 rot="16200000">
            <a:off x="-1030365" y="3914822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Palatino"/>
                <a:cs typeface="Palatino"/>
              </a:rPr>
              <a:t>Vue Intégration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1097980" y="1329278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Palatino"/>
                <a:cs typeface="Palatino"/>
              </a:rPr>
              <a:t>Aspect 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4781856" y="1355553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Palatino"/>
                <a:cs typeface="Palatino"/>
              </a:rPr>
              <a:t>Aspect Dynamique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84537" y="4297569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Fonctionnelle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61439" y="2443981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Métier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893221" y="1938085"/>
            <a:ext cx="7237546" cy="279259"/>
            <a:chOff x="-275530" y="1654587"/>
            <a:chExt cx="7237546" cy="279259"/>
          </a:xfrm>
        </p:grpSpPr>
        <p:cxnSp>
          <p:nvCxnSpPr>
            <p:cNvPr id="78" name="Connecteur droit avec flèche 77"/>
            <p:cNvCxnSpPr>
              <a:stCxn id="102" idx="2"/>
            </p:cNvCxnSpPr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Utilise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183" name="Grouper 2"/>
          <p:cNvGrpSpPr/>
          <p:nvPr/>
        </p:nvGrpSpPr>
        <p:grpSpPr>
          <a:xfrm>
            <a:off x="938672" y="3851658"/>
            <a:ext cx="7237546" cy="258267"/>
            <a:chOff x="-275530" y="1675579"/>
            <a:chExt cx="7237546" cy="258267"/>
          </a:xfrm>
        </p:grpSpPr>
        <p:cxnSp>
          <p:nvCxnSpPr>
            <p:cNvPr id="184" name="Connecteur droit avec flèche 183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/>
            <p:cNvSpPr txBox="1"/>
            <p:nvPr/>
          </p:nvSpPr>
          <p:spPr>
            <a:xfrm>
              <a:off x="2062847" y="1675579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Utilise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1880970" y="6095719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 Applicative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94517" y="5599725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Utilise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1963478" y="1930463"/>
            <a:ext cx="730102" cy="464288"/>
            <a:chOff x="1718930" y="1456661"/>
            <a:chExt cx="730102" cy="464288"/>
          </a:xfrm>
        </p:grpSpPr>
        <p:sp>
          <p:nvSpPr>
            <p:cNvPr id="54" name="Ellipse 53"/>
            <p:cNvSpPr/>
            <p:nvPr/>
          </p:nvSpPr>
          <p:spPr>
            <a:xfrm>
              <a:off x="1754372" y="145666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023731" y="16515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718930" y="18039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300176" y="1470837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avec flèche 60"/>
            <p:cNvCxnSpPr>
              <a:stCxn id="54" idx="6"/>
              <a:endCxn id="59" idx="2"/>
            </p:cNvCxnSpPr>
            <p:nvPr/>
          </p:nvCxnSpPr>
          <p:spPr>
            <a:xfrm>
              <a:off x="1903228" y="1515140"/>
              <a:ext cx="396948" cy="1417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7" idx="1"/>
              <a:endCxn id="54" idx="4"/>
            </p:cNvCxnSpPr>
            <p:nvPr/>
          </p:nvCxnSpPr>
          <p:spPr>
            <a:xfrm rot="16200000" flipV="1">
              <a:off x="1889615" y="1512804"/>
              <a:ext cx="95100" cy="2167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8" idx="6"/>
              <a:endCxn id="57" idx="1"/>
            </p:cNvCxnSpPr>
            <p:nvPr/>
          </p:nvCxnSpPr>
          <p:spPr>
            <a:xfrm flipV="1">
              <a:off x="1867786" y="1668719"/>
              <a:ext cx="177744" cy="19375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r 3"/>
          <p:cNvGrpSpPr/>
          <p:nvPr/>
        </p:nvGrpSpPr>
        <p:grpSpPr>
          <a:xfrm>
            <a:off x="4462659" y="1966381"/>
            <a:ext cx="3677254" cy="411707"/>
            <a:chOff x="3770920" y="1361109"/>
            <a:chExt cx="3677254" cy="411707"/>
          </a:xfrm>
        </p:grpSpPr>
        <p:sp>
          <p:nvSpPr>
            <p:cNvPr id="81" name="Organigramme : Données 80"/>
            <p:cNvSpPr/>
            <p:nvPr/>
          </p:nvSpPr>
          <p:spPr>
            <a:xfrm>
              <a:off x="3770920" y="1361109"/>
              <a:ext cx="1951630" cy="38213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2" name="Chevron 81"/>
            <p:cNvSpPr/>
            <p:nvPr/>
          </p:nvSpPr>
          <p:spPr>
            <a:xfrm>
              <a:off x="4522217" y="143388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4142354" y="143615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4936010" y="154840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rganigramme : Données 84"/>
            <p:cNvSpPr/>
            <p:nvPr/>
          </p:nvSpPr>
          <p:spPr>
            <a:xfrm>
              <a:off x="5500690" y="1380729"/>
              <a:ext cx="1947484" cy="39208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6" name="Chevron 85"/>
            <p:cNvSpPr/>
            <p:nvPr/>
          </p:nvSpPr>
          <p:spPr>
            <a:xfrm>
              <a:off x="6471760" y="146345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7" name="Chevron 86"/>
            <p:cNvSpPr/>
            <p:nvPr/>
          </p:nvSpPr>
          <p:spPr>
            <a:xfrm>
              <a:off x="5954318" y="146572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4306202" y="3849209"/>
            <a:ext cx="3741761" cy="384412"/>
            <a:chOff x="3416491" y="3048868"/>
            <a:chExt cx="3741761" cy="384412"/>
          </a:xfrm>
        </p:grpSpPr>
        <p:sp>
          <p:nvSpPr>
            <p:cNvPr id="88" name="Organigramme : Données 87"/>
            <p:cNvSpPr/>
            <p:nvPr/>
          </p:nvSpPr>
          <p:spPr>
            <a:xfrm>
              <a:off x="3416491" y="3048868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835021" y="3085262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164842" y="310118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4506036" y="322401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2" name="Organigramme : Données 91"/>
            <p:cNvSpPr/>
            <p:nvPr/>
          </p:nvSpPr>
          <p:spPr>
            <a:xfrm>
              <a:off x="5206622" y="3051143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5954973" y="310345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6296167" y="322628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1764861" y="3796571"/>
            <a:ext cx="985283" cy="584790"/>
            <a:chOff x="1764861" y="3796571"/>
            <a:chExt cx="985283" cy="584790"/>
          </a:xfrm>
        </p:grpSpPr>
        <p:sp>
          <p:nvSpPr>
            <p:cNvPr id="77" name="Rectangle 76"/>
            <p:cNvSpPr/>
            <p:nvPr/>
          </p:nvSpPr>
          <p:spPr>
            <a:xfrm>
              <a:off x="1764861" y="385327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4340" y="396314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35744" y="418997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86619" y="423250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656" y="3796571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avec flèche 108"/>
            <p:cNvCxnSpPr>
              <a:stCxn id="77" idx="3"/>
              <a:endCxn id="79" idx="1"/>
            </p:cNvCxnSpPr>
            <p:nvPr/>
          </p:nvCxnSpPr>
          <p:spPr>
            <a:xfrm>
              <a:off x="1924349" y="3927705"/>
              <a:ext cx="279991" cy="10987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77" idx="2"/>
              <a:endCxn id="80" idx="0"/>
            </p:cNvCxnSpPr>
            <p:nvPr/>
          </p:nvCxnSpPr>
          <p:spPr>
            <a:xfrm rot="16200000" flipH="1">
              <a:off x="1786125" y="4060612"/>
              <a:ext cx="187842" cy="7088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08" idx="2"/>
              <a:endCxn id="107" idx="3"/>
            </p:cNvCxnSpPr>
            <p:nvPr/>
          </p:nvCxnSpPr>
          <p:spPr>
            <a:xfrm rot="5400000">
              <a:off x="2327501" y="3964034"/>
              <a:ext cx="361506" cy="32429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>
              <a:stCxn id="107" idx="1"/>
              <a:endCxn id="80" idx="3"/>
            </p:cNvCxnSpPr>
            <p:nvPr/>
          </p:nvCxnSpPr>
          <p:spPr>
            <a:xfrm rot="10800000">
              <a:off x="1995233" y="4264403"/>
              <a:ext cx="191387" cy="425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>
              <a:stCxn id="107" idx="0"/>
              <a:endCxn id="79" idx="2"/>
            </p:cNvCxnSpPr>
            <p:nvPr/>
          </p:nvCxnSpPr>
          <p:spPr>
            <a:xfrm rot="5400000" flipH="1" flipV="1">
              <a:off x="2214972" y="4163394"/>
              <a:ext cx="120502" cy="1772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r 5"/>
          <p:cNvGrpSpPr/>
          <p:nvPr/>
        </p:nvGrpSpPr>
        <p:grpSpPr>
          <a:xfrm>
            <a:off x="4174819" y="5661148"/>
            <a:ext cx="3741761" cy="411707"/>
            <a:chOff x="3782567" y="4673477"/>
            <a:chExt cx="3741761" cy="411707"/>
          </a:xfrm>
        </p:grpSpPr>
        <p:sp>
          <p:nvSpPr>
            <p:cNvPr id="95" name="Organigramme : Données 94"/>
            <p:cNvSpPr/>
            <p:nvPr/>
          </p:nvSpPr>
          <p:spPr>
            <a:xfrm>
              <a:off x="3782567" y="467347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171526" y="472124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4583234" y="47235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8" name="Organigramme : Données 97"/>
            <p:cNvSpPr/>
            <p:nvPr/>
          </p:nvSpPr>
          <p:spPr>
            <a:xfrm>
              <a:off x="5572698" y="470304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5961657" y="475081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373365" y="475308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6739675" y="48130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2321539" y="5649160"/>
            <a:ext cx="260066" cy="319654"/>
            <a:chOff x="2229294" y="5021989"/>
            <a:chExt cx="260066" cy="319654"/>
          </a:xfrm>
        </p:grpSpPr>
        <p:pic>
          <p:nvPicPr>
            <p:cNvPr id="138" name="Image 137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0" name="Triangle isocèle 139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2" name="Groupe 141"/>
          <p:cNvGrpSpPr/>
          <p:nvPr/>
        </p:nvGrpSpPr>
        <p:grpSpPr>
          <a:xfrm>
            <a:off x="1751811" y="5501608"/>
            <a:ext cx="260066" cy="319654"/>
            <a:chOff x="2229294" y="5021989"/>
            <a:chExt cx="260066" cy="319654"/>
          </a:xfrm>
        </p:grpSpPr>
        <p:pic>
          <p:nvPicPr>
            <p:cNvPr id="143" name="Image 142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4" name="Triangle isocèle 143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2031613" y="5911026"/>
            <a:ext cx="260066" cy="319654"/>
            <a:chOff x="2229294" y="5021989"/>
            <a:chExt cx="260066" cy="319654"/>
          </a:xfrm>
        </p:grpSpPr>
        <p:pic>
          <p:nvPicPr>
            <p:cNvPr id="146" name="Image 145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7" name="Triangle isocèle 146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" name="ZoneTexte 103"/>
          <p:cNvSpPr txBox="1"/>
          <p:nvPr/>
        </p:nvSpPr>
        <p:spPr>
          <a:xfrm>
            <a:off x="6951853" y="3023508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860408" y="4846229"/>
            <a:ext cx="163773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648762" y="4978216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629392" y="3152157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45078" y="2206401"/>
            <a:ext cx="7208322" cy="3657600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rganigramme : Données 64"/>
          <p:cNvSpPr/>
          <p:nvPr/>
        </p:nvSpPr>
        <p:spPr>
          <a:xfrm>
            <a:off x="397478" y="5378120"/>
            <a:ext cx="5265760" cy="100311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5" name="Organigramme : Données 65"/>
          <p:cNvSpPr/>
          <p:nvPr/>
        </p:nvSpPr>
        <p:spPr>
          <a:xfrm>
            <a:off x="391190" y="3570080"/>
            <a:ext cx="5334006" cy="102358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2" name="Organigramme : Données 66"/>
          <p:cNvSpPr/>
          <p:nvPr/>
        </p:nvSpPr>
        <p:spPr>
          <a:xfrm>
            <a:off x="366058" y="1725974"/>
            <a:ext cx="5308984" cy="1037229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err="1" smtClean="0">
                <a:solidFill>
                  <a:srgbClr val="FFFFFF"/>
                </a:solidFill>
                <a:latin typeface="Futura Condensed"/>
                <a:cs typeface="Futura Condensed"/>
              </a:rPr>
              <a:t>Approach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5" name="Organigramme : Données 64"/>
          <p:cNvSpPr/>
          <p:nvPr/>
        </p:nvSpPr>
        <p:spPr>
          <a:xfrm>
            <a:off x="3382731" y="5378117"/>
            <a:ext cx="5265760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6" name="Organigramme : Données 65"/>
          <p:cNvSpPr/>
          <p:nvPr/>
        </p:nvSpPr>
        <p:spPr>
          <a:xfrm>
            <a:off x="3436692" y="3570079"/>
            <a:ext cx="5334006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7" name="Organigramme : Données 66"/>
          <p:cNvSpPr/>
          <p:nvPr/>
        </p:nvSpPr>
        <p:spPr>
          <a:xfrm>
            <a:off x="3448372" y="1725974"/>
            <a:ext cx="5156076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6" name="Connecteur droit avec flèche 105"/>
          <p:cNvCxnSpPr/>
          <p:nvPr/>
        </p:nvCxnSpPr>
        <p:spPr>
          <a:xfrm rot="5400000" flipH="1" flipV="1">
            <a:off x="7198424" y="3142221"/>
            <a:ext cx="1937569" cy="7619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rot="16200000" flipV="1">
            <a:off x="7333298" y="5018434"/>
            <a:ext cx="1664734" cy="3798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flipH="1" flipV="1">
            <a:off x="966066" y="2797408"/>
            <a:ext cx="2" cy="1258785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rot="5400000" flipH="1" flipV="1">
            <a:off x="344306" y="5234529"/>
            <a:ext cx="1209462" cy="3879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 rot="16200000">
            <a:off x="-1030365" y="3914822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Palatino"/>
                <a:cs typeface="Palatino"/>
              </a:rPr>
              <a:t>Vue Intégration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1097980" y="1329278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>
                <a:latin typeface="Palatino"/>
                <a:cs typeface="Palatino"/>
              </a:rPr>
              <a:t>Information Aspect</a:t>
            </a:r>
            <a:endParaRPr lang="fr-FR" sz="1400" b="1" i="1" dirty="0" smtClean="0">
              <a:latin typeface="Palatino"/>
              <a:cs typeface="Palatino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781856" y="1355553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>
                <a:latin typeface="Palatino"/>
                <a:cs typeface="Palatino"/>
              </a:rPr>
              <a:t>Dynamique Aspect </a:t>
            </a:r>
            <a:endParaRPr lang="fr-FR" sz="1400" b="1" i="1" dirty="0" smtClean="0">
              <a:latin typeface="Palatino"/>
              <a:cs typeface="Palatino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084537" y="4297569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Fonctionnelle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61439" y="2443981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Métier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893221" y="1938085"/>
            <a:ext cx="7237546" cy="279259"/>
            <a:chOff x="-275530" y="1654587"/>
            <a:chExt cx="7237546" cy="279259"/>
          </a:xfrm>
        </p:grpSpPr>
        <p:cxnSp>
          <p:nvCxnSpPr>
            <p:cNvPr id="78" name="Connecteur droit avec flèche 77"/>
            <p:cNvCxnSpPr>
              <a:stCxn id="102" idx="2"/>
            </p:cNvCxnSpPr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043121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Utilise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183" name="Grouper 2"/>
          <p:cNvGrpSpPr/>
          <p:nvPr/>
        </p:nvGrpSpPr>
        <p:grpSpPr>
          <a:xfrm>
            <a:off x="938672" y="3851658"/>
            <a:ext cx="7237546" cy="258267"/>
            <a:chOff x="-275530" y="1675579"/>
            <a:chExt cx="7237546" cy="258267"/>
          </a:xfrm>
        </p:grpSpPr>
        <p:cxnSp>
          <p:nvCxnSpPr>
            <p:cNvPr id="184" name="Connecteur droit avec flèche 183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/>
            <p:cNvSpPr txBox="1"/>
            <p:nvPr/>
          </p:nvSpPr>
          <p:spPr>
            <a:xfrm>
              <a:off x="2062847" y="1675579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Utilise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1880970" y="6095719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 Applicative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94517" y="5599725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  <a:latin typeface="Palatino"/>
                  <a:cs typeface="Palatino"/>
                </a:rPr>
                <a:t>Utilise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1963478" y="1930463"/>
            <a:ext cx="730102" cy="464288"/>
            <a:chOff x="1718930" y="1456661"/>
            <a:chExt cx="730102" cy="464288"/>
          </a:xfrm>
        </p:grpSpPr>
        <p:sp>
          <p:nvSpPr>
            <p:cNvPr id="54" name="Ellipse 53"/>
            <p:cNvSpPr/>
            <p:nvPr/>
          </p:nvSpPr>
          <p:spPr>
            <a:xfrm>
              <a:off x="1754372" y="145666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023731" y="16515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718930" y="18039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300176" y="1470837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avec flèche 60"/>
            <p:cNvCxnSpPr>
              <a:stCxn id="54" idx="6"/>
              <a:endCxn id="59" idx="2"/>
            </p:cNvCxnSpPr>
            <p:nvPr/>
          </p:nvCxnSpPr>
          <p:spPr>
            <a:xfrm>
              <a:off x="1903228" y="1515140"/>
              <a:ext cx="396948" cy="1417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7" idx="1"/>
              <a:endCxn id="54" idx="4"/>
            </p:cNvCxnSpPr>
            <p:nvPr/>
          </p:nvCxnSpPr>
          <p:spPr>
            <a:xfrm rot="16200000" flipV="1">
              <a:off x="1889615" y="1512804"/>
              <a:ext cx="95100" cy="2167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8" idx="6"/>
              <a:endCxn id="57" idx="1"/>
            </p:cNvCxnSpPr>
            <p:nvPr/>
          </p:nvCxnSpPr>
          <p:spPr>
            <a:xfrm flipV="1">
              <a:off x="1867786" y="1668719"/>
              <a:ext cx="177744" cy="19375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r 3"/>
          <p:cNvGrpSpPr/>
          <p:nvPr/>
        </p:nvGrpSpPr>
        <p:grpSpPr>
          <a:xfrm>
            <a:off x="4462659" y="1966381"/>
            <a:ext cx="3677254" cy="411707"/>
            <a:chOff x="3770920" y="1361109"/>
            <a:chExt cx="3677254" cy="411707"/>
          </a:xfrm>
        </p:grpSpPr>
        <p:sp>
          <p:nvSpPr>
            <p:cNvPr id="81" name="Organigramme : Données 80"/>
            <p:cNvSpPr/>
            <p:nvPr/>
          </p:nvSpPr>
          <p:spPr>
            <a:xfrm>
              <a:off x="3770920" y="1361109"/>
              <a:ext cx="1951630" cy="38213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2" name="Chevron 81"/>
            <p:cNvSpPr/>
            <p:nvPr/>
          </p:nvSpPr>
          <p:spPr>
            <a:xfrm>
              <a:off x="4522217" y="143388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4142354" y="143615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4936010" y="154840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rganigramme : Données 84"/>
            <p:cNvSpPr/>
            <p:nvPr/>
          </p:nvSpPr>
          <p:spPr>
            <a:xfrm>
              <a:off x="5500690" y="1380729"/>
              <a:ext cx="1947484" cy="39208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6" name="Chevron 85"/>
            <p:cNvSpPr/>
            <p:nvPr/>
          </p:nvSpPr>
          <p:spPr>
            <a:xfrm>
              <a:off x="6471760" y="146345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7" name="Chevron 86"/>
            <p:cNvSpPr/>
            <p:nvPr/>
          </p:nvSpPr>
          <p:spPr>
            <a:xfrm>
              <a:off x="5954318" y="146572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4306202" y="3849209"/>
            <a:ext cx="3741761" cy="384412"/>
            <a:chOff x="3416491" y="3048868"/>
            <a:chExt cx="3741761" cy="384412"/>
          </a:xfrm>
        </p:grpSpPr>
        <p:sp>
          <p:nvSpPr>
            <p:cNvPr id="88" name="Organigramme : Données 87"/>
            <p:cNvSpPr/>
            <p:nvPr/>
          </p:nvSpPr>
          <p:spPr>
            <a:xfrm>
              <a:off x="3416491" y="3048868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835021" y="3085262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164842" y="310118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4506036" y="322401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2" name="Organigramme : Données 91"/>
            <p:cNvSpPr/>
            <p:nvPr/>
          </p:nvSpPr>
          <p:spPr>
            <a:xfrm>
              <a:off x="5206622" y="3051143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5954973" y="310345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6296167" y="322628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1764861" y="3796571"/>
            <a:ext cx="985283" cy="584790"/>
            <a:chOff x="1764861" y="3796571"/>
            <a:chExt cx="985283" cy="584790"/>
          </a:xfrm>
        </p:grpSpPr>
        <p:sp>
          <p:nvSpPr>
            <p:cNvPr id="77" name="Rectangle 76"/>
            <p:cNvSpPr/>
            <p:nvPr/>
          </p:nvSpPr>
          <p:spPr>
            <a:xfrm>
              <a:off x="1764861" y="385327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4340" y="396314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35744" y="418997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86619" y="423250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656" y="3796571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avec flèche 108"/>
            <p:cNvCxnSpPr>
              <a:stCxn id="77" idx="3"/>
              <a:endCxn id="79" idx="1"/>
            </p:cNvCxnSpPr>
            <p:nvPr/>
          </p:nvCxnSpPr>
          <p:spPr>
            <a:xfrm>
              <a:off x="1924349" y="3927705"/>
              <a:ext cx="279991" cy="10987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77" idx="2"/>
              <a:endCxn id="80" idx="0"/>
            </p:cNvCxnSpPr>
            <p:nvPr/>
          </p:nvCxnSpPr>
          <p:spPr>
            <a:xfrm rot="16200000" flipH="1">
              <a:off x="1786125" y="4060612"/>
              <a:ext cx="187842" cy="7088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08" idx="2"/>
              <a:endCxn id="107" idx="3"/>
            </p:cNvCxnSpPr>
            <p:nvPr/>
          </p:nvCxnSpPr>
          <p:spPr>
            <a:xfrm rot="5400000">
              <a:off x="2327501" y="3964034"/>
              <a:ext cx="361506" cy="32429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>
              <a:stCxn id="107" idx="1"/>
              <a:endCxn id="80" idx="3"/>
            </p:cNvCxnSpPr>
            <p:nvPr/>
          </p:nvCxnSpPr>
          <p:spPr>
            <a:xfrm rot="10800000">
              <a:off x="1995233" y="4264403"/>
              <a:ext cx="191387" cy="425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>
              <a:stCxn id="107" idx="0"/>
              <a:endCxn id="79" idx="2"/>
            </p:cNvCxnSpPr>
            <p:nvPr/>
          </p:nvCxnSpPr>
          <p:spPr>
            <a:xfrm rot="5400000" flipH="1" flipV="1">
              <a:off x="2214972" y="4163394"/>
              <a:ext cx="120502" cy="1772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r 5"/>
          <p:cNvGrpSpPr/>
          <p:nvPr/>
        </p:nvGrpSpPr>
        <p:grpSpPr>
          <a:xfrm>
            <a:off x="4174819" y="5661148"/>
            <a:ext cx="3741761" cy="411707"/>
            <a:chOff x="3782567" y="4673477"/>
            <a:chExt cx="3741761" cy="411707"/>
          </a:xfrm>
        </p:grpSpPr>
        <p:sp>
          <p:nvSpPr>
            <p:cNvPr id="95" name="Organigramme : Données 94"/>
            <p:cNvSpPr/>
            <p:nvPr/>
          </p:nvSpPr>
          <p:spPr>
            <a:xfrm>
              <a:off x="3782567" y="467347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171526" y="472124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4583234" y="47235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8" name="Organigramme : Données 97"/>
            <p:cNvSpPr/>
            <p:nvPr/>
          </p:nvSpPr>
          <p:spPr>
            <a:xfrm>
              <a:off x="5572698" y="470304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5961657" y="475081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373365" y="475308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6739675" y="48130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2321539" y="5649160"/>
            <a:ext cx="260066" cy="319654"/>
            <a:chOff x="2229294" y="5021989"/>
            <a:chExt cx="260066" cy="319654"/>
          </a:xfrm>
        </p:grpSpPr>
        <p:pic>
          <p:nvPicPr>
            <p:cNvPr id="138" name="Image 137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0" name="Triangle isocèle 139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2" name="Groupe 141"/>
          <p:cNvGrpSpPr/>
          <p:nvPr/>
        </p:nvGrpSpPr>
        <p:grpSpPr>
          <a:xfrm>
            <a:off x="1751811" y="5501608"/>
            <a:ext cx="260066" cy="319654"/>
            <a:chOff x="2229294" y="5021989"/>
            <a:chExt cx="260066" cy="319654"/>
          </a:xfrm>
        </p:grpSpPr>
        <p:pic>
          <p:nvPicPr>
            <p:cNvPr id="143" name="Image 142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4" name="Triangle isocèle 143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2031613" y="5911026"/>
            <a:ext cx="260066" cy="319654"/>
            <a:chOff x="2229294" y="5021989"/>
            <a:chExt cx="260066" cy="319654"/>
          </a:xfrm>
        </p:grpSpPr>
        <p:pic>
          <p:nvPicPr>
            <p:cNvPr id="146" name="Image 145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7" name="Triangle isocèle 146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" name="ZoneTexte 103"/>
          <p:cNvSpPr txBox="1"/>
          <p:nvPr/>
        </p:nvSpPr>
        <p:spPr>
          <a:xfrm>
            <a:off x="6951853" y="3023508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860408" y="4846229"/>
            <a:ext cx="163773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648762" y="4978216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629392" y="3152157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45078" y="2206401"/>
            <a:ext cx="7208322" cy="3657600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5385761" y="1839944"/>
            <a:ext cx="3586783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Démarche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345850" y="1514213"/>
            <a:ext cx="359845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i="1" dirty="0" smtClean="0"/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907729" y="1528159"/>
            <a:ext cx="359845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i="1" dirty="0" smtClean="0"/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84537" y="4297569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94517" y="5599725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Compatibilité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149112" y="1837019"/>
            <a:ext cx="3586783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2708966" y="1838667"/>
            <a:ext cx="358678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5" name="ZoneTexte 176"/>
          <p:cNvSpPr txBox="1"/>
          <p:nvPr/>
        </p:nvSpPr>
        <p:spPr>
          <a:xfrm>
            <a:off x="5701369" y="1530995"/>
            <a:ext cx="359845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i="1" dirty="0" smtClean="0"/>
              <a:t>Goals</a:t>
            </a:r>
          </a:p>
        </p:txBody>
      </p:sp>
      <p:sp>
        <p:nvSpPr>
          <p:cNvPr id="123" name="Organigramme : Données 65"/>
          <p:cNvSpPr/>
          <p:nvPr/>
        </p:nvSpPr>
        <p:spPr>
          <a:xfrm>
            <a:off x="5335286" y="3706073"/>
            <a:ext cx="3586783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98637" y="3703148"/>
            <a:ext cx="3586783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2655316" y="3704425"/>
            <a:ext cx="3586783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2928615" y="2505626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BUSINESS VIEW</a:t>
            </a:r>
          </a:p>
        </p:txBody>
      </p:sp>
      <p:grpSp>
        <p:nvGrpSpPr>
          <p:cNvPr id="190" name="Groupe 189"/>
          <p:cNvGrpSpPr/>
          <p:nvPr/>
        </p:nvGrpSpPr>
        <p:grpSpPr>
          <a:xfrm>
            <a:off x="1234685" y="3895203"/>
            <a:ext cx="985283" cy="584790"/>
            <a:chOff x="1764861" y="3796571"/>
            <a:chExt cx="985283" cy="584790"/>
          </a:xfrm>
        </p:grpSpPr>
        <p:sp>
          <p:nvSpPr>
            <p:cNvPr id="77" name="Rectangle 76"/>
            <p:cNvSpPr/>
            <p:nvPr/>
          </p:nvSpPr>
          <p:spPr>
            <a:xfrm>
              <a:off x="1764861" y="385327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4340" y="396314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35744" y="418997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86619" y="423250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656" y="3796571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avec flèche 108"/>
            <p:cNvCxnSpPr>
              <a:stCxn id="77" idx="3"/>
              <a:endCxn id="79" idx="1"/>
            </p:cNvCxnSpPr>
            <p:nvPr/>
          </p:nvCxnSpPr>
          <p:spPr>
            <a:xfrm>
              <a:off x="1924349" y="3927705"/>
              <a:ext cx="279991" cy="10987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77" idx="2"/>
              <a:endCxn id="80" idx="0"/>
            </p:cNvCxnSpPr>
            <p:nvPr/>
          </p:nvCxnSpPr>
          <p:spPr>
            <a:xfrm rot="16200000" flipH="1">
              <a:off x="1786125" y="4060612"/>
              <a:ext cx="187842" cy="7088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08" idx="2"/>
              <a:endCxn id="107" idx="3"/>
            </p:cNvCxnSpPr>
            <p:nvPr/>
          </p:nvCxnSpPr>
          <p:spPr>
            <a:xfrm rot="5400000">
              <a:off x="2327501" y="3964034"/>
              <a:ext cx="361506" cy="32429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>
              <a:stCxn id="107" idx="1"/>
              <a:endCxn id="80" idx="3"/>
            </p:cNvCxnSpPr>
            <p:nvPr/>
          </p:nvCxnSpPr>
          <p:spPr>
            <a:xfrm rot="10800000">
              <a:off x="1995233" y="4264403"/>
              <a:ext cx="191387" cy="425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>
              <a:stCxn id="107" idx="0"/>
              <a:endCxn id="79" idx="2"/>
            </p:cNvCxnSpPr>
            <p:nvPr/>
          </p:nvCxnSpPr>
          <p:spPr>
            <a:xfrm rot="5400000" flipH="1" flipV="1">
              <a:off x="2214972" y="4163394"/>
              <a:ext cx="120502" cy="1772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à coins arrondis 88"/>
          <p:cNvSpPr/>
          <p:nvPr/>
        </p:nvSpPr>
        <p:spPr>
          <a:xfrm>
            <a:off x="3915420" y="3951699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0" name="Rectangle à coins arrondis 89"/>
          <p:cNvSpPr/>
          <p:nvPr/>
        </p:nvSpPr>
        <p:spPr>
          <a:xfrm>
            <a:off x="4245241" y="3967621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2" name="Rectangle à coins arrondis 90"/>
          <p:cNvSpPr/>
          <p:nvPr/>
        </p:nvSpPr>
        <p:spPr>
          <a:xfrm>
            <a:off x="4586435" y="4090451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pic>
        <p:nvPicPr>
          <p:cNvPr id="127" name="Picture 126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39" y="3886704"/>
            <a:ext cx="275697" cy="275697"/>
          </a:xfrm>
          <a:prstGeom prst="rect">
            <a:avLst/>
          </a:prstGeom>
        </p:spPr>
      </p:pic>
      <p:pic>
        <p:nvPicPr>
          <p:cNvPr id="129" name="Picture 128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05" y="4100749"/>
            <a:ext cx="275697" cy="275697"/>
          </a:xfrm>
          <a:prstGeom prst="rect">
            <a:avLst/>
          </a:prstGeom>
        </p:spPr>
      </p:pic>
      <p:pic>
        <p:nvPicPr>
          <p:cNvPr id="130" name="Picture 129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3" y="3846292"/>
            <a:ext cx="275697" cy="275697"/>
          </a:xfrm>
          <a:prstGeom prst="rect">
            <a:avLst/>
          </a:prstGeom>
        </p:spPr>
      </p:pic>
      <p:sp>
        <p:nvSpPr>
          <p:cNvPr id="132" name="ZoneTexte 67"/>
          <p:cNvSpPr txBox="1"/>
          <p:nvPr/>
        </p:nvSpPr>
        <p:spPr>
          <a:xfrm>
            <a:off x="2945388" y="4359427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FUNCTIONAL VIEW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5413706" y="5526063"/>
            <a:ext cx="3586783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7" name="Organigramme : Données 65"/>
          <p:cNvSpPr/>
          <p:nvPr/>
        </p:nvSpPr>
        <p:spPr>
          <a:xfrm>
            <a:off x="177057" y="5519963"/>
            <a:ext cx="3586783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2733736" y="5524415"/>
            <a:ext cx="3586783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grpSp>
        <p:nvGrpSpPr>
          <p:cNvPr id="142" name="Groupe 141"/>
          <p:cNvGrpSpPr/>
          <p:nvPr/>
        </p:nvGrpSpPr>
        <p:grpSpPr>
          <a:xfrm>
            <a:off x="1320272" y="5587910"/>
            <a:ext cx="260066" cy="319654"/>
            <a:chOff x="2229294" y="5021989"/>
            <a:chExt cx="260066" cy="319654"/>
          </a:xfrm>
        </p:grpSpPr>
        <p:pic>
          <p:nvPicPr>
            <p:cNvPr id="143" name="Image 142" descr="fichi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4" name="Triangle isocèle 143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1600074" y="5997328"/>
            <a:ext cx="260066" cy="319654"/>
            <a:chOff x="2229294" y="5021989"/>
            <a:chExt cx="260066" cy="319654"/>
          </a:xfrm>
        </p:grpSpPr>
        <p:pic>
          <p:nvPicPr>
            <p:cNvPr id="146" name="Image 145" descr="fichi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7" name="Triangle isocèle 146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Ellipse 96"/>
          <p:cNvSpPr/>
          <p:nvPr/>
        </p:nvSpPr>
        <p:spPr>
          <a:xfrm>
            <a:off x="4005885" y="5752629"/>
            <a:ext cx="341194" cy="224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5" name="Ellipse 98"/>
          <p:cNvSpPr/>
          <p:nvPr/>
        </p:nvSpPr>
        <p:spPr>
          <a:xfrm>
            <a:off x="4521230" y="5915542"/>
            <a:ext cx="341194" cy="224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pic>
        <p:nvPicPr>
          <p:cNvPr id="148" name="Picture 147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88" y="5675194"/>
            <a:ext cx="221577" cy="221577"/>
          </a:xfrm>
          <a:prstGeom prst="rect">
            <a:avLst/>
          </a:prstGeom>
        </p:spPr>
      </p:pic>
      <p:pic>
        <p:nvPicPr>
          <p:cNvPr id="150" name="Picture 149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17" y="5643253"/>
            <a:ext cx="221577" cy="221577"/>
          </a:xfrm>
          <a:prstGeom prst="rect">
            <a:avLst/>
          </a:prstGeom>
        </p:spPr>
      </p:pic>
      <p:sp>
        <p:nvSpPr>
          <p:cNvPr id="153" name="ZoneTexte 67"/>
          <p:cNvSpPr txBox="1"/>
          <p:nvPr/>
        </p:nvSpPr>
        <p:spPr>
          <a:xfrm>
            <a:off x="2999151" y="6176240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APPLICATION VIEW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16077" y="2223793"/>
            <a:ext cx="8027954" cy="3762481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 26"/>
          <p:cNvGrpSpPr/>
          <p:nvPr/>
        </p:nvGrpSpPr>
        <p:grpSpPr>
          <a:xfrm>
            <a:off x="7205906" y="4651908"/>
            <a:ext cx="1637732" cy="1322826"/>
            <a:chOff x="5664423" y="4661385"/>
            <a:chExt cx="1637732" cy="1322826"/>
          </a:xfrm>
        </p:grpSpPr>
        <p:sp>
          <p:nvSpPr>
            <p:cNvPr id="56" name="ZoneTexte 55"/>
            <p:cNvSpPr txBox="1"/>
            <p:nvPr/>
          </p:nvSpPr>
          <p:spPr>
            <a:xfrm>
              <a:off x="5664423" y="5122249"/>
              <a:ext cx="1637732" cy="184666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</a:p>
          </p:txBody>
        </p:sp>
        <p:cxnSp>
          <p:nvCxnSpPr>
            <p:cNvPr id="165" name="Connecteur droit avec flèche 154"/>
            <p:cNvCxnSpPr/>
            <p:nvPr/>
          </p:nvCxnSpPr>
          <p:spPr>
            <a:xfrm>
              <a:off x="5980899" y="4661385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14419" y="4664809"/>
            <a:ext cx="1637732" cy="1322826"/>
            <a:chOff x="177626" y="4664809"/>
            <a:chExt cx="1637732" cy="1322826"/>
          </a:xfrm>
        </p:grpSpPr>
        <p:cxnSp>
          <p:nvCxnSpPr>
            <p:cNvPr id="158" name="Connecteur droit avec flèche 154"/>
            <p:cNvCxnSpPr/>
            <p:nvPr/>
          </p:nvCxnSpPr>
          <p:spPr>
            <a:xfrm>
              <a:off x="534622" y="4664809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ZoneTexte 151"/>
            <p:cNvSpPr txBox="1"/>
            <p:nvPr/>
          </p:nvSpPr>
          <p:spPr>
            <a:xfrm>
              <a:off x="177626" y="5104589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1355" y="4660387"/>
            <a:ext cx="1637732" cy="1322826"/>
            <a:chOff x="2709654" y="4686043"/>
            <a:chExt cx="1637732" cy="1322826"/>
          </a:xfrm>
        </p:grpSpPr>
        <p:cxnSp>
          <p:nvCxnSpPr>
            <p:cNvPr id="164" name="Connecteur droit avec flèche 154"/>
            <p:cNvCxnSpPr/>
            <p:nvPr/>
          </p:nvCxnSpPr>
          <p:spPr>
            <a:xfrm>
              <a:off x="3058761" y="4686043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ZoneTexte 151"/>
            <p:cNvSpPr txBox="1"/>
            <p:nvPr/>
          </p:nvSpPr>
          <p:spPr>
            <a:xfrm>
              <a:off x="2709654" y="512137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139504" y="4030375"/>
            <a:ext cx="1637732" cy="204497"/>
            <a:chOff x="2243012" y="2039380"/>
            <a:chExt cx="1637732" cy="204497"/>
          </a:xfrm>
        </p:grpSpPr>
        <p:cxnSp>
          <p:nvCxnSpPr>
            <p:cNvPr id="181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51"/>
            <p:cNvSpPr txBox="1"/>
            <p:nvPr/>
          </p:nvSpPr>
          <p:spPr>
            <a:xfrm>
              <a:off x="2243012" y="203938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057287" y="3953302"/>
            <a:ext cx="1637732" cy="253897"/>
            <a:chOff x="5284009" y="1990743"/>
            <a:chExt cx="1637732" cy="253897"/>
          </a:xfrm>
        </p:grpSpPr>
        <p:cxnSp>
          <p:nvCxnSpPr>
            <p:cNvPr id="194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ZoneTexte 151"/>
            <p:cNvSpPr txBox="1"/>
            <p:nvPr/>
          </p:nvSpPr>
          <p:spPr>
            <a:xfrm>
              <a:off x="5284009" y="1990743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03083" y="2798680"/>
            <a:ext cx="1637732" cy="1322826"/>
            <a:chOff x="460971" y="2798680"/>
            <a:chExt cx="1637732" cy="1322826"/>
          </a:xfrm>
        </p:grpSpPr>
        <p:sp>
          <p:nvSpPr>
            <p:cNvPr id="15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155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15206" y="2776844"/>
            <a:ext cx="1637732" cy="1248733"/>
            <a:chOff x="3083291" y="2776844"/>
            <a:chExt cx="1637732" cy="1248733"/>
          </a:xfrm>
        </p:grpSpPr>
        <p:cxnSp>
          <p:nvCxnSpPr>
            <p:cNvPr id="159" name="Connecteur droit avec flèche 154"/>
            <p:cNvCxnSpPr/>
            <p:nvPr/>
          </p:nvCxnSpPr>
          <p:spPr>
            <a:xfrm>
              <a:off x="3441430" y="2776844"/>
              <a:ext cx="15428" cy="1248733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ZoneTexte 151"/>
            <p:cNvSpPr txBox="1"/>
            <p:nvPr/>
          </p:nvSpPr>
          <p:spPr>
            <a:xfrm>
              <a:off x="3083291" y="3193596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81459" y="2795798"/>
            <a:ext cx="1637732" cy="1261648"/>
            <a:chOff x="6021316" y="2776844"/>
            <a:chExt cx="1637732" cy="1261648"/>
          </a:xfrm>
        </p:grpSpPr>
        <p:cxnSp>
          <p:nvCxnSpPr>
            <p:cNvPr id="160" name="Connecteur droit avec flèche 154"/>
            <p:cNvCxnSpPr/>
            <p:nvPr/>
          </p:nvCxnSpPr>
          <p:spPr>
            <a:xfrm>
              <a:off x="6350329" y="2776844"/>
              <a:ext cx="7565" cy="1261648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ZoneTexte 151"/>
            <p:cNvSpPr txBox="1"/>
            <p:nvPr/>
          </p:nvSpPr>
          <p:spPr>
            <a:xfrm>
              <a:off x="6021316" y="3191423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67188" y="2228920"/>
            <a:ext cx="1637732" cy="251882"/>
            <a:chOff x="2271446" y="1991995"/>
            <a:chExt cx="1637732" cy="251882"/>
          </a:xfrm>
        </p:grpSpPr>
        <p:cxnSp>
          <p:nvCxnSpPr>
            <p:cNvPr id="171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66015" y="2246622"/>
            <a:ext cx="1637732" cy="244420"/>
            <a:chOff x="5265053" y="2000220"/>
            <a:chExt cx="1637732" cy="244420"/>
          </a:xfrm>
        </p:grpSpPr>
        <p:cxnSp>
          <p:nvCxnSpPr>
            <p:cNvPr id="173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244513" y="5575943"/>
            <a:ext cx="1637732" cy="232928"/>
            <a:chOff x="2243012" y="2010949"/>
            <a:chExt cx="1637732" cy="232928"/>
          </a:xfrm>
        </p:grpSpPr>
        <p:cxnSp>
          <p:nvCxnSpPr>
            <p:cNvPr id="197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ZoneTexte 151"/>
            <p:cNvSpPr txBox="1"/>
            <p:nvPr/>
          </p:nvSpPr>
          <p:spPr>
            <a:xfrm>
              <a:off x="2243012" y="2010949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266554" y="5517827"/>
            <a:ext cx="1637732" cy="253897"/>
            <a:chOff x="5284009" y="1990743"/>
            <a:chExt cx="1637732" cy="253897"/>
          </a:xfrm>
        </p:grpSpPr>
        <p:cxnSp>
          <p:nvCxnSpPr>
            <p:cNvPr id="200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151"/>
            <p:cNvSpPr txBox="1"/>
            <p:nvPr/>
          </p:nvSpPr>
          <p:spPr>
            <a:xfrm>
              <a:off x="5284009" y="1990743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1408627" y="2016766"/>
            <a:ext cx="730102" cy="464288"/>
            <a:chOff x="1718930" y="1456661"/>
            <a:chExt cx="730102" cy="464288"/>
          </a:xfrm>
        </p:grpSpPr>
        <p:sp>
          <p:nvSpPr>
            <p:cNvPr id="54" name="Ellipse 53"/>
            <p:cNvSpPr/>
            <p:nvPr/>
          </p:nvSpPr>
          <p:spPr>
            <a:xfrm>
              <a:off x="1754372" y="145666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718930" y="18039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300176" y="1470837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avec flèche 60"/>
            <p:cNvCxnSpPr>
              <a:stCxn id="54" idx="6"/>
              <a:endCxn id="59" idx="2"/>
            </p:cNvCxnSpPr>
            <p:nvPr/>
          </p:nvCxnSpPr>
          <p:spPr>
            <a:xfrm>
              <a:off x="1903228" y="1515140"/>
              <a:ext cx="396948" cy="1417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7" idx="1"/>
              <a:endCxn id="54" idx="4"/>
            </p:cNvCxnSpPr>
            <p:nvPr/>
          </p:nvCxnSpPr>
          <p:spPr>
            <a:xfrm rot="16200000" flipV="1">
              <a:off x="1889615" y="1512804"/>
              <a:ext cx="95100" cy="2167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8" idx="6"/>
              <a:endCxn id="57" idx="1"/>
            </p:cNvCxnSpPr>
            <p:nvPr/>
          </p:nvCxnSpPr>
          <p:spPr>
            <a:xfrm flipV="1">
              <a:off x="1867786" y="1668719"/>
              <a:ext cx="177744" cy="19375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/>
            <p:cNvSpPr/>
            <p:nvPr/>
          </p:nvSpPr>
          <p:spPr>
            <a:xfrm>
              <a:off x="2023731" y="16515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3860062" y="2100800"/>
            <a:ext cx="1191715" cy="266925"/>
            <a:chOff x="4142354" y="1433883"/>
            <a:chExt cx="1191715" cy="266925"/>
          </a:xfrm>
        </p:grpSpPr>
        <p:sp>
          <p:nvSpPr>
            <p:cNvPr id="82" name="Chevron 81"/>
            <p:cNvSpPr/>
            <p:nvPr/>
          </p:nvSpPr>
          <p:spPr>
            <a:xfrm>
              <a:off x="4522217" y="143388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4142354" y="143615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4936010" y="154840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01" y="2085161"/>
            <a:ext cx="369891" cy="369891"/>
          </a:xfrm>
          <a:prstGeom prst="rect">
            <a:avLst/>
          </a:prstGeom>
        </p:spPr>
      </p:pic>
      <p:pic>
        <p:nvPicPr>
          <p:cNvPr id="118" name="Picture 117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88" y="2103439"/>
            <a:ext cx="369891" cy="369891"/>
          </a:xfrm>
          <a:prstGeom prst="rect">
            <a:avLst/>
          </a:prstGeom>
        </p:spPr>
      </p:pic>
      <p:grpSp>
        <p:nvGrpSpPr>
          <p:cNvPr id="141" name="Groupe 140"/>
          <p:cNvGrpSpPr/>
          <p:nvPr/>
        </p:nvGrpSpPr>
        <p:grpSpPr>
          <a:xfrm>
            <a:off x="1890000" y="5735462"/>
            <a:ext cx="260066" cy="319654"/>
            <a:chOff x="2229294" y="5021989"/>
            <a:chExt cx="260066" cy="319654"/>
          </a:xfrm>
        </p:grpSpPr>
        <p:pic>
          <p:nvPicPr>
            <p:cNvPr id="138" name="Image 137" descr="fichi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0" name="Triangle isocèle 139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1" name="Picture 150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47" y="6015154"/>
            <a:ext cx="221577" cy="221577"/>
          </a:xfrm>
          <a:prstGeom prst="rect">
            <a:avLst/>
          </a:prstGeom>
        </p:spPr>
      </p:pic>
      <p:pic>
        <p:nvPicPr>
          <p:cNvPr id="149" name="Picture 148" descr="go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64" y="6024490"/>
            <a:ext cx="221577" cy="221577"/>
          </a:xfrm>
          <a:prstGeom prst="rect">
            <a:avLst/>
          </a:prstGeom>
        </p:spPr>
      </p:pic>
      <p:sp>
        <p:nvSpPr>
          <p:cNvPr id="176" name="ZoneTexte 175"/>
          <p:cNvSpPr txBox="1"/>
          <p:nvPr/>
        </p:nvSpPr>
        <p:spPr>
          <a:xfrm rot="16200000">
            <a:off x="-980193" y="3960885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INTEGRATION VIEW</a:t>
            </a:r>
          </a:p>
        </p:txBody>
      </p:sp>
    </p:spTree>
    <p:extLst>
      <p:ext uri="{BB962C8B-B14F-4D97-AF65-F5344CB8AC3E}">
        <p14:creationId xmlns:p14="http://schemas.microsoft.com/office/powerpoint/2010/main" val="64812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Démarche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1651099" y="1373117"/>
            <a:ext cx="359845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i="1" dirty="0" smtClean="0"/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4212978" y="1387063"/>
            <a:ext cx="359845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i="1" dirty="0" smtClean="0"/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389786" y="4156473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sp>
        <p:nvSpPr>
          <p:cNvPr id="111" name="Organigramme : Données 65"/>
          <p:cNvSpPr/>
          <p:nvPr/>
        </p:nvSpPr>
        <p:spPr>
          <a:xfrm>
            <a:off x="1454361" y="1695923"/>
            <a:ext cx="3586783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4014215" y="1697571"/>
            <a:ext cx="358678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1403886" y="3562052"/>
            <a:ext cx="3586783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3960565" y="3563329"/>
            <a:ext cx="3586783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4233864" y="2364530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BUSINESS VIEW</a:t>
            </a:r>
          </a:p>
        </p:txBody>
      </p:sp>
      <p:grpSp>
        <p:nvGrpSpPr>
          <p:cNvPr id="190" name="Groupe 189"/>
          <p:cNvGrpSpPr/>
          <p:nvPr/>
        </p:nvGrpSpPr>
        <p:grpSpPr>
          <a:xfrm>
            <a:off x="2539934" y="3754107"/>
            <a:ext cx="985283" cy="584790"/>
            <a:chOff x="1764861" y="3796571"/>
            <a:chExt cx="985283" cy="584790"/>
          </a:xfrm>
        </p:grpSpPr>
        <p:sp>
          <p:nvSpPr>
            <p:cNvPr id="77" name="Rectangle 76"/>
            <p:cNvSpPr/>
            <p:nvPr/>
          </p:nvSpPr>
          <p:spPr>
            <a:xfrm>
              <a:off x="1764861" y="385327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4340" y="396314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35744" y="418997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86619" y="423250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656" y="3796571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avec flèche 108"/>
            <p:cNvCxnSpPr>
              <a:stCxn id="77" idx="3"/>
              <a:endCxn id="79" idx="1"/>
            </p:cNvCxnSpPr>
            <p:nvPr/>
          </p:nvCxnSpPr>
          <p:spPr>
            <a:xfrm>
              <a:off x="1924349" y="3927705"/>
              <a:ext cx="279991" cy="10987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77" idx="2"/>
              <a:endCxn id="80" idx="0"/>
            </p:cNvCxnSpPr>
            <p:nvPr/>
          </p:nvCxnSpPr>
          <p:spPr>
            <a:xfrm rot="16200000" flipH="1">
              <a:off x="1786125" y="4060612"/>
              <a:ext cx="187842" cy="7088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08" idx="2"/>
              <a:endCxn id="107" idx="3"/>
            </p:cNvCxnSpPr>
            <p:nvPr/>
          </p:nvCxnSpPr>
          <p:spPr>
            <a:xfrm rot="5400000">
              <a:off x="2327501" y="3964034"/>
              <a:ext cx="361506" cy="32429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>
              <a:stCxn id="107" idx="1"/>
              <a:endCxn id="80" idx="3"/>
            </p:cNvCxnSpPr>
            <p:nvPr/>
          </p:nvCxnSpPr>
          <p:spPr>
            <a:xfrm rot="10800000">
              <a:off x="1995233" y="4264403"/>
              <a:ext cx="191387" cy="425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>
              <a:stCxn id="107" idx="0"/>
              <a:endCxn id="79" idx="2"/>
            </p:cNvCxnSpPr>
            <p:nvPr/>
          </p:nvCxnSpPr>
          <p:spPr>
            <a:xfrm rot="5400000" flipH="1" flipV="1">
              <a:off x="2214972" y="4163394"/>
              <a:ext cx="120502" cy="1772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à coins arrondis 88"/>
          <p:cNvSpPr/>
          <p:nvPr/>
        </p:nvSpPr>
        <p:spPr>
          <a:xfrm>
            <a:off x="5220669" y="3810603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0" name="Rectangle à coins arrondis 89"/>
          <p:cNvSpPr/>
          <p:nvPr/>
        </p:nvSpPr>
        <p:spPr>
          <a:xfrm>
            <a:off x="5550490" y="3826525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2" name="Rectangle à coins arrondis 90"/>
          <p:cNvSpPr/>
          <p:nvPr/>
        </p:nvSpPr>
        <p:spPr>
          <a:xfrm>
            <a:off x="5891684" y="3949355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2" name="ZoneTexte 67"/>
          <p:cNvSpPr txBox="1"/>
          <p:nvPr/>
        </p:nvSpPr>
        <p:spPr>
          <a:xfrm>
            <a:off x="4250637" y="4218331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FUNCTIONAL VIEW</a:t>
            </a:r>
          </a:p>
        </p:txBody>
      </p:sp>
      <p:sp>
        <p:nvSpPr>
          <p:cNvPr id="137" name="Organigramme : Données 65"/>
          <p:cNvSpPr/>
          <p:nvPr/>
        </p:nvSpPr>
        <p:spPr>
          <a:xfrm>
            <a:off x="1482306" y="5378867"/>
            <a:ext cx="3586783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4038985" y="5383319"/>
            <a:ext cx="3586783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grpSp>
        <p:nvGrpSpPr>
          <p:cNvPr id="142" name="Groupe 141"/>
          <p:cNvGrpSpPr/>
          <p:nvPr/>
        </p:nvGrpSpPr>
        <p:grpSpPr>
          <a:xfrm>
            <a:off x="2625521" y="5446814"/>
            <a:ext cx="260066" cy="319654"/>
            <a:chOff x="2229294" y="5021989"/>
            <a:chExt cx="260066" cy="319654"/>
          </a:xfrm>
        </p:grpSpPr>
        <p:pic>
          <p:nvPicPr>
            <p:cNvPr id="143" name="Image 142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4" name="Triangle isocèle 143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2905323" y="5856232"/>
            <a:ext cx="260066" cy="319654"/>
            <a:chOff x="2229294" y="5021989"/>
            <a:chExt cx="260066" cy="319654"/>
          </a:xfrm>
        </p:grpSpPr>
        <p:pic>
          <p:nvPicPr>
            <p:cNvPr id="146" name="Image 145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7" name="Triangle isocèle 146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Ellipse 96"/>
          <p:cNvSpPr/>
          <p:nvPr/>
        </p:nvSpPr>
        <p:spPr>
          <a:xfrm>
            <a:off x="5311134" y="5611533"/>
            <a:ext cx="341194" cy="224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5" name="Ellipse 98"/>
          <p:cNvSpPr/>
          <p:nvPr/>
        </p:nvSpPr>
        <p:spPr>
          <a:xfrm>
            <a:off x="5826479" y="5774446"/>
            <a:ext cx="341194" cy="2242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53" name="ZoneTexte 67"/>
          <p:cNvSpPr txBox="1"/>
          <p:nvPr/>
        </p:nvSpPr>
        <p:spPr>
          <a:xfrm>
            <a:off x="4304400" y="6035144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APPLICATION VIEW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921326" y="2082697"/>
            <a:ext cx="5357435" cy="3762481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/>
          <p:cNvGrpSpPr/>
          <p:nvPr/>
        </p:nvGrpSpPr>
        <p:grpSpPr>
          <a:xfrm>
            <a:off x="3219668" y="4523713"/>
            <a:ext cx="1637732" cy="1322826"/>
            <a:chOff x="177626" y="4664809"/>
            <a:chExt cx="1637732" cy="1322826"/>
          </a:xfrm>
        </p:grpSpPr>
        <p:cxnSp>
          <p:nvCxnSpPr>
            <p:cNvPr id="158" name="Connecteur droit avec flèche 154"/>
            <p:cNvCxnSpPr/>
            <p:nvPr/>
          </p:nvCxnSpPr>
          <p:spPr>
            <a:xfrm>
              <a:off x="534622" y="4664809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ZoneTexte 151"/>
            <p:cNvSpPr txBox="1"/>
            <p:nvPr/>
          </p:nvSpPr>
          <p:spPr>
            <a:xfrm>
              <a:off x="177626" y="5104589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16604" y="4519291"/>
            <a:ext cx="1637732" cy="1322826"/>
            <a:chOff x="2709654" y="4686043"/>
            <a:chExt cx="1637732" cy="1322826"/>
          </a:xfrm>
        </p:grpSpPr>
        <p:cxnSp>
          <p:nvCxnSpPr>
            <p:cNvPr id="164" name="Connecteur droit avec flèche 154"/>
            <p:cNvCxnSpPr/>
            <p:nvPr/>
          </p:nvCxnSpPr>
          <p:spPr>
            <a:xfrm>
              <a:off x="3058761" y="4686043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ZoneTexte 151"/>
            <p:cNvSpPr txBox="1"/>
            <p:nvPr/>
          </p:nvSpPr>
          <p:spPr>
            <a:xfrm>
              <a:off x="2709654" y="512137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444753" y="3889279"/>
            <a:ext cx="1637732" cy="204497"/>
            <a:chOff x="2243012" y="2039380"/>
            <a:chExt cx="1637732" cy="204497"/>
          </a:xfrm>
        </p:grpSpPr>
        <p:cxnSp>
          <p:nvCxnSpPr>
            <p:cNvPr id="181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51"/>
            <p:cNvSpPr txBox="1"/>
            <p:nvPr/>
          </p:nvSpPr>
          <p:spPr>
            <a:xfrm>
              <a:off x="2243012" y="203938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08332" y="2657584"/>
            <a:ext cx="1637732" cy="1322826"/>
            <a:chOff x="460971" y="2798680"/>
            <a:chExt cx="1637732" cy="1322826"/>
          </a:xfrm>
        </p:grpSpPr>
        <p:sp>
          <p:nvSpPr>
            <p:cNvPr id="15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155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20455" y="2635748"/>
            <a:ext cx="1637732" cy="1248733"/>
            <a:chOff x="3083291" y="2776844"/>
            <a:chExt cx="1637732" cy="1248733"/>
          </a:xfrm>
        </p:grpSpPr>
        <p:cxnSp>
          <p:nvCxnSpPr>
            <p:cNvPr id="159" name="Connecteur droit avec flèche 154"/>
            <p:cNvCxnSpPr/>
            <p:nvPr/>
          </p:nvCxnSpPr>
          <p:spPr>
            <a:xfrm>
              <a:off x="3441430" y="2776844"/>
              <a:ext cx="15428" cy="1248733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ZoneTexte 151"/>
            <p:cNvSpPr txBox="1"/>
            <p:nvPr/>
          </p:nvSpPr>
          <p:spPr>
            <a:xfrm>
              <a:off x="3083291" y="3193596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2437" y="2087824"/>
            <a:ext cx="1637732" cy="251882"/>
            <a:chOff x="2271446" y="1991995"/>
            <a:chExt cx="1637732" cy="251882"/>
          </a:xfrm>
        </p:grpSpPr>
        <p:cxnSp>
          <p:nvCxnSpPr>
            <p:cNvPr id="171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3549762" y="5434847"/>
            <a:ext cx="1637732" cy="232928"/>
            <a:chOff x="2243012" y="2010949"/>
            <a:chExt cx="1637732" cy="232928"/>
          </a:xfrm>
        </p:grpSpPr>
        <p:cxnSp>
          <p:nvCxnSpPr>
            <p:cNvPr id="197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ZoneTexte 151"/>
            <p:cNvSpPr txBox="1"/>
            <p:nvPr/>
          </p:nvSpPr>
          <p:spPr>
            <a:xfrm>
              <a:off x="2243012" y="2010949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2713876" y="1875670"/>
            <a:ext cx="730102" cy="464288"/>
            <a:chOff x="1718930" y="1456661"/>
            <a:chExt cx="730102" cy="464288"/>
          </a:xfrm>
        </p:grpSpPr>
        <p:sp>
          <p:nvSpPr>
            <p:cNvPr id="54" name="Ellipse 53"/>
            <p:cNvSpPr/>
            <p:nvPr/>
          </p:nvSpPr>
          <p:spPr>
            <a:xfrm>
              <a:off x="1754372" y="145666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718930" y="18039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300176" y="1470837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avec flèche 60"/>
            <p:cNvCxnSpPr>
              <a:stCxn id="54" idx="6"/>
              <a:endCxn id="59" idx="2"/>
            </p:cNvCxnSpPr>
            <p:nvPr/>
          </p:nvCxnSpPr>
          <p:spPr>
            <a:xfrm>
              <a:off x="1903228" y="1515140"/>
              <a:ext cx="396948" cy="1417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7" idx="1"/>
              <a:endCxn id="54" idx="4"/>
            </p:cNvCxnSpPr>
            <p:nvPr/>
          </p:nvCxnSpPr>
          <p:spPr>
            <a:xfrm rot="16200000" flipV="1">
              <a:off x="1889615" y="1512804"/>
              <a:ext cx="95100" cy="2167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8" idx="6"/>
              <a:endCxn id="57" idx="1"/>
            </p:cNvCxnSpPr>
            <p:nvPr/>
          </p:nvCxnSpPr>
          <p:spPr>
            <a:xfrm flipV="1">
              <a:off x="1867786" y="1668719"/>
              <a:ext cx="177744" cy="19375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/>
            <p:cNvSpPr/>
            <p:nvPr/>
          </p:nvSpPr>
          <p:spPr>
            <a:xfrm>
              <a:off x="2023731" y="16515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5165311" y="1959704"/>
            <a:ext cx="1191715" cy="266925"/>
            <a:chOff x="4142354" y="1433883"/>
            <a:chExt cx="1191715" cy="266925"/>
          </a:xfrm>
        </p:grpSpPr>
        <p:sp>
          <p:nvSpPr>
            <p:cNvPr id="82" name="Chevron 81"/>
            <p:cNvSpPr/>
            <p:nvPr/>
          </p:nvSpPr>
          <p:spPr>
            <a:xfrm>
              <a:off x="4522217" y="143388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4142354" y="143615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4936010" y="154840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3195249" y="5594366"/>
            <a:ext cx="260066" cy="319654"/>
            <a:chOff x="2229294" y="5021989"/>
            <a:chExt cx="260066" cy="319654"/>
          </a:xfrm>
        </p:grpSpPr>
        <p:pic>
          <p:nvPicPr>
            <p:cNvPr id="138" name="Image 137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0" name="Triangle isocèle 139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6" name="ZoneTexte 175"/>
          <p:cNvSpPr txBox="1"/>
          <p:nvPr/>
        </p:nvSpPr>
        <p:spPr>
          <a:xfrm rot="16200000">
            <a:off x="325056" y="3819789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INTEGRATION VIEW</a:t>
            </a:r>
          </a:p>
        </p:txBody>
      </p:sp>
    </p:spTree>
    <p:extLst>
      <p:ext uri="{BB962C8B-B14F-4D97-AF65-F5344CB8AC3E}">
        <p14:creationId xmlns:p14="http://schemas.microsoft.com/office/powerpoint/2010/main" val="365237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4738829" y="1299076"/>
            <a:ext cx="4233716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7" name="ZoneTexte 176"/>
          <p:cNvSpPr txBox="1"/>
          <p:nvPr/>
        </p:nvSpPr>
        <p:spPr>
          <a:xfrm>
            <a:off x="-352766" y="6335099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319785" y="6341342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84537" y="4085925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94517" y="5470387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Compatibilité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149110" y="1296151"/>
            <a:ext cx="5236457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2140117" y="1297799"/>
            <a:ext cx="502104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3" name="Organigramme : Données 65"/>
          <p:cNvSpPr/>
          <p:nvPr/>
        </p:nvSpPr>
        <p:spPr>
          <a:xfrm>
            <a:off x="4621240" y="3494429"/>
            <a:ext cx="4300829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98637" y="3491504"/>
            <a:ext cx="4675469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2010769" y="3492781"/>
            <a:ext cx="4750588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 rot="18649534">
            <a:off x="7314680" y="1764006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BUSINESS VIEW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4515410" y="5396725"/>
            <a:ext cx="4485079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7" name="Organigramme : Données 65"/>
          <p:cNvSpPr/>
          <p:nvPr/>
        </p:nvSpPr>
        <p:spPr>
          <a:xfrm>
            <a:off x="177057" y="5390625"/>
            <a:ext cx="4091417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2116601" y="5395077"/>
            <a:ext cx="4774104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0" name="ZoneTexte 67"/>
          <p:cNvSpPr txBox="1"/>
          <p:nvPr/>
        </p:nvSpPr>
        <p:spPr>
          <a:xfrm rot="18721234">
            <a:off x="7208384" y="3997617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FUNCTIONAL VIEW</a:t>
            </a:r>
          </a:p>
        </p:txBody>
      </p:sp>
      <p:sp>
        <p:nvSpPr>
          <p:cNvPr id="112" name="ZoneTexte 67"/>
          <p:cNvSpPr txBox="1"/>
          <p:nvPr/>
        </p:nvSpPr>
        <p:spPr>
          <a:xfrm rot="18800723">
            <a:off x="7250070" y="5934385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>
                <a:latin typeface="Times New Roman"/>
                <a:cs typeface="Times New Roman"/>
              </a:rPr>
              <a:t>APPLICATION VIEW</a:t>
            </a:r>
            <a:endParaRPr lang="fr-FR" sz="1200" b="1" dirty="0" smtClean="0">
              <a:latin typeface="Times New Roman"/>
              <a:cs typeface="Times New Roman"/>
            </a:endParaRPr>
          </a:p>
        </p:txBody>
      </p:sp>
      <p:sp>
        <p:nvSpPr>
          <p:cNvPr id="116" name="ZoneTexte 177"/>
          <p:cNvSpPr txBox="1"/>
          <p:nvPr/>
        </p:nvSpPr>
        <p:spPr>
          <a:xfrm>
            <a:off x="5212006" y="6329127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Goals</a:t>
            </a:r>
            <a:endParaRPr lang="fr-FR" sz="1600" b="1" i="1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Buisiness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"/>
          <a:stretch/>
        </p:blipFill>
        <p:spPr>
          <a:xfrm>
            <a:off x="2633988" y="304756"/>
            <a:ext cx="3680531" cy="1764694"/>
          </a:xfrm>
          <a:prstGeom prst="rect">
            <a:avLst/>
          </a:prstGeom>
        </p:spPr>
      </p:pic>
      <p:pic>
        <p:nvPicPr>
          <p:cNvPr id="6" name="Picture 5" descr="BuisinessConcep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9" y="987693"/>
            <a:ext cx="1378618" cy="1025418"/>
          </a:xfrm>
          <a:prstGeom prst="rect">
            <a:avLst/>
          </a:prstGeom>
        </p:spPr>
      </p:pic>
      <p:pic>
        <p:nvPicPr>
          <p:cNvPr id="8" name="Picture 7" descr="FunctionalBlock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3" y="2682883"/>
            <a:ext cx="2702277" cy="1647102"/>
          </a:xfrm>
          <a:prstGeom prst="rect">
            <a:avLst/>
          </a:prstGeom>
        </p:spPr>
      </p:pic>
      <p:sp>
        <p:nvSpPr>
          <p:cNvPr id="121" name="Cube 120"/>
          <p:cNvSpPr/>
          <p:nvPr/>
        </p:nvSpPr>
        <p:spPr>
          <a:xfrm>
            <a:off x="4941107" y="5562527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latin typeface="Times New Roman"/>
                <a:cs typeface="Times New Roman"/>
              </a:rPr>
              <a:t>MiniZinc</a:t>
            </a:r>
          </a:p>
        </p:txBody>
      </p:sp>
      <p:sp>
        <p:nvSpPr>
          <p:cNvPr id="133" name="Organigramme : Disque magnétique 30"/>
          <p:cNvSpPr/>
          <p:nvPr/>
        </p:nvSpPr>
        <p:spPr>
          <a:xfrm>
            <a:off x="2886930" y="5632197"/>
            <a:ext cx="1922453" cy="47841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latin typeface="Times New Roman"/>
                <a:cs typeface="Times New Roman"/>
              </a:rPr>
              <a:t>Existent application</a:t>
            </a:r>
          </a:p>
        </p:txBody>
      </p:sp>
      <p:pic>
        <p:nvPicPr>
          <p:cNvPr id="11" name="Picture 10" descr="FunctionalInformat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2739672"/>
            <a:ext cx="1756680" cy="1504977"/>
          </a:xfrm>
          <a:prstGeom prst="rect">
            <a:avLst/>
          </a:prstGeom>
        </p:spPr>
      </p:pic>
      <p:sp>
        <p:nvSpPr>
          <p:cNvPr id="154" name="Carré corné 104"/>
          <p:cNvSpPr/>
          <p:nvPr/>
        </p:nvSpPr>
        <p:spPr>
          <a:xfrm rot="10800000" flipH="1">
            <a:off x="1691648" y="5480747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Carré corné 105"/>
          <p:cNvSpPr/>
          <p:nvPr/>
        </p:nvSpPr>
        <p:spPr>
          <a:xfrm rot="10800000" flipH="1">
            <a:off x="1009890" y="5624511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493379" y="5902638"/>
            <a:ext cx="921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MiniZinc files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7579" y="6055038"/>
            <a:ext cx="1445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Existent application files</a:t>
            </a:r>
          </a:p>
        </p:txBody>
      </p:sp>
      <p:pic>
        <p:nvPicPr>
          <p:cNvPr id="13" name="Picture 12" descr="BusinessGo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40" y="1059888"/>
            <a:ext cx="1728555" cy="757985"/>
          </a:xfrm>
          <a:prstGeom prst="rect">
            <a:avLst/>
          </a:prstGeom>
        </p:spPr>
      </p:pic>
      <p:pic>
        <p:nvPicPr>
          <p:cNvPr id="14" name="Picture 13" descr="ApplicationGo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34" y="5267687"/>
            <a:ext cx="1776334" cy="806665"/>
          </a:xfrm>
          <a:prstGeom prst="rect">
            <a:avLst/>
          </a:prstGeom>
        </p:spPr>
      </p:pic>
      <p:pic>
        <p:nvPicPr>
          <p:cNvPr id="15" name="Picture 14" descr="FunctionalGo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72" y="3292299"/>
            <a:ext cx="1783864" cy="78316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567485" y="1335293"/>
            <a:ext cx="1637732" cy="251882"/>
            <a:chOff x="2271446" y="1991995"/>
            <a:chExt cx="1637732" cy="251882"/>
          </a:xfrm>
        </p:grpSpPr>
        <p:cxnSp>
          <p:nvCxnSpPr>
            <p:cNvPr id="162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84510" y="3486596"/>
            <a:ext cx="1637732" cy="251882"/>
            <a:chOff x="2271446" y="1991995"/>
            <a:chExt cx="1637732" cy="251882"/>
          </a:xfrm>
        </p:grpSpPr>
        <p:cxnSp>
          <p:nvCxnSpPr>
            <p:cNvPr id="17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84609" y="5556043"/>
            <a:ext cx="1637732" cy="251882"/>
            <a:chOff x="2271446" y="1991995"/>
            <a:chExt cx="1637732" cy="251882"/>
          </a:xfrm>
        </p:grpSpPr>
        <p:cxnSp>
          <p:nvCxnSpPr>
            <p:cNvPr id="18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783306" y="1247170"/>
            <a:ext cx="1637732" cy="244420"/>
            <a:chOff x="5265053" y="2000220"/>
            <a:chExt cx="1637732" cy="244420"/>
          </a:xfrm>
        </p:grpSpPr>
        <p:cxnSp>
          <p:nvCxnSpPr>
            <p:cNvPr id="19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535905" y="3539573"/>
            <a:ext cx="1637732" cy="244420"/>
            <a:chOff x="5265053" y="2000220"/>
            <a:chExt cx="1637732" cy="244420"/>
          </a:xfrm>
        </p:grpSpPr>
        <p:cxnSp>
          <p:nvCxnSpPr>
            <p:cNvPr id="207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03776" y="2092968"/>
            <a:ext cx="1637732" cy="1123151"/>
            <a:chOff x="460971" y="2798680"/>
            <a:chExt cx="1637732" cy="1322826"/>
          </a:xfrm>
        </p:grpSpPr>
        <p:sp>
          <p:nvSpPr>
            <p:cNvPr id="213" name="ZoneTexte 151"/>
            <p:cNvSpPr txBox="1"/>
            <p:nvPr/>
          </p:nvSpPr>
          <p:spPr>
            <a:xfrm>
              <a:off x="460971" y="3121756"/>
              <a:ext cx="1637732" cy="184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4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1044784" y="4268244"/>
            <a:ext cx="1637732" cy="1264251"/>
            <a:chOff x="460971" y="2798680"/>
            <a:chExt cx="1637732" cy="1322826"/>
          </a:xfrm>
        </p:grpSpPr>
        <p:sp>
          <p:nvSpPr>
            <p:cNvPr id="216" name="ZoneTexte 151"/>
            <p:cNvSpPr txBox="1"/>
            <p:nvPr/>
          </p:nvSpPr>
          <p:spPr>
            <a:xfrm>
              <a:off x="460971" y="326491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7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4031540" y="2092969"/>
            <a:ext cx="1637732" cy="688096"/>
            <a:chOff x="460971" y="2798680"/>
            <a:chExt cx="1637732" cy="1322826"/>
          </a:xfrm>
        </p:grpSpPr>
        <p:sp>
          <p:nvSpPr>
            <p:cNvPr id="219" name="ZoneTexte 151"/>
            <p:cNvSpPr txBox="1"/>
            <p:nvPr/>
          </p:nvSpPr>
          <p:spPr>
            <a:xfrm>
              <a:off x="460971" y="3270144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0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7300508" y="2022635"/>
            <a:ext cx="1637732" cy="1322826"/>
            <a:chOff x="460971" y="2798680"/>
            <a:chExt cx="1637732" cy="1322826"/>
          </a:xfrm>
        </p:grpSpPr>
        <p:sp>
          <p:nvSpPr>
            <p:cNvPr id="22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3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3890433" y="4315495"/>
            <a:ext cx="1637732" cy="1322826"/>
            <a:chOff x="460971" y="2798680"/>
            <a:chExt cx="1637732" cy="1322826"/>
          </a:xfrm>
        </p:grpSpPr>
        <p:sp>
          <p:nvSpPr>
            <p:cNvPr id="225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6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630252" y="4045055"/>
            <a:ext cx="1637732" cy="1322826"/>
            <a:chOff x="460971" y="2798680"/>
            <a:chExt cx="1637732" cy="1322826"/>
          </a:xfrm>
        </p:grpSpPr>
        <p:sp>
          <p:nvSpPr>
            <p:cNvPr id="228" name="ZoneTexte 151"/>
            <p:cNvSpPr txBox="1"/>
            <p:nvPr/>
          </p:nvSpPr>
          <p:spPr>
            <a:xfrm>
              <a:off x="460971" y="347756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9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676546" y="5573293"/>
            <a:ext cx="1637732" cy="244420"/>
            <a:chOff x="5265053" y="2000220"/>
            <a:chExt cx="1637732" cy="244420"/>
          </a:xfrm>
        </p:grpSpPr>
        <p:cxnSp>
          <p:nvCxnSpPr>
            <p:cNvPr id="23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sp>
        <p:nvSpPr>
          <p:cNvPr id="71" name="Oval 70"/>
          <p:cNvSpPr/>
          <p:nvPr/>
        </p:nvSpPr>
        <p:spPr>
          <a:xfrm>
            <a:off x="943708" y="4607170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640861" y="2262556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3796322" y="4626708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137400" y="2350477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6492630" y="4636472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948723" y="2239108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1510322" y="1285632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662245" y="1187939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1735015" y="3444631"/>
            <a:ext cx="1807307" cy="390769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8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4738829" y="1299076"/>
            <a:ext cx="4233716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7" name="ZoneTexte 176"/>
          <p:cNvSpPr txBox="1"/>
          <p:nvPr/>
        </p:nvSpPr>
        <p:spPr>
          <a:xfrm>
            <a:off x="-352766" y="6335099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319785" y="6341342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84537" y="4085925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94517" y="5470387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Compatibilité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149110" y="1296151"/>
            <a:ext cx="5236457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2140117" y="1297799"/>
            <a:ext cx="502104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3" name="Organigramme : Données 65"/>
          <p:cNvSpPr/>
          <p:nvPr/>
        </p:nvSpPr>
        <p:spPr>
          <a:xfrm>
            <a:off x="4621240" y="3494429"/>
            <a:ext cx="4300829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98637" y="3491504"/>
            <a:ext cx="4675469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2010769" y="3492781"/>
            <a:ext cx="4750588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 rot="18649534">
            <a:off x="7314680" y="1764006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BUSINESS VIEW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4515410" y="5396725"/>
            <a:ext cx="4485079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7" name="Organigramme : Données 65"/>
          <p:cNvSpPr/>
          <p:nvPr/>
        </p:nvSpPr>
        <p:spPr>
          <a:xfrm>
            <a:off x="177057" y="5390625"/>
            <a:ext cx="4091417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2116601" y="5395077"/>
            <a:ext cx="4774104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0" name="ZoneTexte 67"/>
          <p:cNvSpPr txBox="1"/>
          <p:nvPr/>
        </p:nvSpPr>
        <p:spPr>
          <a:xfrm rot="18721234">
            <a:off x="7208384" y="3997617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FUNCTIONAL VIEW</a:t>
            </a:r>
          </a:p>
        </p:txBody>
      </p:sp>
      <p:sp>
        <p:nvSpPr>
          <p:cNvPr id="112" name="ZoneTexte 67"/>
          <p:cNvSpPr txBox="1"/>
          <p:nvPr/>
        </p:nvSpPr>
        <p:spPr>
          <a:xfrm rot="18800723">
            <a:off x="7250070" y="5934385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>
                <a:latin typeface="Times New Roman"/>
                <a:cs typeface="Times New Roman"/>
              </a:rPr>
              <a:t>APPLICATION VIEW</a:t>
            </a:r>
            <a:endParaRPr lang="fr-FR" sz="1200" b="1" dirty="0" smtClean="0">
              <a:latin typeface="Times New Roman"/>
              <a:cs typeface="Times New Roman"/>
            </a:endParaRPr>
          </a:p>
        </p:txBody>
      </p:sp>
      <p:sp>
        <p:nvSpPr>
          <p:cNvPr id="116" name="ZoneTexte 177"/>
          <p:cNvSpPr txBox="1"/>
          <p:nvPr/>
        </p:nvSpPr>
        <p:spPr>
          <a:xfrm>
            <a:off x="5212006" y="6329127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Goals</a:t>
            </a:r>
            <a:endParaRPr lang="fr-FR" sz="1600" b="1" i="1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Buisiness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"/>
          <a:stretch/>
        </p:blipFill>
        <p:spPr>
          <a:xfrm>
            <a:off x="2633988" y="304756"/>
            <a:ext cx="3680531" cy="1764694"/>
          </a:xfrm>
          <a:prstGeom prst="rect">
            <a:avLst/>
          </a:prstGeom>
        </p:spPr>
      </p:pic>
      <p:pic>
        <p:nvPicPr>
          <p:cNvPr id="6" name="Picture 5" descr="BuisinessConcep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9" y="987693"/>
            <a:ext cx="1378618" cy="1025418"/>
          </a:xfrm>
          <a:prstGeom prst="rect">
            <a:avLst/>
          </a:prstGeom>
        </p:spPr>
      </p:pic>
      <p:pic>
        <p:nvPicPr>
          <p:cNvPr id="8" name="Picture 7" descr="FunctionalBlock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3" y="2682883"/>
            <a:ext cx="2702277" cy="1647102"/>
          </a:xfrm>
          <a:prstGeom prst="rect">
            <a:avLst/>
          </a:prstGeom>
        </p:spPr>
      </p:pic>
      <p:sp>
        <p:nvSpPr>
          <p:cNvPr id="121" name="Cube 120"/>
          <p:cNvSpPr/>
          <p:nvPr/>
        </p:nvSpPr>
        <p:spPr>
          <a:xfrm>
            <a:off x="4941107" y="5562527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latin typeface="Times New Roman"/>
                <a:cs typeface="Times New Roman"/>
              </a:rPr>
              <a:t>MiniZinc</a:t>
            </a:r>
          </a:p>
        </p:txBody>
      </p:sp>
      <p:sp>
        <p:nvSpPr>
          <p:cNvPr id="133" name="Organigramme : Disque magnétique 30"/>
          <p:cNvSpPr/>
          <p:nvPr/>
        </p:nvSpPr>
        <p:spPr>
          <a:xfrm>
            <a:off x="2886930" y="5632197"/>
            <a:ext cx="1922453" cy="47841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latin typeface="Times New Roman"/>
                <a:cs typeface="Times New Roman"/>
              </a:rPr>
              <a:t>Existent application</a:t>
            </a:r>
          </a:p>
        </p:txBody>
      </p:sp>
      <p:pic>
        <p:nvPicPr>
          <p:cNvPr id="11" name="Picture 10" descr="FunctionalInformat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2739672"/>
            <a:ext cx="1756680" cy="1504977"/>
          </a:xfrm>
          <a:prstGeom prst="rect">
            <a:avLst/>
          </a:prstGeom>
        </p:spPr>
      </p:pic>
      <p:sp>
        <p:nvSpPr>
          <p:cNvPr id="154" name="Carré corné 104"/>
          <p:cNvSpPr/>
          <p:nvPr/>
        </p:nvSpPr>
        <p:spPr>
          <a:xfrm rot="10800000" flipH="1">
            <a:off x="1691648" y="5480747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Carré corné 105"/>
          <p:cNvSpPr/>
          <p:nvPr/>
        </p:nvSpPr>
        <p:spPr>
          <a:xfrm rot="10800000" flipH="1">
            <a:off x="1009890" y="5624511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493379" y="5902638"/>
            <a:ext cx="921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MiniZinc files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7579" y="6055038"/>
            <a:ext cx="1445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Existent application files</a:t>
            </a:r>
          </a:p>
        </p:txBody>
      </p:sp>
      <p:pic>
        <p:nvPicPr>
          <p:cNvPr id="13" name="Picture 12" descr="BusinessGo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40" y="1059888"/>
            <a:ext cx="1728555" cy="757985"/>
          </a:xfrm>
          <a:prstGeom prst="rect">
            <a:avLst/>
          </a:prstGeom>
        </p:spPr>
      </p:pic>
      <p:pic>
        <p:nvPicPr>
          <p:cNvPr id="14" name="Picture 13" descr="ApplicationGo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34" y="5267687"/>
            <a:ext cx="1776334" cy="806665"/>
          </a:xfrm>
          <a:prstGeom prst="rect">
            <a:avLst/>
          </a:prstGeom>
        </p:spPr>
      </p:pic>
      <p:pic>
        <p:nvPicPr>
          <p:cNvPr id="15" name="Picture 14" descr="FunctionalGo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72" y="3292299"/>
            <a:ext cx="1783864" cy="78316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567485" y="1335293"/>
            <a:ext cx="1637732" cy="251882"/>
            <a:chOff x="2271446" y="1991995"/>
            <a:chExt cx="1637732" cy="251882"/>
          </a:xfrm>
        </p:grpSpPr>
        <p:cxnSp>
          <p:nvCxnSpPr>
            <p:cNvPr id="162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84510" y="3486596"/>
            <a:ext cx="1637732" cy="251882"/>
            <a:chOff x="2271446" y="1991995"/>
            <a:chExt cx="1637732" cy="251882"/>
          </a:xfrm>
        </p:grpSpPr>
        <p:cxnSp>
          <p:nvCxnSpPr>
            <p:cNvPr id="17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84609" y="5556043"/>
            <a:ext cx="1637732" cy="251882"/>
            <a:chOff x="2271446" y="1991995"/>
            <a:chExt cx="1637732" cy="251882"/>
          </a:xfrm>
        </p:grpSpPr>
        <p:cxnSp>
          <p:nvCxnSpPr>
            <p:cNvPr id="18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783306" y="1247170"/>
            <a:ext cx="1637732" cy="244420"/>
            <a:chOff x="5265053" y="2000220"/>
            <a:chExt cx="1637732" cy="244420"/>
          </a:xfrm>
        </p:grpSpPr>
        <p:cxnSp>
          <p:nvCxnSpPr>
            <p:cNvPr id="19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535905" y="3539573"/>
            <a:ext cx="1637732" cy="244420"/>
            <a:chOff x="5265053" y="2000220"/>
            <a:chExt cx="1637732" cy="244420"/>
          </a:xfrm>
        </p:grpSpPr>
        <p:cxnSp>
          <p:nvCxnSpPr>
            <p:cNvPr id="207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03776" y="2092968"/>
            <a:ext cx="1637732" cy="1123151"/>
            <a:chOff x="460971" y="2798680"/>
            <a:chExt cx="1637732" cy="1322826"/>
          </a:xfrm>
        </p:grpSpPr>
        <p:sp>
          <p:nvSpPr>
            <p:cNvPr id="213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4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1044784" y="4268244"/>
            <a:ext cx="1637732" cy="1264251"/>
            <a:chOff x="460971" y="2798680"/>
            <a:chExt cx="1637732" cy="1322826"/>
          </a:xfrm>
        </p:grpSpPr>
        <p:sp>
          <p:nvSpPr>
            <p:cNvPr id="216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7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4031540" y="2092969"/>
            <a:ext cx="1637732" cy="688096"/>
            <a:chOff x="460971" y="2798680"/>
            <a:chExt cx="1637732" cy="1322826"/>
          </a:xfrm>
        </p:grpSpPr>
        <p:sp>
          <p:nvSpPr>
            <p:cNvPr id="219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0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7300508" y="2022635"/>
            <a:ext cx="1637732" cy="1322826"/>
            <a:chOff x="460971" y="2798680"/>
            <a:chExt cx="1637732" cy="1322826"/>
          </a:xfrm>
        </p:grpSpPr>
        <p:sp>
          <p:nvSpPr>
            <p:cNvPr id="22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3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3890433" y="4315495"/>
            <a:ext cx="1637732" cy="1322826"/>
            <a:chOff x="460971" y="2798680"/>
            <a:chExt cx="1637732" cy="1322826"/>
          </a:xfrm>
        </p:grpSpPr>
        <p:sp>
          <p:nvSpPr>
            <p:cNvPr id="225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6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630252" y="4045055"/>
            <a:ext cx="1637732" cy="1322826"/>
            <a:chOff x="460971" y="2798680"/>
            <a:chExt cx="1637732" cy="1322826"/>
          </a:xfrm>
        </p:grpSpPr>
        <p:sp>
          <p:nvSpPr>
            <p:cNvPr id="228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9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676546" y="5573293"/>
            <a:ext cx="1637732" cy="244420"/>
            <a:chOff x="5265053" y="2000220"/>
            <a:chExt cx="1637732" cy="244420"/>
          </a:xfrm>
        </p:grpSpPr>
        <p:cxnSp>
          <p:nvCxnSpPr>
            <p:cNvPr id="23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4454770" y="2540000"/>
            <a:ext cx="1543538" cy="928077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8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4738829" y="1299076"/>
            <a:ext cx="4233716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7" name="ZoneTexte 176"/>
          <p:cNvSpPr txBox="1"/>
          <p:nvPr/>
        </p:nvSpPr>
        <p:spPr>
          <a:xfrm>
            <a:off x="-352766" y="6335099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319785" y="6341342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84537" y="4085925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94517" y="5470387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Compatibilité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149110" y="1296151"/>
            <a:ext cx="5236457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2140117" y="1297799"/>
            <a:ext cx="502104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3" name="Organigramme : Données 65"/>
          <p:cNvSpPr/>
          <p:nvPr/>
        </p:nvSpPr>
        <p:spPr>
          <a:xfrm>
            <a:off x="4621240" y="3494429"/>
            <a:ext cx="4300829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98637" y="3491504"/>
            <a:ext cx="4675469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2010769" y="3492781"/>
            <a:ext cx="4750588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 rot="18649534">
            <a:off x="7314680" y="1764006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BUSINESS VIEW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4515410" y="5396725"/>
            <a:ext cx="4485079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7" name="Organigramme : Données 65"/>
          <p:cNvSpPr/>
          <p:nvPr/>
        </p:nvSpPr>
        <p:spPr>
          <a:xfrm>
            <a:off x="177057" y="5390625"/>
            <a:ext cx="4091417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2116601" y="5395077"/>
            <a:ext cx="4774104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0" name="ZoneTexte 67"/>
          <p:cNvSpPr txBox="1"/>
          <p:nvPr/>
        </p:nvSpPr>
        <p:spPr>
          <a:xfrm rot="18721234">
            <a:off x="7208384" y="3997617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FUNCTIONAL VIEW</a:t>
            </a:r>
          </a:p>
        </p:txBody>
      </p:sp>
      <p:sp>
        <p:nvSpPr>
          <p:cNvPr id="112" name="ZoneTexte 67"/>
          <p:cNvSpPr txBox="1"/>
          <p:nvPr/>
        </p:nvSpPr>
        <p:spPr>
          <a:xfrm rot="18800723">
            <a:off x="7250070" y="5934385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>
                <a:latin typeface="Times New Roman"/>
                <a:cs typeface="Times New Roman"/>
              </a:rPr>
              <a:t>APPLICATION VIEW</a:t>
            </a:r>
            <a:endParaRPr lang="fr-FR" sz="1200" b="1" dirty="0" smtClean="0">
              <a:latin typeface="Times New Roman"/>
              <a:cs typeface="Times New Roman"/>
            </a:endParaRPr>
          </a:p>
        </p:txBody>
      </p:sp>
      <p:sp>
        <p:nvSpPr>
          <p:cNvPr id="116" name="ZoneTexte 177"/>
          <p:cNvSpPr txBox="1"/>
          <p:nvPr/>
        </p:nvSpPr>
        <p:spPr>
          <a:xfrm>
            <a:off x="5212006" y="6329127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Goals</a:t>
            </a:r>
            <a:endParaRPr lang="fr-FR" sz="1600" b="1" i="1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Buisiness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"/>
          <a:stretch/>
        </p:blipFill>
        <p:spPr>
          <a:xfrm>
            <a:off x="2633988" y="304756"/>
            <a:ext cx="3680531" cy="1764694"/>
          </a:xfrm>
          <a:prstGeom prst="rect">
            <a:avLst/>
          </a:prstGeom>
        </p:spPr>
      </p:pic>
      <p:pic>
        <p:nvPicPr>
          <p:cNvPr id="6" name="Picture 5" descr="BuisinessConcep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9" y="987693"/>
            <a:ext cx="1378618" cy="1025418"/>
          </a:xfrm>
          <a:prstGeom prst="rect">
            <a:avLst/>
          </a:prstGeom>
        </p:spPr>
      </p:pic>
      <p:pic>
        <p:nvPicPr>
          <p:cNvPr id="8" name="Picture 7" descr="FunctionalBlock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3" y="2682883"/>
            <a:ext cx="2702277" cy="1647102"/>
          </a:xfrm>
          <a:prstGeom prst="rect">
            <a:avLst/>
          </a:prstGeom>
        </p:spPr>
      </p:pic>
      <p:sp>
        <p:nvSpPr>
          <p:cNvPr id="121" name="Cube 120"/>
          <p:cNvSpPr/>
          <p:nvPr/>
        </p:nvSpPr>
        <p:spPr>
          <a:xfrm>
            <a:off x="4941107" y="5562527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latin typeface="Times New Roman"/>
                <a:cs typeface="Times New Roman"/>
              </a:rPr>
              <a:t>MiniZinc</a:t>
            </a:r>
          </a:p>
        </p:txBody>
      </p:sp>
      <p:sp>
        <p:nvSpPr>
          <p:cNvPr id="133" name="Organigramme : Disque magnétique 30"/>
          <p:cNvSpPr/>
          <p:nvPr/>
        </p:nvSpPr>
        <p:spPr>
          <a:xfrm>
            <a:off x="2886930" y="5632197"/>
            <a:ext cx="1922453" cy="47841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latin typeface="Times New Roman"/>
                <a:cs typeface="Times New Roman"/>
              </a:rPr>
              <a:t>Existent application</a:t>
            </a:r>
          </a:p>
        </p:txBody>
      </p:sp>
      <p:pic>
        <p:nvPicPr>
          <p:cNvPr id="11" name="Picture 10" descr="FunctionalInformat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6" y="2739672"/>
            <a:ext cx="1756680" cy="1504977"/>
          </a:xfrm>
          <a:prstGeom prst="rect">
            <a:avLst/>
          </a:prstGeom>
        </p:spPr>
      </p:pic>
      <p:sp>
        <p:nvSpPr>
          <p:cNvPr id="154" name="Carré corné 104"/>
          <p:cNvSpPr/>
          <p:nvPr/>
        </p:nvSpPr>
        <p:spPr>
          <a:xfrm rot="10800000" flipH="1">
            <a:off x="1691648" y="5480747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Carré corné 105"/>
          <p:cNvSpPr/>
          <p:nvPr/>
        </p:nvSpPr>
        <p:spPr>
          <a:xfrm rot="10800000" flipH="1">
            <a:off x="1009890" y="5624511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493379" y="5902638"/>
            <a:ext cx="921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MiniZinc files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7579" y="6055038"/>
            <a:ext cx="1445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Existent application files</a:t>
            </a:r>
          </a:p>
        </p:txBody>
      </p:sp>
      <p:pic>
        <p:nvPicPr>
          <p:cNvPr id="13" name="Picture 12" descr="BusinessGo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40" y="1059888"/>
            <a:ext cx="1728555" cy="757985"/>
          </a:xfrm>
          <a:prstGeom prst="rect">
            <a:avLst/>
          </a:prstGeom>
        </p:spPr>
      </p:pic>
      <p:pic>
        <p:nvPicPr>
          <p:cNvPr id="14" name="Picture 13" descr="ApplicationGo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34" y="5267687"/>
            <a:ext cx="1776334" cy="806665"/>
          </a:xfrm>
          <a:prstGeom prst="rect">
            <a:avLst/>
          </a:prstGeom>
        </p:spPr>
      </p:pic>
      <p:pic>
        <p:nvPicPr>
          <p:cNvPr id="15" name="Picture 14" descr="FunctionalGo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72" y="3292299"/>
            <a:ext cx="1783864" cy="78316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567485" y="1335293"/>
            <a:ext cx="1637732" cy="251882"/>
            <a:chOff x="2271446" y="1991995"/>
            <a:chExt cx="1637732" cy="251882"/>
          </a:xfrm>
        </p:grpSpPr>
        <p:cxnSp>
          <p:nvCxnSpPr>
            <p:cNvPr id="162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84510" y="3486596"/>
            <a:ext cx="1637732" cy="251882"/>
            <a:chOff x="2271446" y="1991995"/>
            <a:chExt cx="1637732" cy="251882"/>
          </a:xfrm>
        </p:grpSpPr>
        <p:cxnSp>
          <p:nvCxnSpPr>
            <p:cNvPr id="17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84609" y="5556043"/>
            <a:ext cx="1637732" cy="251882"/>
            <a:chOff x="2271446" y="1991995"/>
            <a:chExt cx="1637732" cy="251882"/>
          </a:xfrm>
        </p:grpSpPr>
        <p:cxnSp>
          <p:nvCxnSpPr>
            <p:cNvPr id="18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783306" y="1247170"/>
            <a:ext cx="1637732" cy="244420"/>
            <a:chOff x="5265053" y="2000220"/>
            <a:chExt cx="1637732" cy="244420"/>
          </a:xfrm>
        </p:grpSpPr>
        <p:cxnSp>
          <p:nvCxnSpPr>
            <p:cNvPr id="19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535905" y="3539573"/>
            <a:ext cx="1637732" cy="244420"/>
            <a:chOff x="5265053" y="2000220"/>
            <a:chExt cx="1637732" cy="244420"/>
          </a:xfrm>
        </p:grpSpPr>
        <p:cxnSp>
          <p:nvCxnSpPr>
            <p:cNvPr id="207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03776" y="2092968"/>
            <a:ext cx="1637732" cy="1123151"/>
            <a:chOff x="460971" y="2798680"/>
            <a:chExt cx="1637732" cy="1322826"/>
          </a:xfrm>
        </p:grpSpPr>
        <p:sp>
          <p:nvSpPr>
            <p:cNvPr id="213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4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1044784" y="4268244"/>
            <a:ext cx="1637732" cy="1264251"/>
            <a:chOff x="460971" y="2798680"/>
            <a:chExt cx="1637732" cy="1322826"/>
          </a:xfrm>
        </p:grpSpPr>
        <p:sp>
          <p:nvSpPr>
            <p:cNvPr id="216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7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4031540" y="2092969"/>
            <a:ext cx="1637732" cy="688096"/>
            <a:chOff x="460971" y="2798680"/>
            <a:chExt cx="1637732" cy="1322826"/>
          </a:xfrm>
        </p:grpSpPr>
        <p:sp>
          <p:nvSpPr>
            <p:cNvPr id="219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0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7300508" y="2022635"/>
            <a:ext cx="1637732" cy="1322826"/>
            <a:chOff x="460971" y="2798680"/>
            <a:chExt cx="1637732" cy="1322826"/>
          </a:xfrm>
        </p:grpSpPr>
        <p:sp>
          <p:nvSpPr>
            <p:cNvPr id="22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3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3890433" y="4315495"/>
            <a:ext cx="1637732" cy="1322826"/>
            <a:chOff x="460971" y="2798680"/>
            <a:chExt cx="1637732" cy="1322826"/>
          </a:xfrm>
        </p:grpSpPr>
        <p:sp>
          <p:nvSpPr>
            <p:cNvPr id="225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6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630252" y="4045055"/>
            <a:ext cx="1637732" cy="1322826"/>
            <a:chOff x="460971" y="2798680"/>
            <a:chExt cx="1637732" cy="1322826"/>
          </a:xfrm>
        </p:grpSpPr>
        <p:sp>
          <p:nvSpPr>
            <p:cNvPr id="228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9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676546" y="5573293"/>
            <a:ext cx="1637732" cy="244420"/>
            <a:chOff x="5265053" y="2000220"/>
            <a:chExt cx="1637732" cy="244420"/>
          </a:xfrm>
        </p:grpSpPr>
        <p:cxnSp>
          <p:nvCxnSpPr>
            <p:cNvPr id="23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283308"/>
            <a:ext cx="9144000" cy="6574692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4454770" y="2540000"/>
            <a:ext cx="1543538" cy="928077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 descr="oclConstrain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82" y="3250226"/>
            <a:ext cx="4520222" cy="1917670"/>
          </a:xfrm>
          <a:prstGeom prst="rect">
            <a:avLst/>
          </a:prstGeom>
          <a:ln w="38100" cmpd="sng">
            <a:solidFill>
              <a:schemeClr val="accent2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8438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4699753" y="1299076"/>
            <a:ext cx="4233716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7" name="ZoneTexte 176"/>
          <p:cNvSpPr txBox="1"/>
          <p:nvPr/>
        </p:nvSpPr>
        <p:spPr>
          <a:xfrm>
            <a:off x="-391842" y="6335099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280709" y="6341342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45461" y="4085925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55441" y="5470387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Compatibilité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110034" y="1296151"/>
            <a:ext cx="5236457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2101041" y="1297799"/>
            <a:ext cx="502104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3" name="Organigramme : Données 65"/>
          <p:cNvSpPr/>
          <p:nvPr/>
        </p:nvSpPr>
        <p:spPr>
          <a:xfrm>
            <a:off x="4582164" y="3494429"/>
            <a:ext cx="4300829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59561" y="3491504"/>
            <a:ext cx="4675469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1971693" y="3492781"/>
            <a:ext cx="4750588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 rot="18649534">
            <a:off x="7275604" y="1764006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BUSINESS VIEW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4476334" y="5396725"/>
            <a:ext cx="4485079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7" name="Organigramme : Données 65"/>
          <p:cNvSpPr/>
          <p:nvPr/>
        </p:nvSpPr>
        <p:spPr>
          <a:xfrm>
            <a:off x="137981" y="5390625"/>
            <a:ext cx="4091417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2077525" y="5395077"/>
            <a:ext cx="4774104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0" name="ZoneTexte 67"/>
          <p:cNvSpPr txBox="1"/>
          <p:nvPr/>
        </p:nvSpPr>
        <p:spPr>
          <a:xfrm rot="18721234">
            <a:off x="7169308" y="3997617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FUNCTIONAL VIEW</a:t>
            </a:r>
          </a:p>
        </p:txBody>
      </p:sp>
      <p:sp>
        <p:nvSpPr>
          <p:cNvPr id="112" name="ZoneTexte 67"/>
          <p:cNvSpPr txBox="1"/>
          <p:nvPr/>
        </p:nvSpPr>
        <p:spPr>
          <a:xfrm rot="18800723">
            <a:off x="7210994" y="5934385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>
                <a:latin typeface="Times New Roman"/>
                <a:cs typeface="Times New Roman"/>
              </a:rPr>
              <a:t>APPLICATION VIEW</a:t>
            </a:r>
            <a:endParaRPr lang="fr-FR" sz="1200" b="1" dirty="0" smtClean="0">
              <a:latin typeface="Times New Roman"/>
              <a:cs typeface="Times New Roman"/>
            </a:endParaRPr>
          </a:p>
        </p:txBody>
      </p:sp>
      <p:sp>
        <p:nvSpPr>
          <p:cNvPr id="116" name="ZoneTexte 177"/>
          <p:cNvSpPr txBox="1"/>
          <p:nvPr/>
        </p:nvSpPr>
        <p:spPr>
          <a:xfrm>
            <a:off x="5172930" y="6329127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Goals</a:t>
            </a:r>
            <a:endParaRPr lang="fr-FR" sz="1600" b="1" i="1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Buisiness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"/>
          <a:stretch/>
        </p:blipFill>
        <p:spPr>
          <a:xfrm>
            <a:off x="2594912" y="304756"/>
            <a:ext cx="3680531" cy="1764694"/>
          </a:xfrm>
          <a:prstGeom prst="rect">
            <a:avLst/>
          </a:prstGeom>
        </p:spPr>
      </p:pic>
      <p:pic>
        <p:nvPicPr>
          <p:cNvPr id="6" name="Picture 5" descr="BuisinessConcep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3" y="987693"/>
            <a:ext cx="1378618" cy="1025418"/>
          </a:xfrm>
          <a:prstGeom prst="rect">
            <a:avLst/>
          </a:prstGeom>
        </p:spPr>
      </p:pic>
      <p:pic>
        <p:nvPicPr>
          <p:cNvPr id="8" name="Picture 7" descr="FunctionalBlock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37" y="2682883"/>
            <a:ext cx="2702277" cy="1647102"/>
          </a:xfrm>
          <a:prstGeom prst="rect">
            <a:avLst/>
          </a:prstGeom>
        </p:spPr>
      </p:pic>
      <p:sp>
        <p:nvSpPr>
          <p:cNvPr id="121" name="Cube 120"/>
          <p:cNvSpPr/>
          <p:nvPr/>
        </p:nvSpPr>
        <p:spPr>
          <a:xfrm>
            <a:off x="4902031" y="5562527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latin typeface="Times New Roman"/>
                <a:cs typeface="Times New Roman"/>
              </a:rPr>
              <a:t>MiniZinc</a:t>
            </a:r>
          </a:p>
        </p:txBody>
      </p:sp>
      <p:sp>
        <p:nvSpPr>
          <p:cNvPr id="133" name="Organigramme : Disque magnétique 30"/>
          <p:cNvSpPr/>
          <p:nvPr/>
        </p:nvSpPr>
        <p:spPr>
          <a:xfrm>
            <a:off x="2847854" y="5632197"/>
            <a:ext cx="1922453" cy="47841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latin typeface="Times New Roman"/>
                <a:cs typeface="Times New Roman"/>
              </a:rPr>
              <a:t>Existent application</a:t>
            </a:r>
          </a:p>
        </p:txBody>
      </p:sp>
      <p:pic>
        <p:nvPicPr>
          <p:cNvPr id="11" name="Picture 10" descr="FunctionalInformat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0" y="2739672"/>
            <a:ext cx="1756680" cy="1504977"/>
          </a:xfrm>
          <a:prstGeom prst="rect">
            <a:avLst/>
          </a:prstGeom>
        </p:spPr>
      </p:pic>
      <p:sp>
        <p:nvSpPr>
          <p:cNvPr id="154" name="Carré corné 104"/>
          <p:cNvSpPr/>
          <p:nvPr/>
        </p:nvSpPr>
        <p:spPr>
          <a:xfrm rot="10800000" flipH="1">
            <a:off x="1652572" y="5480747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Carré corné 105"/>
          <p:cNvSpPr/>
          <p:nvPr/>
        </p:nvSpPr>
        <p:spPr>
          <a:xfrm rot="10800000" flipH="1">
            <a:off x="970814" y="5624511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454303" y="5902638"/>
            <a:ext cx="921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MiniZinc files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48503" y="6055038"/>
            <a:ext cx="1445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Existent application files</a:t>
            </a:r>
          </a:p>
        </p:txBody>
      </p:sp>
      <p:pic>
        <p:nvPicPr>
          <p:cNvPr id="13" name="Picture 12" descr="BusinessGo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64" y="1059888"/>
            <a:ext cx="1728555" cy="757985"/>
          </a:xfrm>
          <a:prstGeom prst="rect">
            <a:avLst/>
          </a:prstGeom>
        </p:spPr>
      </p:pic>
      <p:pic>
        <p:nvPicPr>
          <p:cNvPr id="14" name="Picture 13" descr="ApplicationGo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58" y="5267687"/>
            <a:ext cx="1776334" cy="806665"/>
          </a:xfrm>
          <a:prstGeom prst="rect">
            <a:avLst/>
          </a:prstGeom>
        </p:spPr>
      </p:pic>
      <p:pic>
        <p:nvPicPr>
          <p:cNvPr id="15" name="Picture 14" descr="FunctionalGo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96" y="3292299"/>
            <a:ext cx="1783864" cy="78316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528409" y="1335293"/>
            <a:ext cx="1637732" cy="251882"/>
            <a:chOff x="2271446" y="1991995"/>
            <a:chExt cx="1637732" cy="251882"/>
          </a:xfrm>
        </p:grpSpPr>
        <p:cxnSp>
          <p:nvCxnSpPr>
            <p:cNvPr id="162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45434" y="3486596"/>
            <a:ext cx="1637732" cy="251882"/>
            <a:chOff x="2271446" y="1991995"/>
            <a:chExt cx="1637732" cy="251882"/>
          </a:xfrm>
        </p:grpSpPr>
        <p:cxnSp>
          <p:nvCxnSpPr>
            <p:cNvPr id="17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45533" y="5556043"/>
            <a:ext cx="1637732" cy="251882"/>
            <a:chOff x="2271446" y="1991995"/>
            <a:chExt cx="1637732" cy="251882"/>
          </a:xfrm>
        </p:grpSpPr>
        <p:cxnSp>
          <p:nvCxnSpPr>
            <p:cNvPr id="18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744230" y="1247170"/>
            <a:ext cx="1637732" cy="244420"/>
            <a:chOff x="5265053" y="2000220"/>
            <a:chExt cx="1637732" cy="244420"/>
          </a:xfrm>
        </p:grpSpPr>
        <p:cxnSp>
          <p:nvCxnSpPr>
            <p:cNvPr id="19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496829" y="3539573"/>
            <a:ext cx="1637732" cy="244420"/>
            <a:chOff x="5265053" y="2000220"/>
            <a:chExt cx="1637732" cy="244420"/>
          </a:xfrm>
        </p:grpSpPr>
        <p:cxnSp>
          <p:nvCxnSpPr>
            <p:cNvPr id="207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64700" y="2092968"/>
            <a:ext cx="1637732" cy="1123151"/>
            <a:chOff x="460971" y="2798680"/>
            <a:chExt cx="1637732" cy="1322826"/>
          </a:xfrm>
        </p:grpSpPr>
        <p:sp>
          <p:nvSpPr>
            <p:cNvPr id="213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4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1005708" y="4268244"/>
            <a:ext cx="1637732" cy="1264251"/>
            <a:chOff x="460971" y="2798680"/>
            <a:chExt cx="1637732" cy="1322826"/>
          </a:xfrm>
        </p:grpSpPr>
        <p:sp>
          <p:nvSpPr>
            <p:cNvPr id="216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7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3992464" y="2092969"/>
            <a:ext cx="1637732" cy="688096"/>
            <a:chOff x="460971" y="2798680"/>
            <a:chExt cx="1637732" cy="1322826"/>
          </a:xfrm>
        </p:grpSpPr>
        <p:sp>
          <p:nvSpPr>
            <p:cNvPr id="219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0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7261432" y="2022635"/>
            <a:ext cx="1637732" cy="1322826"/>
            <a:chOff x="460971" y="2798680"/>
            <a:chExt cx="1637732" cy="1322826"/>
          </a:xfrm>
        </p:grpSpPr>
        <p:sp>
          <p:nvSpPr>
            <p:cNvPr id="22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3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3851357" y="4315495"/>
            <a:ext cx="1637732" cy="1322826"/>
            <a:chOff x="460971" y="2798680"/>
            <a:chExt cx="1637732" cy="1322826"/>
          </a:xfrm>
        </p:grpSpPr>
        <p:sp>
          <p:nvSpPr>
            <p:cNvPr id="225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6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591176" y="4045055"/>
            <a:ext cx="1637732" cy="1322826"/>
            <a:chOff x="460971" y="2798680"/>
            <a:chExt cx="1637732" cy="1322826"/>
          </a:xfrm>
        </p:grpSpPr>
        <p:sp>
          <p:nvSpPr>
            <p:cNvPr id="228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9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637470" y="5573293"/>
            <a:ext cx="1637732" cy="244420"/>
            <a:chOff x="5265053" y="2000220"/>
            <a:chExt cx="1637732" cy="244420"/>
          </a:xfrm>
        </p:grpSpPr>
        <p:cxnSp>
          <p:nvCxnSpPr>
            <p:cNvPr id="23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-39077" y="302846"/>
            <a:ext cx="9270999" cy="6555154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4630617" y="5343768"/>
            <a:ext cx="1543538" cy="928077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 descr="minizinc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6" y="3492815"/>
            <a:ext cx="4542692" cy="1948641"/>
          </a:xfrm>
          <a:prstGeom prst="rect">
            <a:avLst/>
          </a:prstGeom>
          <a:ln w="38100" cmpd="sng">
            <a:solidFill>
              <a:schemeClr val="accent2"/>
            </a:solidFill>
            <a:prstDash val="dash"/>
          </a:ln>
        </p:spPr>
      </p:pic>
      <p:sp>
        <p:nvSpPr>
          <p:cNvPr id="77" name="Oval 76"/>
          <p:cNvSpPr/>
          <p:nvPr/>
        </p:nvSpPr>
        <p:spPr>
          <a:xfrm>
            <a:off x="1100019" y="5251937"/>
            <a:ext cx="1543538" cy="928077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MiniZincData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7" y="4191000"/>
            <a:ext cx="3170904" cy="1150328"/>
          </a:xfrm>
          <a:prstGeom prst="rect">
            <a:avLst/>
          </a:prstGeom>
          <a:ln w="38100" cmpd="sng">
            <a:solidFill>
              <a:schemeClr val="accent2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469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rganigramme : Données 64"/>
          <p:cNvSpPr/>
          <p:nvPr/>
        </p:nvSpPr>
        <p:spPr>
          <a:xfrm>
            <a:off x="397478" y="5378120"/>
            <a:ext cx="5265760" cy="100311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05" name="Organigramme : Données 65"/>
          <p:cNvSpPr/>
          <p:nvPr/>
        </p:nvSpPr>
        <p:spPr>
          <a:xfrm>
            <a:off x="391190" y="3570080"/>
            <a:ext cx="5334006" cy="102358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02" name="Organigramme : Données 66"/>
          <p:cNvSpPr/>
          <p:nvPr/>
        </p:nvSpPr>
        <p:spPr>
          <a:xfrm>
            <a:off x="366058" y="1725974"/>
            <a:ext cx="5308984" cy="1037229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5" name="Organigramme : Données 64"/>
          <p:cNvSpPr/>
          <p:nvPr/>
        </p:nvSpPr>
        <p:spPr>
          <a:xfrm>
            <a:off x="3382731" y="5378117"/>
            <a:ext cx="5265760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66" name="Organigramme : Données 65"/>
          <p:cNvSpPr/>
          <p:nvPr/>
        </p:nvSpPr>
        <p:spPr>
          <a:xfrm>
            <a:off x="3436691" y="3570079"/>
            <a:ext cx="5589081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67" name="Organigramme : Données 66"/>
          <p:cNvSpPr/>
          <p:nvPr/>
        </p:nvSpPr>
        <p:spPr>
          <a:xfrm>
            <a:off x="3431956" y="1725974"/>
            <a:ext cx="5766091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2084537" y="4297569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61439" y="2443981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Métier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1859980" y="6095719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 Applicative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1963478" y="1930463"/>
            <a:ext cx="730102" cy="464288"/>
            <a:chOff x="1718930" y="1456661"/>
            <a:chExt cx="730102" cy="464288"/>
          </a:xfrm>
        </p:grpSpPr>
        <p:sp>
          <p:nvSpPr>
            <p:cNvPr id="54" name="Ellipse 53"/>
            <p:cNvSpPr/>
            <p:nvPr/>
          </p:nvSpPr>
          <p:spPr>
            <a:xfrm>
              <a:off x="1754372" y="145666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023731" y="16515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718930" y="1803991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300176" y="1470837"/>
              <a:ext cx="148856" cy="11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1" name="Connecteur droit avec flèche 60"/>
            <p:cNvCxnSpPr>
              <a:stCxn id="54" idx="6"/>
              <a:endCxn id="59" idx="2"/>
            </p:cNvCxnSpPr>
            <p:nvPr/>
          </p:nvCxnSpPr>
          <p:spPr>
            <a:xfrm>
              <a:off x="1903228" y="1515140"/>
              <a:ext cx="396948" cy="1417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7" idx="1"/>
              <a:endCxn id="54" idx="4"/>
            </p:cNvCxnSpPr>
            <p:nvPr/>
          </p:nvCxnSpPr>
          <p:spPr>
            <a:xfrm rot="16200000" flipV="1">
              <a:off x="1889615" y="1512804"/>
              <a:ext cx="95100" cy="2167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8" idx="6"/>
              <a:endCxn id="57" idx="1"/>
            </p:cNvCxnSpPr>
            <p:nvPr/>
          </p:nvCxnSpPr>
          <p:spPr>
            <a:xfrm flipV="1">
              <a:off x="1867786" y="1668719"/>
              <a:ext cx="177744" cy="19375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e 189"/>
          <p:cNvGrpSpPr/>
          <p:nvPr/>
        </p:nvGrpSpPr>
        <p:grpSpPr>
          <a:xfrm>
            <a:off x="1764861" y="3806340"/>
            <a:ext cx="985283" cy="584790"/>
            <a:chOff x="1764861" y="3796571"/>
            <a:chExt cx="985283" cy="584790"/>
          </a:xfrm>
        </p:grpSpPr>
        <p:sp>
          <p:nvSpPr>
            <p:cNvPr id="77" name="Rectangle 76"/>
            <p:cNvSpPr/>
            <p:nvPr/>
          </p:nvSpPr>
          <p:spPr>
            <a:xfrm>
              <a:off x="1764861" y="385327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04340" y="3963147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35744" y="418997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86619" y="4232505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656" y="3796571"/>
              <a:ext cx="159488" cy="148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9" name="Connecteur droit avec flèche 108"/>
            <p:cNvCxnSpPr>
              <a:stCxn id="77" idx="3"/>
              <a:endCxn id="79" idx="1"/>
            </p:cNvCxnSpPr>
            <p:nvPr/>
          </p:nvCxnSpPr>
          <p:spPr>
            <a:xfrm>
              <a:off x="1924349" y="3927705"/>
              <a:ext cx="279991" cy="10987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77" idx="2"/>
              <a:endCxn id="80" idx="0"/>
            </p:cNvCxnSpPr>
            <p:nvPr/>
          </p:nvCxnSpPr>
          <p:spPr>
            <a:xfrm rot="16200000" flipH="1">
              <a:off x="1786125" y="4060612"/>
              <a:ext cx="187842" cy="7088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08" idx="2"/>
              <a:endCxn id="107" idx="3"/>
            </p:cNvCxnSpPr>
            <p:nvPr/>
          </p:nvCxnSpPr>
          <p:spPr>
            <a:xfrm rot="5400000">
              <a:off x="2327501" y="3964034"/>
              <a:ext cx="361506" cy="32429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>
              <a:stCxn id="107" idx="1"/>
              <a:endCxn id="80" idx="3"/>
            </p:cNvCxnSpPr>
            <p:nvPr/>
          </p:nvCxnSpPr>
          <p:spPr>
            <a:xfrm rot="10800000">
              <a:off x="1995233" y="4264403"/>
              <a:ext cx="191387" cy="4253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>
              <a:stCxn id="107" idx="0"/>
              <a:endCxn id="79" idx="2"/>
            </p:cNvCxnSpPr>
            <p:nvPr/>
          </p:nvCxnSpPr>
          <p:spPr>
            <a:xfrm rot="5400000" flipH="1" flipV="1">
              <a:off x="2214972" y="4163394"/>
              <a:ext cx="120502" cy="1772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e 140"/>
          <p:cNvGrpSpPr/>
          <p:nvPr/>
        </p:nvGrpSpPr>
        <p:grpSpPr>
          <a:xfrm>
            <a:off x="2321539" y="5649160"/>
            <a:ext cx="260066" cy="319654"/>
            <a:chOff x="2229294" y="5021989"/>
            <a:chExt cx="260066" cy="319654"/>
          </a:xfrm>
        </p:grpSpPr>
        <p:pic>
          <p:nvPicPr>
            <p:cNvPr id="138" name="Image 137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0" name="Triangle isocèle 139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2" name="Groupe 141"/>
          <p:cNvGrpSpPr/>
          <p:nvPr/>
        </p:nvGrpSpPr>
        <p:grpSpPr>
          <a:xfrm>
            <a:off x="1751811" y="5501608"/>
            <a:ext cx="260066" cy="319654"/>
            <a:chOff x="2229294" y="5021989"/>
            <a:chExt cx="260066" cy="319654"/>
          </a:xfrm>
        </p:grpSpPr>
        <p:pic>
          <p:nvPicPr>
            <p:cNvPr id="143" name="Image 142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4" name="Triangle isocèle 143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2031613" y="5911026"/>
            <a:ext cx="260066" cy="319654"/>
            <a:chOff x="2229294" y="5021989"/>
            <a:chExt cx="260066" cy="319654"/>
          </a:xfrm>
        </p:grpSpPr>
        <p:pic>
          <p:nvPicPr>
            <p:cNvPr id="146" name="Image 145" descr="fichi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294" y="5072053"/>
              <a:ext cx="209329" cy="269590"/>
            </a:xfrm>
            <a:prstGeom prst="rect">
              <a:avLst/>
            </a:prstGeom>
          </p:spPr>
        </p:pic>
        <p:sp>
          <p:nvSpPr>
            <p:cNvPr id="147" name="Triangle isocèle 146"/>
            <p:cNvSpPr/>
            <p:nvPr/>
          </p:nvSpPr>
          <p:spPr>
            <a:xfrm rot="2533383">
              <a:off x="2385517" y="5021989"/>
              <a:ext cx="103843" cy="7788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3" name="Image 102" descr="GestionVEProce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3724" y="411583"/>
            <a:ext cx="4094327" cy="1978926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4687993" y="3160991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VE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55044" y="3176913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tournées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381151" y="3165540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affectation tournées / VE</a:t>
            </a:r>
          </a:p>
        </p:txBody>
      </p:sp>
      <p:grpSp>
        <p:nvGrpSpPr>
          <p:cNvPr id="11" name="Grouper 10"/>
          <p:cNvGrpSpPr/>
          <p:nvPr/>
        </p:nvGrpSpPr>
        <p:grpSpPr>
          <a:xfrm>
            <a:off x="4554597" y="883970"/>
            <a:ext cx="1119116" cy="2277021"/>
            <a:chOff x="4554597" y="883970"/>
            <a:chExt cx="1119116" cy="2277021"/>
          </a:xfrm>
        </p:grpSpPr>
        <p:cxnSp>
          <p:nvCxnSpPr>
            <p:cNvPr id="114" name="Connecteur droit avec flèche 113"/>
            <p:cNvCxnSpPr>
              <a:stCxn id="110" idx="0"/>
            </p:cNvCxnSpPr>
            <p:nvPr/>
          </p:nvCxnSpPr>
          <p:spPr>
            <a:xfrm flipV="1">
              <a:off x="5179313" y="883970"/>
              <a:ext cx="89862" cy="227702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4554597" y="2885623"/>
              <a:ext cx="1119116" cy="16927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fr-FR" sz="1100" dirty="0" smtClean="0"/>
                <a:t>« réalise»</a:t>
              </a:r>
            </a:p>
          </p:txBody>
        </p:sp>
      </p:grpSp>
      <p:grpSp>
        <p:nvGrpSpPr>
          <p:cNvPr id="116" name="Grouper 115"/>
          <p:cNvGrpSpPr/>
          <p:nvPr/>
        </p:nvGrpSpPr>
        <p:grpSpPr>
          <a:xfrm>
            <a:off x="4995746" y="1385508"/>
            <a:ext cx="1871326" cy="1791405"/>
            <a:chOff x="3859096" y="1391858"/>
            <a:chExt cx="1871326" cy="1791405"/>
          </a:xfrm>
        </p:grpSpPr>
        <p:cxnSp>
          <p:nvCxnSpPr>
            <p:cNvPr id="118" name="Connecteur droit avec flèche 117"/>
            <p:cNvCxnSpPr>
              <a:stCxn id="111" idx="0"/>
            </p:cNvCxnSpPr>
            <p:nvPr/>
          </p:nvCxnSpPr>
          <p:spPr>
            <a:xfrm flipH="1" flipV="1">
              <a:off x="3859096" y="1391858"/>
              <a:ext cx="1550618" cy="179140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ZoneTexte 118"/>
            <p:cNvSpPr txBox="1"/>
            <p:nvPr/>
          </p:nvSpPr>
          <p:spPr>
            <a:xfrm>
              <a:off x="4611306" y="2885625"/>
              <a:ext cx="1119116" cy="16927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fr-FR" sz="1100" dirty="0" smtClean="0"/>
                <a:t>« réalise»</a:t>
              </a:r>
            </a:p>
          </p:txBody>
        </p:sp>
      </p:grpSp>
      <p:cxnSp>
        <p:nvCxnSpPr>
          <p:cNvPr id="122" name="Connecteur droit avec flèche 121"/>
          <p:cNvCxnSpPr>
            <a:stCxn id="111" idx="0"/>
          </p:cNvCxnSpPr>
          <p:nvPr/>
        </p:nvCxnSpPr>
        <p:spPr>
          <a:xfrm flipH="1" flipV="1">
            <a:off x="5908835" y="1375012"/>
            <a:ext cx="637529" cy="18019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er 126"/>
          <p:cNvGrpSpPr/>
          <p:nvPr/>
        </p:nvGrpSpPr>
        <p:grpSpPr>
          <a:xfrm>
            <a:off x="7149290" y="1165087"/>
            <a:ext cx="1119116" cy="2000453"/>
            <a:chOff x="3918626" y="1365414"/>
            <a:chExt cx="1119116" cy="2000453"/>
          </a:xfrm>
        </p:grpSpPr>
        <p:cxnSp>
          <p:nvCxnSpPr>
            <p:cNvPr id="129" name="Connecteur droit avec flèche 128"/>
            <p:cNvCxnSpPr>
              <a:stCxn id="113" idx="0"/>
            </p:cNvCxnSpPr>
            <p:nvPr/>
          </p:nvCxnSpPr>
          <p:spPr>
            <a:xfrm flipH="1" flipV="1">
              <a:off x="3979584" y="1365414"/>
              <a:ext cx="662223" cy="200045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ZoneTexte 129"/>
            <p:cNvSpPr txBox="1"/>
            <p:nvPr/>
          </p:nvSpPr>
          <p:spPr>
            <a:xfrm>
              <a:off x="3918626" y="3085047"/>
              <a:ext cx="1119116" cy="16927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fr-FR" sz="1100" dirty="0" smtClean="0"/>
                <a:t>« réalise»</a:t>
              </a:r>
            </a:p>
          </p:txBody>
        </p:sp>
      </p:grpSp>
      <p:cxnSp>
        <p:nvCxnSpPr>
          <p:cNvPr id="136" name="Connecteur droit avec flèche 135"/>
          <p:cNvCxnSpPr>
            <a:stCxn id="113" idx="0"/>
          </p:cNvCxnSpPr>
          <p:nvPr/>
        </p:nvCxnSpPr>
        <p:spPr>
          <a:xfrm flipH="1" flipV="1">
            <a:off x="7220743" y="2088758"/>
            <a:ext cx="651728" cy="107678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rganigramme : Disque magnétique 30"/>
          <p:cNvSpPr/>
          <p:nvPr/>
        </p:nvSpPr>
        <p:spPr>
          <a:xfrm>
            <a:off x="4345031" y="5563008"/>
            <a:ext cx="2190898" cy="48881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Progiciel </a:t>
            </a:r>
          </a:p>
        </p:txBody>
      </p:sp>
      <p:sp>
        <p:nvSpPr>
          <p:cNvPr id="148" name="Cube 147"/>
          <p:cNvSpPr/>
          <p:nvPr/>
        </p:nvSpPr>
        <p:spPr>
          <a:xfrm>
            <a:off x="6951874" y="5491981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MiniZinc</a:t>
            </a:r>
          </a:p>
        </p:txBody>
      </p:sp>
      <p:cxnSp>
        <p:nvCxnSpPr>
          <p:cNvPr id="149" name="Connecteur droit avec flèche 148"/>
          <p:cNvCxnSpPr>
            <a:stCxn id="139" idx="1"/>
          </p:cNvCxnSpPr>
          <p:nvPr/>
        </p:nvCxnSpPr>
        <p:spPr>
          <a:xfrm flipH="1" flipV="1">
            <a:off x="5168817" y="4184574"/>
            <a:ext cx="271663" cy="137843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4366598" y="5038619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cxnSp>
        <p:nvCxnSpPr>
          <p:cNvPr id="153" name="Connecteur droit avec flèche 152"/>
          <p:cNvCxnSpPr>
            <a:stCxn id="139" idx="1"/>
            <a:endCxn id="111" idx="2"/>
          </p:cNvCxnSpPr>
          <p:nvPr/>
        </p:nvCxnSpPr>
        <p:spPr>
          <a:xfrm flipV="1">
            <a:off x="5440480" y="4200495"/>
            <a:ext cx="1105884" cy="13625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V="1">
            <a:off x="7565287" y="4189122"/>
            <a:ext cx="338669" cy="13028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6733496" y="499159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</p:spTree>
    <p:extLst>
      <p:ext uri="{BB962C8B-B14F-4D97-AF65-F5344CB8AC3E}">
        <p14:creationId xmlns:p14="http://schemas.microsoft.com/office/powerpoint/2010/main" val="196657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rganigramme : Données 65"/>
          <p:cNvSpPr/>
          <p:nvPr/>
        </p:nvSpPr>
        <p:spPr>
          <a:xfrm>
            <a:off x="4670446" y="1299076"/>
            <a:ext cx="4233716" cy="9487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7" name="ZoneTexte 176"/>
          <p:cNvSpPr txBox="1"/>
          <p:nvPr/>
        </p:nvSpPr>
        <p:spPr>
          <a:xfrm>
            <a:off x="-421149" y="6335099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Information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2251402" y="6341342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Processes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016154" y="4085925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grpSp>
        <p:nvGrpSpPr>
          <p:cNvPr id="186" name="Grouper 2"/>
          <p:cNvGrpSpPr/>
          <p:nvPr/>
        </p:nvGrpSpPr>
        <p:grpSpPr>
          <a:xfrm>
            <a:off x="826134" y="5470387"/>
            <a:ext cx="7237546" cy="279259"/>
            <a:chOff x="-275530" y="1654587"/>
            <a:chExt cx="7237546" cy="279259"/>
          </a:xfrm>
        </p:grpSpPr>
        <p:cxnSp>
          <p:nvCxnSpPr>
            <p:cNvPr id="187" name="Connecteur droit avec flèche 186"/>
            <p:cNvCxnSpPr/>
            <p:nvPr/>
          </p:nvCxnSpPr>
          <p:spPr>
            <a:xfrm rot="10800000" flipH="1" flipV="1">
              <a:off x="-275530" y="1932669"/>
              <a:ext cx="7237546" cy="1177"/>
            </a:xfrm>
            <a:prstGeom prst="straightConnector1">
              <a:avLst/>
            </a:prstGeom>
            <a:ln w="19050" cmpd="sng">
              <a:solidFill>
                <a:schemeClr val="accent4">
                  <a:lumMod val="5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2031362" y="1654587"/>
              <a:ext cx="165618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Compatibilité</a:t>
              </a:r>
              <a:endParaRPr lang="fr-FR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Organigramme : Données 65"/>
          <p:cNvSpPr/>
          <p:nvPr/>
        </p:nvSpPr>
        <p:spPr>
          <a:xfrm>
            <a:off x="80727" y="1296151"/>
            <a:ext cx="5236457" cy="948732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3" name="Organigramme : Données 65"/>
          <p:cNvSpPr/>
          <p:nvPr/>
        </p:nvSpPr>
        <p:spPr>
          <a:xfrm>
            <a:off x="2071734" y="1297799"/>
            <a:ext cx="5021043" cy="948732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3" name="Organigramme : Données 65"/>
          <p:cNvSpPr/>
          <p:nvPr/>
        </p:nvSpPr>
        <p:spPr>
          <a:xfrm>
            <a:off x="4552857" y="3494429"/>
            <a:ext cx="4300829" cy="94873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5" name="Organigramme : Données 65"/>
          <p:cNvSpPr/>
          <p:nvPr/>
        </p:nvSpPr>
        <p:spPr>
          <a:xfrm>
            <a:off x="30254" y="3491504"/>
            <a:ext cx="4675469" cy="948732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26" name="Organigramme : Données 65"/>
          <p:cNvSpPr/>
          <p:nvPr/>
        </p:nvSpPr>
        <p:spPr>
          <a:xfrm>
            <a:off x="1942386" y="3492781"/>
            <a:ext cx="4750588" cy="94873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 rot="18649534">
            <a:off x="7246297" y="1764006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BUSINESS VIEW</a:t>
            </a:r>
          </a:p>
        </p:txBody>
      </p:sp>
      <p:sp>
        <p:nvSpPr>
          <p:cNvPr id="136" name="Organigramme : Données 65"/>
          <p:cNvSpPr/>
          <p:nvPr/>
        </p:nvSpPr>
        <p:spPr>
          <a:xfrm>
            <a:off x="4447027" y="5396725"/>
            <a:ext cx="4485079" cy="948732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7" name="Organigramme : Données 65"/>
          <p:cNvSpPr/>
          <p:nvPr/>
        </p:nvSpPr>
        <p:spPr>
          <a:xfrm>
            <a:off x="108674" y="5390625"/>
            <a:ext cx="4091417" cy="94873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139" name="Organigramme : Données 65"/>
          <p:cNvSpPr/>
          <p:nvPr/>
        </p:nvSpPr>
        <p:spPr>
          <a:xfrm>
            <a:off x="2048218" y="5395077"/>
            <a:ext cx="4774104" cy="94873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0" name="ZoneTexte 67"/>
          <p:cNvSpPr txBox="1"/>
          <p:nvPr/>
        </p:nvSpPr>
        <p:spPr>
          <a:xfrm rot="18721234">
            <a:off x="7140001" y="3997617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FUNCTIONAL VIEW</a:t>
            </a:r>
          </a:p>
        </p:txBody>
      </p:sp>
      <p:sp>
        <p:nvSpPr>
          <p:cNvPr id="112" name="ZoneTexte 67"/>
          <p:cNvSpPr txBox="1"/>
          <p:nvPr/>
        </p:nvSpPr>
        <p:spPr>
          <a:xfrm rot="18800723">
            <a:off x="7181687" y="5934385"/>
            <a:ext cx="2729564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latin typeface="Times New Roman"/>
                <a:cs typeface="Times New Roman"/>
              </a:rPr>
              <a:t>APPLICATION VIEW</a:t>
            </a:r>
          </a:p>
        </p:txBody>
      </p:sp>
      <p:sp>
        <p:nvSpPr>
          <p:cNvPr id="116" name="ZoneTexte 177"/>
          <p:cNvSpPr txBox="1"/>
          <p:nvPr/>
        </p:nvSpPr>
        <p:spPr>
          <a:xfrm>
            <a:off x="5143623" y="6329127"/>
            <a:ext cx="3598454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i="1" dirty="0" smtClean="0">
                <a:latin typeface="Times New Roman"/>
                <a:cs typeface="Times New Roman"/>
              </a:rPr>
              <a:t>Goals</a:t>
            </a:r>
            <a:endParaRPr lang="fr-FR" sz="1600" b="1" i="1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Buisiness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"/>
          <a:stretch/>
        </p:blipFill>
        <p:spPr>
          <a:xfrm>
            <a:off x="2565605" y="304756"/>
            <a:ext cx="3680531" cy="1764694"/>
          </a:xfrm>
          <a:prstGeom prst="rect">
            <a:avLst/>
          </a:prstGeom>
        </p:spPr>
      </p:pic>
      <p:pic>
        <p:nvPicPr>
          <p:cNvPr id="6" name="Picture 5" descr="BuisinessConcep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6" y="987693"/>
            <a:ext cx="1378618" cy="1025418"/>
          </a:xfrm>
          <a:prstGeom prst="rect">
            <a:avLst/>
          </a:prstGeom>
        </p:spPr>
      </p:pic>
      <p:pic>
        <p:nvPicPr>
          <p:cNvPr id="8" name="Picture 7" descr="FunctionalBlock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30" y="2682883"/>
            <a:ext cx="2702277" cy="1647102"/>
          </a:xfrm>
          <a:prstGeom prst="rect">
            <a:avLst/>
          </a:prstGeom>
        </p:spPr>
      </p:pic>
      <p:sp>
        <p:nvSpPr>
          <p:cNvPr id="121" name="Cube 120"/>
          <p:cNvSpPr/>
          <p:nvPr/>
        </p:nvSpPr>
        <p:spPr>
          <a:xfrm>
            <a:off x="4872724" y="5562527"/>
            <a:ext cx="1044366" cy="477957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latin typeface="Times New Roman"/>
                <a:cs typeface="Times New Roman"/>
              </a:rPr>
              <a:t>MiniZinc</a:t>
            </a:r>
          </a:p>
        </p:txBody>
      </p:sp>
      <p:sp>
        <p:nvSpPr>
          <p:cNvPr id="133" name="Organigramme : Disque magnétique 30"/>
          <p:cNvSpPr/>
          <p:nvPr/>
        </p:nvSpPr>
        <p:spPr>
          <a:xfrm>
            <a:off x="2818547" y="5632197"/>
            <a:ext cx="1922453" cy="47841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dirty="0" smtClean="0">
                <a:latin typeface="Times New Roman"/>
                <a:cs typeface="Times New Roman"/>
              </a:rPr>
              <a:t>Existent application</a:t>
            </a:r>
          </a:p>
        </p:txBody>
      </p:sp>
      <p:pic>
        <p:nvPicPr>
          <p:cNvPr id="11" name="Picture 10" descr="FunctionalInformat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3" y="2739672"/>
            <a:ext cx="1756680" cy="1504977"/>
          </a:xfrm>
          <a:prstGeom prst="rect">
            <a:avLst/>
          </a:prstGeom>
        </p:spPr>
      </p:pic>
      <p:sp>
        <p:nvSpPr>
          <p:cNvPr id="154" name="Carré corné 104"/>
          <p:cNvSpPr/>
          <p:nvPr/>
        </p:nvSpPr>
        <p:spPr>
          <a:xfrm rot="10800000" flipH="1">
            <a:off x="1623265" y="5480747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Carré corné 105"/>
          <p:cNvSpPr/>
          <p:nvPr/>
        </p:nvSpPr>
        <p:spPr>
          <a:xfrm rot="10800000" flipH="1">
            <a:off x="941507" y="5624511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424996" y="5902638"/>
            <a:ext cx="921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MiniZinc files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19196" y="6055038"/>
            <a:ext cx="1445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Existent application files</a:t>
            </a:r>
          </a:p>
        </p:txBody>
      </p:sp>
      <p:pic>
        <p:nvPicPr>
          <p:cNvPr id="13" name="Picture 12" descr="BusinessGo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7" y="1059888"/>
            <a:ext cx="1728555" cy="757985"/>
          </a:xfrm>
          <a:prstGeom prst="rect">
            <a:avLst/>
          </a:prstGeom>
        </p:spPr>
      </p:pic>
      <p:pic>
        <p:nvPicPr>
          <p:cNvPr id="14" name="Picture 13" descr="ApplicationGo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51" y="5267687"/>
            <a:ext cx="1776334" cy="806665"/>
          </a:xfrm>
          <a:prstGeom prst="rect">
            <a:avLst/>
          </a:prstGeom>
        </p:spPr>
      </p:pic>
      <p:pic>
        <p:nvPicPr>
          <p:cNvPr id="15" name="Picture 14" descr="FunctionalGo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89" y="3292299"/>
            <a:ext cx="1783864" cy="78316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499102" y="1335293"/>
            <a:ext cx="1637732" cy="251882"/>
            <a:chOff x="2271446" y="1991995"/>
            <a:chExt cx="1637732" cy="251882"/>
          </a:xfrm>
        </p:grpSpPr>
        <p:cxnSp>
          <p:nvCxnSpPr>
            <p:cNvPr id="162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16127" y="3486596"/>
            <a:ext cx="1637732" cy="251882"/>
            <a:chOff x="2271446" y="1991995"/>
            <a:chExt cx="1637732" cy="251882"/>
          </a:xfrm>
        </p:grpSpPr>
        <p:cxnSp>
          <p:nvCxnSpPr>
            <p:cNvPr id="17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16226" y="5556043"/>
            <a:ext cx="1637732" cy="251882"/>
            <a:chOff x="2271446" y="1991995"/>
            <a:chExt cx="1637732" cy="251882"/>
          </a:xfrm>
        </p:grpSpPr>
        <p:cxnSp>
          <p:nvCxnSpPr>
            <p:cNvPr id="184" name="Connecteur droit avec flèche 154"/>
            <p:cNvCxnSpPr/>
            <p:nvPr/>
          </p:nvCxnSpPr>
          <p:spPr>
            <a:xfrm flipH="1" flipV="1">
              <a:off x="2692400" y="2241550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51"/>
            <p:cNvSpPr txBox="1"/>
            <p:nvPr/>
          </p:nvSpPr>
          <p:spPr>
            <a:xfrm>
              <a:off x="2271446" y="1991995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03152"/>
                  </a:solidFill>
                </a:rPr>
                <a:t>U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se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714923" y="1247170"/>
            <a:ext cx="1637732" cy="244420"/>
            <a:chOff x="5265053" y="2000220"/>
            <a:chExt cx="1637732" cy="244420"/>
          </a:xfrm>
        </p:grpSpPr>
        <p:cxnSp>
          <p:nvCxnSpPr>
            <p:cNvPr id="19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467522" y="3539573"/>
            <a:ext cx="1637732" cy="244420"/>
            <a:chOff x="5265053" y="2000220"/>
            <a:chExt cx="1637732" cy="244420"/>
          </a:xfrm>
        </p:grpSpPr>
        <p:cxnSp>
          <p:nvCxnSpPr>
            <p:cNvPr id="207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35393" y="2092968"/>
            <a:ext cx="1637732" cy="1123151"/>
            <a:chOff x="460971" y="2798680"/>
            <a:chExt cx="1637732" cy="1322826"/>
          </a:xfrm>
        </p:grpSpPr>
        <p:sp>
          <p:nvSpPr>
            <p:cNvPr id="213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4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976401" y="4268244"/>
            <a:ext cx="1637732" cy="1264251"/>
            <a:chOff x="460971" y="2798680"/>
            <a:chExt cx="1637732" cy="1322826"/>
          </a:xfrm>
        </p:grpSpPr>
        <p:sp>
          <p:nvSpPr>
            <p:cNvPr id="216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17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3963157" y="2092969"/>
            <a:ext cx="1637732" cy="688096"/>
            <a:chOff x="460971" y="2798680"/>
            <a:chExt cx="1637732" cy="1322826"/>
          </a:xfrm>
        </p:grpSpPr>
        <p:sp>
          <p:nvSpPr>
            <p:cNvPr id="219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0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7232125" y="2022635"/>
            <a:ext cx="1637732" cy="1322826"/>
            <a:chOff x="460971" y="2798680"/>
            <a:chExt cx="1637732" cy="1322826"/>
          </a:xfrm>
        </p:grpSpPr>
        <p:sp>
          <p:nvSpPr>
            <p:cNvPr id="222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3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3822050" y="4315495"/>
            <a:ext cx="1637732" cy="1322826"/>
            <a:chOff x="460971" y="2798680"/>
            <a:chExt cx="1637732" cy="1322826"/>
          </a:xfrm>
        </p:grpSpPr>
        <p:sp>
          <p:nvSpPr>
            <p:cNvPr id="225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6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561869" y="4045055"/>
            <a:ext cx="1637732" cy="1322826"/>
            <a:chOff x="460971" y="2798680"/>
            <a:chExt cx="1637732" cy="1322826"/>
          </a:xfrm>
        </p:grpSpPr>
        <p:sp>
          <p:nvSpPr>
            <p:cNvPr id="228" name="ZoneTexte 151"/>
            <p:cNvSpPr txBox="1"/>
            <p:nvPr/>
          </p:nvSpPr>
          <p:spPr>
            <a:xfrm>
              <a:off x="460971" y="3213802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403152"/>
                  </a:solidFill>
                </a:rPr>
                <a:t>Refinement</a:t>
              </a:r>
              <a:endParaRPr lang="fr-FR" sz="1400" b="1" dirty="0" smtClean="0">
                <a:solidFill>
                  <a:srgbClr val="403152"/>
                </a:solidFill>
              </a:endParaRPr>
            </a:p>
          </p:txBody>
        </p:sp>
        <p:cxnSp>
          <p:nvCxnSpPr>
            <p:cNvPr id="229" name="Connecteur droit avec flèche 154"/>
            <p:cNvCxnSpPr/>
            <p:nvPr/>
          </p:nvCxnSpPr>
          <p:spPr>
            <a:xfrm>
              <a:off x="828180" y="2798680"/>
              <a:ext cx="8023" cy="1322826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608163" y="5573293"/>
            <a:ext cx="1637732" cy="244420"/>
            <a:chOff x="5265053" y="2000220"/>
            <a:chExt cx="1637732" cy="244420"/>
          </a:xfrm>
        </p:grpSpPr>
        <p:cxnSp>
          <p:nvCxnSpPr>
            <p:cNvPr id="231" name="Connecteur droit avec flèche 154"/>
            <p:cNvCxnSpPr/>
            <p:nvPr/>
          </p:nvCxnSpPr>
          <p:spPr>
            <a:xfrm flipH="1" flipV="1">
              <a:off x="5678754" y="2242313"/>
              <a:ext cx="685934" cy="2327"/>
            </a:xfrm>
            <a:prstGeom prst="straightConnector1">
              <a:avLst/>
            </a:prstGeom>
            <a:ln w="28575" cmpd="sng">
              <a:solidFill>
                <a:srgbClr val="40315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151"/>
            <p:cNvSpPr txBox="1"/>
            <p:nvPr/>
          </p:nvSpPr>
          <p:spPr>
            <a:xfrm>
              <a:off x="5265053" y="2000220"/>
              <a:ext cx="1637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03152"/>
                  </a:solidFill>
                </a:rPr>
                <a:t>F</a:t>
              </a:r>
              <a:r>
                <a:rPr lang="fr-FR" sz="1200" b="1" dirty="0" smtClean="0">
                  <a:solidFill>
                    <a:srgbClr val="403152"/>
                  </a:solidFill>
                </a:rPr>
                <a:t>ulfilled by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82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Mise en œuvre pour le cas métier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Données 5"/>
          <p:cNvSpPr/>
          <p:nvPr/>
        </p:nvSpPr>
        <p:spPr>
          <a:xfrm>
            <a:off x="1137307" y="6334850"/>
            <a:ext cx="7326572" cy="384410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7" name="Organigramme : Données 6"/>
          <p:cNvSpPr/>
          <p:nvPr/>
        </p:nvSpPr>
        <p:spPr>
          <a:xfrm>
            <a:off x="1257863" y="5404532"/>
            <a:ext cx="7326572" cy="384410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8" name="Organigramme : Données 7"/>
          <p:cNvSpPr/>
          <p:nvPr/>
        </p:nvSpPr>
        <p:spPr>
          <a:xfrm>
            <a:off x="1323828" y="1528553"/>
            <a:ext cx="6864824" cy="341191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grpSp>
        <p:nvGrpSpPr>
          <p:cNvPr id="11" name="Groupe 8"/>
          <p:cNvGrpSpPr/>
          <p:nvPr/>
        </p:nvGrpSpPr>
        <p:grpSpPr>
          <a:xfrm>
            <a:off x="2674960" y="914401"/>
            <a:ext cx="1569493" cy="750628"/>
            <a:chOff x="1760544" y="887105"/>
            <a:chExt cx="1569493" cy="750628"/>
          </a:xfrm>
        </p:grpSpPr>
        <p:sp>
          <p:nvSpPr>
            <p:cNvPr id="12" name="Rectangle 11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Gestion demande travaux</a:t>
              </a:r>
            </a:p>
          </p:txBody>
        </p:sp>
        <p:pic>
          <p:nvPicPr>
            <p:cNvPr id="13" name="Image 12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grpSp>
        <p:nvGrpSpPr>
          <p:cNvPr id="14" name="Groupe 9"/>
          <p:cNvGrpSpPr/>
          <p:nvPr/>
        </p:nvGrpSpPr>
        <p:grpSpPr>
          <a:xfrm>
            <a:off x="6102824" y="889380"/>
            <a:ext cx="1569493" cy="750628"/>
            <a:chOff x="1760544" y="887105"/>
            <a:chExt cx="1569493" cy="750628"/>
          </a:xfrm>
        </p:grpSpPr>
        <p:sp>
          <p:nvSpPr>
            <p:cNvPr id="15" name="Rectangle 14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Gestion administrative VE</a:t>
              </a:r>
            </a:p>
          </p:txBody>
        </p:sp>
        <p:pic>
          <p:nvPicPr>
            <p:cNvPr id="16" name="Image 15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grpSp>
        <p:nvGrpSpPr>
          <p:cNvPr id="17" name="Groupe 12"/>
          <p:cNvGrpSpPr/>
          <p:nvPr/>
        </p:nvGrpSpPr>
        <p:grpSpPr>
          <a:xfrm>
            <a:off x="4412775" y="905303"/>
            <a:ext cx="1569493" cy="750628"/>
            <a:chOff x="1760544" y="887105"/>
            <a:chExt cx="1569493" cy="750628"/>
          </a:xfrm>
        </p:grpSpPr>
        <p:sp>
          <p:nvSpPr>
            <p:cNvPr id="18" name="Rectangle 17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Pilotage activités VE</a:t>
              </a:r>
            </a:p>
          </p:txBody>
        </p:sp>
        <p:pic>
          <p:nvPicPr>
            <p:cNvPr id="19" name="Image 18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1746932" y="2265530"/>
            <a:ext cx="6878471" cy="1787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5677485" y="2292825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Activités détaillées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3145803" y="2688608"/>
            <a:ext cx="1241945" cy="532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Collecter les données courantes 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512854" y="2704531"/>
            <a:ext cx="1241945" cy="532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Collecter les données tournées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5558" y="4137560"/>
            <a:ext cx="6878471" cy="14170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3125355" y="4421886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VE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693408" y="4137559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Opérations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2406" y="4437808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tournées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18513" y="4426435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affectation tournées / VE</a:t>
            </a:r>
          </a:p>
        </p:txBody>
      </p:sp>
      <p:cxnSp>
        <p:nvCxnSpPr>
          <p:cNvPr id="29" name="Connecteur droit 28"/>
          <p:cNvCxnSpPr/>
          <p:nvPr/>
        </p:nvCxnSpPr>
        <p:spPr>
          <a:xfrm rot="10800000" flipV="1">
            <a:off x="1801514" y="1610434"/>
            <a:ext cx="2620370" cy="532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964081" y="1651379"/>
            <a:ext cx="2620370" cy="4640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30"/>
          <p:cNvSpPr/>
          <p:nvPr/>
        </p:nvSpPr>
        <p:spPr>
          <a:xfrm>
            <a:off x="2879687" y="5977734"/>
            <a:ext cx="2634017" cy="6141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Progiciel </a:t>
            </a:r>
          </a:p>
        </p:txBody>
      </p:sp>
      <p:sp>
        <p:nvSpPr>
          <p:cNvPr id="32" name="Cube 31"/>
          <p:cNvSpPr/>
          <p:nvPr/>
        </p:nvSpPr>
        <p:spPr>
          <a:xfrm>
            <a:off x="5718421" y="5909493"/>
            <a:ext cx="1255594" cy="600502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MiniZinc</a:t>
            </a:r>
          </a:p>
        </p:txBody>
      </p:sp>
      <p:cxnSp>
        <p:nvCxnSpPr>
          <p:cNvPr id="33" name="Connecteur droit avec flèche 32"/>
          <p:cNvCxnSpPr>
            <a:stCxn id="31" idx="1"/>
            <a:endCxn id="25" idx="2"/>
          </p:cNvCxnSpPr>
          <p:nvPr/>
        </p:nvCxnSpPr>
        <p:spPr>
          <a:xfrm rot="16200000" flipV="1">
            <a:off x="3640553" y="5421590"/>
            <a:ext cx="532266" cy="5800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31" idx="1"/>
            <a:endCxn id="27" idx="2"/>
          </p:cNvCxnSpPr>
          <p:nvPr/>
        </p:nvCxnSpPr>
        <p:spPr>
          <a:xfrm rot="5400000" flipH="1" flipV="1">
            <a:off x="4332039" y="5326047"/>
            <a:ext cx="516344" cy="78703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2" idx="0"/>
            <a:endCxn id="28" idx="2"/>
          </p:cNvCxnSpPr>
          <p:nvPr/>
        </p:nvCxnSpPr>
        <p:spPr>
          <a:xfrm rot="16200000" flipV="1">
            <a:off x="6135819" y="5624031"/>
            <a:ext cx="459476" cy="11144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965275" y="1665030"/>
            <a:ext cx="109182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Métier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926607" y="5543283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860643" y="6473602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Applicatif</a:t>
            </a:r>
          </a:p>
        </p:txBody>
      </p:sp>
      <p:pic>
        <p:nvPicPr>
          <p:cNvPr id="39" name="Image 38" descr="GestionVEProce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0807" y="2032790"/>
            <a:ext cx="4094327" cy="1978926"/>
          </a:xfrm>
          <a:prstGeom prst="rect">
            <a:avLst/>
          </a:prstGeom>
        </p:spPr>
      </p:pic>
      <p:cxnSp>
        <p:nvCxnSpPr>
          <p:cNvPr id="40" name="Connecteur droit avec flèche 39"/>
          <p:cNvCxnSpPr>
            <a:stCxn id="25" idx="0"/>
          </p:cNvCxnSpPr>
          <p:nvPr/>
        </p:nvCxnSpPr>
        <p:spPr>
          <a:xfrm rot="16200000" flipV="1">
            <a:off x="2395183" y="3200394"/>
            <a:ext cx="1856107" cy="5868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7" idx="0"/>
          </p:cNvCxnSpPr>
          <p:nvPr/>
        </p:nvCxnSpPr>
        <p:spPr>
          <a:xfrm rot="16200000" flipV="1">
            <a:off x="3166282" y="2620363"/>
            <a:ext cx="1435301" cy="21995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0"/>
          </p:cNvCxnSpPr>
          <p:nvPr/>
        </p:nvCxnSpPr>
        <p:spPr>
          <a:xfrm rot="16200000" flipV="1">
            <a:off x="3643953" y="3098035"/>
            <a:ext cx="1421653" cy="12578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8" idx="0"/>
          </p:cNvCxnSpPr>
          <p:nvPr/>
        </p:nvCxnSpPr>
        <p:spPr>
          <a:xfrm rot="16200000" flipV="1">
            <a:off x="5445459" y="3562060"/>
            <a:ext cx="686949" cy="10418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0"/>
          </p:cNvCxnSpPr>
          <p:nvPr/>
        </p:nvCxnSpPr>
        <p:spPr>
          <a:xfrm rot="16200000" flipV="1">
            <a:off x="4824484" y="2941086"/>
            <a:ext cx="1710531" cy="12601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920615" y="420351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4151188" y="420578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409058" y="422170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440065" y="580484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5766172" y="572523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3766781" y="1883395"/>
            <a:ext cx="4053385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Activité détaillée :  Affectation tournée / VE</a:t>
            </a:r>
          </a:p>
        </p:txBody>
      </p:sp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Mise en œuvre pour le cas métier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Organigramme : Données 5"/>
          <p:cNvSpPr/>
          <p:nvPr/>
        </p:nvSpPr>
        <p:spPr>
          <a:xfrm>
            <a:off x="1137307" y="6334850"/>
            <a:ext cx="7326572" cy="384410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7" name="Organigramme : Données 6"/>
          <p:cNvSpPr/>
          <p:nvPr/>
        </p:nvSpPr>
        <p:spPr>
          <a:xfrm>
            <a:off x="1257863" y="5390884"/>
            <a:ext cx="7326572" cy="384410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Organigramme : Données 7"/>
          <p:cNvSpPr/>
          <p:nvPr/>
        </p:nvSpPr>
        <p:spPr>
          <a:xfrm>
            <a:off x="1323828" y="1528553"/>
            <a:ext cx="6864824" cy="341191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grpSp>
        <p:nvGrpSpPr>
          <p:cNvPr id="11" name="Groupe 8"/>
          <p:cNvGrpSpPr/>
          <p:nvPr/>
        </p:nvGrpSpPr>
        <p:grpSpPr>
          <a:xfrm>
            <a:off x="2674960" y="914401"/>
            <a:ext cx="1569493" cy="750628"/>
            <a:chOff x="1760544" y="887105"/>
            <a:chExt cx="1569493" cy="750628"/>
          </a:xfrm>
        </p:grpSpPr>
        <p:sp>
          <p:nvSpPr>
            <p:cNvPr id="12" name="Rectangle 11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Gestion demande travaux</a:t>
              </a:r>
            </a:p>
          </p:txBody>
        </p:sp>
        <p:pic>
          <p:nvPicPr>
            <p:cNvPr id="13" name="Image 12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grpSp>
        <p:nvGrpSpPr>
          <p:cNvPr id="14" name="Groupe 9"/>
          <p:cNvGrpSpPr/>
          <p:nvPr/>
        </p:nvGrpSpPr>
        <p:grpSpPr>
          <a:xfrm>
            <a:off x="6102824" y="889380"/>
            <a:ext cx="1569493" cy="750628"/>
            <a:chOff x="1760544" y="887105"/>
            <a:chExt cx="1569493" cy="750628"/>
          </a:xfrm>
        </p:grpSpPr>
        <p:sp>
          <p:nvSpPr>
            <p:cNvPr id="15" name="Rectangle 14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Gestion administrative VE</a:t>
              </a:r>
            </a:p>
          </p:txBody>
        </p:sp>
        <p:pic>
          <p:nvPicPr>
            <p:cNvPr id="16" name="Image 15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grpSp>
        <p:nvGrpSpPr>
          <p:cNvPr id="17" name="Groupe 12"/>
          <p:cNvGrpSpPr/>
          <p:nvPr/>
        </p:nvGrpSpPr>
        <p:grpSpPr>
          <a:xfrm>
            <a:off x="4412775" y="905303"/>
            <a:ext cx="1569493" cy="750628"/>
            <a:chOff x="1760544" y="887105"/>
            <a:chExt cx="1569493" cy="750628"/>
          </a:xfrm>
        </p:grpSpPr>
        <p:sp>
          <p:nvSpPr>
            <p:cNvPr id="18" name="Rectangle 17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Pilotage activités VE</a:t>
              </a:r>
            </a:p>
          </p:txBody>
        </p:sp>
        <p:pic>
          <p:nvPicPr>
            <p:cNvPr id="19" name="Image 18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1746932" y="2265530"/>
            <a:ext cx="6878471" cy="1787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5677485" y="2292825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Activités détaillées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3145803" y="2688608"/>
            <a:ext cx="1241945" cy="532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Collecter les données courantes 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512854" y="2704531"/>
            <a:ext cx="1241945" cy="532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Collecter les données tournées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5558" y="4137560"/>
            <a:ext cx="6878471" cy="14170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5" name="Rectangle 24"/>
          <p:cNvSpPr/>
          <p:nvPr/>
        </p:nvSpPr>
        <p:spPr>
          <a:xfrm>
            <a:off x="3125355" y="4421886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VE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693408" y="4137559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Opérations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2406" y="4437808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tournées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18513" y="4426435"/>
            <a:ext cx="982639" cy="102358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affectation tournées / VE</a:t>
            </a:r>
          </a:p>
        </p:txBody>
      </p:sp>
      <p:cxnSp>
        <p:nvCxnSpPr>
          <p:cNvPr id="29" name="Connecteur droit 28"/>
          <p:cNvCxnSpPr/>
          <p:nvPr/>
        </p:nvCxnSpPr>
        <p:spPr>
          <a:xfrm rot="10800000" flipV="1">
            <a:off x="1801514" y="1610434"/>
            <a:ext cx="2620370" cy="532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964081" y="1651379"/>
            <a:ext cx="2620370" cy="4640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30"/>
          <p:cNvSpPr/>
          <p:nvPr/>
        </p:nvSpPr>
        <p:spPr>
          <a:xfrm>
            <a:off x="2879687" y="5977734"/>
            <a:ext cx="2634017" cy="6141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Progiciel </a:t>
            </a:r>
          </a:p>
        </p:txBody>
      </p:sp>
      <p:sp>
        <p:nvSpPr>
          <p:cNvPr id="32" name="Cube 31"/>
          <p:cNvSpPr/>
          <p:nvPr/>
        </p:nvSpPr>
        <p:spPr>
          <a:xfrm>
            <a:off x="5718421" y="5909493"/>
            <a:ext cx="1255594" cy="600502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MiniZinc</a:t>
            </a:r>
          </a:p>
        </p:txBody>
      </p:sp>
      <p:cxnSp>
        <p:nvCxnSpPr>
          <p:cNvPr id="33" name="Connecteur droit avec flèche 32"/>
          <p:cNvCxnSpPr>
            <a:stCxn id="31" idx="1"/>
            <a:endCxn id="25" idx="2"/>
          </p:cNvCxnSpPr>
          <p:nvPr/>
        </p:nvCxnSpPr>
        <p:spPr>
          <a:xfrm rot="16200000" flipV="1">
            <a:off x="3640553" y="5421590"/>
            <a:ext cx="532266" cy="5800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31" idx="1"/>
            <a:endCxn id="27" idx="2"/>
          </p:cNvCxnSpPr>
          <p:nvPr/>
        </p:nvCxnSpPr>
        <p:spPr>
          <a:xfrm rot="5400000" flipH="1" flipV="1">
            <a:off x="4332039" y="5326047"/>
            <a:ext cx="516344" cy="78703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2" idx="0"/>
            <a:endCxn id="28" idx="2"/>
          </p:cNvCxnSpPr>
          <p:nvPr/>
        </p:nvCxnSpPr>
        <p:spPr>
          <a:xfrm rot="16200000" flipV="1">
            <a:off x="6135819" y="5624031"/>
            <a:ext cx="459476" cy="11144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965275" y="1665030"/>
            <a:ext cx="109182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Métier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26607" y="5543283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860643" y="6473602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Applicatif</a:t>
            </a:r>
          </a:p>
        </p:txBody>
      </p:sp>
      <p:pic>
        <p:nvPicPr>
          <p:cNvPr id="40" name="Image 39" descr="GestionVEProce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0807" y="2032790"/>
            <a:ext cx="4094327" cy="19789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25" idx="0"/>
          </p:cNvCxnSpPr>
          <p:nvPr/>
        </p:nvCxnSpPr>
        <p:spPr>
          <a:xfrm rot="16200000" flipV="1">
            <a:off x="2395183" y="3200394"/>
            <a:ext cx="1856107" cy="5868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0"/>
          </p:cNvCxnSpPr>
          <p:nvPr/>
        </p:nvCxnSpPr>
        <p:spPr>
          <a:xfrm rot="16200000" flipV="1">
            <a:off x="3166282" y="2620363"/>
            <a:ext cx="1435301" cy="21995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7" idx="0"/>
          </p:cNvCxnSpPr>
          <p:nvPr/>
        </p:nvCxnSpPr>
        <p:spPr>
          <a:xfrm rot="16200000" flipV="1">
            <a:off x="3643953" y="3098035"/>
            <a:ext cx="1421653" cy="12578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0"/>
          </p:cNvCxnSpPr>
          <p:nvPr/>
        </p:nvCxnSpPr>
        <p:spPr>
          <a:xfrm rot="16200000" flipV="1">
            <a:off x="5445459" y="3562060"/>
            <a:ext cx="686949" cy="10418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8" idx="0"/>
          </p:cNvCxnSpPr>
          <p:nvPr/>
        </p:nvCxnSpPr>
        <p:spPr>
          <a:xfrm rot="16200000" flipV="1">
            <a:off x="4824484" y="2941086"/>
            <a:ext cx="1710531" cy="12601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920615" y="420351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51188" y="420578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409058" y="422170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440065" y="580484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766172" y="572523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766781" y="1883395"/>
            <a:ext cx="4053385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Activité détaillée :  Affectation tournée / VE</a:t>
            </a:r>
          </a:p>
        </p:txBody>
      </p:sp>
      <p:sp>
        <p:nvSpPr>
          <p:cNvPr id="53" name="Arc 52"/>
          <p:cNvSpPr/>
          <p:nvPr/>
        </p:nvSpPr>
        <p:spPr>
          <a:xfrm>
            <a:off x="6141492" y="4899546"/>
            <a:ext cx="1282890" cy="1351128"/>
          </a:xfrm>
          <a:prstGeom prst="arc">
            <a:avLst>
              <a:gd name="adj1" fmla="val 16200000"/>
              <a:gd name="adj2" fmla="val 4744633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42244" y="4738033"/>
            <a:ext cx="1637732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Transformation </a:t>
            </a:r>
          </a:p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de modèle</a:t>
            </a:r>
          </a:p>
        </p:txBody>
      </p:sp>
      <p:pic>
        <p:nvPicPr>
          <p:cNvPr id="55" name="Image 54" descr="engren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20677" y="5004989"/>
            <a:ext cx="324063" cy="4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Organigramme : Données 5"/>
          <p:cNvSpPr/>
          <p:nvPr/>
        </p:nvSpPr>
        <p:spPr>
          <a:xfrm>
            <a:off x="1414387" y="5228010"/>
            <a:ext cx="7326572" cy="384410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7" name="Organigramme : Données 6"/>
          <p:cNvSpPr/>
          <p:nvPr/>
        </p:nvSpPr>
        <p:spPr>
          <a:xfrm>
            <a:off x="1788933" y="4076234"/>
            <a:ext cx="7326572" cy="384410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Organigramme : Données 7"/>
          <p:cNvSpPr/>
          <p:nvPr/>
        </p:nvSpPr>
        <p:spPr>
          <a:xfrm>
            <a:off x="1843352" y="2430630"/>
            <a:ext cx="6864824" cy="341191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4" name="Rectangle 23"/>
          <p:cNvSpPr/>
          <p:nvPr/>
        </p:nvSpPr>
        <p:spPr>
          <a:xfrm>
            <a:off x="2266628" y="2822910"/>
            <a:ext cx="6878471" cy="14170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5" name="Rectangle 24"/>
          <p:cNvSpPr/>
          <p:nvPr/>
        </p:nvSpPr>
        <p:spPr>
          <a:xfrm>
            <a:off x="3656425" y="3107236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VE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224478" y="2822909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Opérations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3476" y="3123158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tournées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49583" y="3111785"/>
            <a:ext cx="982639" cy="102358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affectation tournées / VE</a:t>
            </a:r>
          </a:p>
        </p:txBody>
      </p:sp>
      <p:sp>
        <p:nvSpPr>
          <p:cNvPr id="31" name="Organigramme : Disque magnétique 30"/>
          <p:cNvSpPr/>
          <p:nvPr/>
        </p:nvSpPr>
        <p:spPr>
          <a:xfrm>
            <a:off x="3156767" y="4870894"/>
            <a:ext cx="2634017" cy="6141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Progiciel </a:t>
            </a:r>
          </a:p>
        </p:txBody>
      </p:sp>
      <p:sp>
        <p:nvSpPr>
          <p:cNvPr id="32" name="Cube 31"/>
          <p:cNvSpPr/>
          <p:nvPr/>
        </p:nvSpPr>
        <p:spPr>
          <a:xfrm>
            <a:off x="5995501" y="4802653"/>
            <a:ext cx="1255594" cy="600502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MiniZinc</a:t>
            </a:r>
          </a:p>
        </p:txBody>
      </p:sp>
      <p:cxnSp>
        <p:nvCxnSpPr>
          <p:cNvPr id="33" name="Connecteur droit avec flèche 32"/>
          <p:cNvCxnSpPr>
            <a:endCxn id="25" idx="2"/>
          </p:cNvCxnSpPr>
          <p:nvPr/>
        </p:nvCxnSpPr>
        <p:spPr>
          <a:xfrm rot="16200000" flipV="1">
            <a:off x="4171623" y="4106940"/>
            <a:ext cx="532266" cy="5800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27" idx="2"/>
          </p:cNvCxnSpPr>
          <p:nvPr/>
        </p:nvCxnSpPr>
        <p:spPr>
          <a:xfrm rot="5400000" flipH="1" flipV="1">
            <a:off x="4863109" y="4011397"/>
            <a:ext cx="516344" cy="78703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28" idx="2"/>
          </p:cNvCxnSpPr>
          <p:nvPr/>
        </p:nvCxnSpPr>
        <p:spPr>
          <a:xfrm rot="16200000" flipV="1">
            <a:off x="6666889" y="4309381"/>
            <a:ext cx="459476" cy="11144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577154" y="2532473"/>
            <a:ext cx="109182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Métier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457677" y="4228633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137723" y="5366762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Applicatif</a:t>
            </a:r>
          </a:p>
        </p:txBody>
      </p:sp>
      <p:pic>
        <p:nvPicPr>
          <p:cNvPr id="40" name="Image 39" descr="GestionVEProce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4339" y="614232"/>
            <a:ext cx="4094327" cy="19789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25" idx="0"/>
          </p:cNvCxnSpPr>
          <p:nvPr/>
        </p:nvCxnSpPr>
        <p:spPr>
          <a:xfrm rot="16200000" flipV="1">
            <a:off x="2926253" y="1885744"/>
            <a:ext cx="1856107" cy="5868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0"/>
          </p:cNvCxnSpPr>
          <p:nvPr/>
        </p:nvCxnSpPr>
        <p:spPr>
          <a:xfrm rot="16200000" flipV="1">
            <a:off x="3697352" y="1305713"/>
            <a:ext cx="1435301" cy="21995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7" idx="0"/>
          </p:cNvCxnSpPr>
          <p:nvPr/>
        </p:nvCxnSpPr>
        <p:spPr>
          <a:xfrm rot="16200000" flipV="1">
            <a:off x="4175023" y="1783385"/>
            <a:ext cx="1421653" cy="12578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0"/>
          </p:cNvCxnSpPr>
          <p:nvPr/>
        </p:nvCxnSpPr>
        <p:spPr>
          <a:xfrm rot="16200000" flipV="1">
            <a:off x="5976529" y="2247410"/>
            <a:ext cx="686949" cy="10418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8" idx="0"/>
          </p:cNvCxnSpPr>
          <p:nvPr/>
        </p:nvCxnSpPr>
        <p:spPr>
          <a:xfrm rot="16200000" flipV="1">
            <a:off x="5355554" y="1626436"/>
            <a:ext cx="1710531" cy="12601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51685" y="288886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682258" y="289113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940128" y="290705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971135" y="449019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297242" y="441058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455053" y="441729"/>
            <a:ext cx="4053385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Activité détaillée :  Affectation tournée / VE</a:t>
            </a:r>
          </a:p>
        </p:txBody>
      </p:sp>
      <p:sp>
        <p:nvSpPr>
          <p:cNvPr id="53" name="Arc 52"/>
          <p:cNvSpPr/>
          <p:nvPr/>
        </p:nvSpPr>
        <p:spPr>
          <a:xfrm>
            <a:off x="5887502" y="4081331"/>
            <a:ext cx="1282890" cy="1351128"/>
          </a:xfrm>
          <a:prstGeom prst="arc">
            <a:avLst>
              <a:gd name="adj1" fmla="val 16200000"/>
              <a:gd name="adj2" fmla="val 4744633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573314" y="3423383"/>
            <a:ext cx="1637732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Transformation </a:t>
            </a:r>
          </a:p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de modèle</a:t>
            </a:r>
          </a:p>
        </p:txBody>
      </p:sp>
      <p:pic>
        <p:nvPicPr>
          <p:cNvPr id="55" name="Image 54" descr="engren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51747" y="3690339"/>
            <a:ext cx="324063" cy="4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Démarche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7358082" y="3510612"/>
            <a:ext cx="1637732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Raffinement / Transformation </a:t>
            </a:r>
          </a:p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de modèle</a:t>
            </a:r>
          </a:p>
        </p:txBody>
      </p:sp>
      <p:pic>
        <p:nvPicPr>
          <p:cNvPr id="57" name="Image 56" descr="engren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6842" y="3750273"/>
            <a:ext cx="324063" cy="421117"/>
          </a:xfrm>
          <a:prstGeom prst="rect">
            <a:avLst/>
          </a:prstGeom>
        </p:spPr>
      </p:pic>
      <p:sp>
        <p:nvSpPr>
          <p:cNvPr id="58" name="Organigramme : Données 57"/>
          <p:cNvSpPr/>
          <p:nvPr/>
        </p:nvSpPr>
        <p:spPr>
          <a:xfrm rot="16200000" flipH="1">
            <a:off x="-467430" y="3156920"/>
            <a:ext cx="5547816" cy="1282888"/>
          </a:xfrm>
          <a:prstGeom prst="flowChartInputOutpu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1665031" y="2512065"/>
            <a:ext cx="1269242" cy="10918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1678678" y="3974651"/>
            <a:ext cx="1257870" cy="11304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 rot="19197293">
            <a:off x="1522377" y="2143517"/>
            <a:ext cx="1387125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    Modèle de données métier</a:t>
            </a:r>
          </a:p>
        </p:txBody>
      </p:sp>
      <p:sp>
        <p:nvSpPr>
          <p:cNvPr id="62" name="ZoneTexte 61"/>
          <p:cNvSpPr txBox="1"/>
          <p:nvPr/>
        </p:nvSpPr>
        <p:spPr>
          <a:xfrm rot="19248642">
            <a:off x="1522053" y="3426154"/>
            <a:ext cx="1494928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Modèle de données fonctionnelles</a:t>
            </a:r>
          </a:p>
        </p:txBody>
      </p:sp>
      <p:sp>
        <p:nvSpPr>
          <p:cNvPr id="63" name="ZoneTexte 62"/>
          <p:cNvSpPr txBox="1"/>
          <p:nvPr/>
        </p:nvSpPr>
        <p:spPr>
          <a:xfrm rot="19093011">
            <a:off x="1556156" y="4833246"/>
            <a:ext cx="1494928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>
                    <a:lumMod val="75000"/>
                  </a:schemeClr>
                </a:solidFill>
              </a:rPr>
              <a:t>Modèle de données applicatives</a:t>
            </a:r>
          </a:p>
        </p:txBody>
      </p:sp>
      <p:sp>
        <p:nvSpPr>
          <p:cNvPr id="64" name="Arc 63"/>
          <p:cNvSpPr/>
          <p:nvPr/>
        </p:nvSpPr>
        <p:spPr>
          <a:xfrm rot="21128672" flipH="1">
            <a:off x="1187255" y="2902927"/>
            <a:ext cx="1011140" cy="1351128"/>
          </a:xfrm>
          <a:prstGeom prst="arc">
            <a:avLst>
              <a:gd name="adj1" fmla="val 15992142"/>
              <a:gd name="adj2" fmla="val 4744633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Données 64"/>
          <p:cNvSpPr/>
          <p:nvPr/>
        </p:nvSpPr>
        <p:spPr>
          <a:xfrm>
            <a:off x="2759135" y="4381792"/>
            <a:ext cx="5265760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6" name="Organigramme : Données 65"/>
          <p:cNvSpPr/>
          <p:nvPr/>
        </p:nvSpPr>
        <p:spPr>
          <a:xfrm>
            <a:off x="2738456" y="2907829"/>
            <a:ext cx="5334006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7" name="Organigramme : Données 66"/>
          <p:cNvSpPr/>
          <p:nvPr/>
        </p:nvSpPr>
        <p:spPr>
          <a:xfrm>
            <a:off x="2834916" y="1297394"/>
            <a:ext cx="5308984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3916907" y="2020729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Métier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07470" y="3660751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Fonctionnelle</a:t>
            </a:r>
          </a:p>
        </p:txBody>
      </p:sp>
      <p:cxnSp>
        <p:nvCxnSpPr>
          <p:cNvPr id="71" name="Connecteur droit avec flèche 70"/>
          <p:cNvCxnSpPr/>
          <p:nvPr/>
        </p:nvCxnSpPr>
        <p:spPr>
          <a:xfrm rot="16200000" flipH="1">
            <a:off x="6941399" y="4040594"/>
            <a:ext cx="1119116" cy="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3580249" y="5123336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 Applicative</a:t>
            </a:r>
          </a:p>
        </p:txBody>
      </p:sp>
      <p:sp>
        <p:nvSpPr>
          <p:cNvPr id="73" name="Arc 72"/>
          <p:cNvSpPr/>
          <p:nvPr/>
        </p:nvSpPr>
        <p:spPr>
          <a:xfrm rot="21128672" flipH="1">
            <a:off x="1230803" y="4689591"/>
            <a:ext cx="960407" cy="1351128"/>
          </a:xfrm>
          <a:prstGeom prst="arc">
            <a:avLst>
              <a:gd name="adj1" fmla="val 15992142"/>
              <a:gd name="adj2" fmla="val 4744633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0" y="2643182"/>
            <a:ext cx="163773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Raffinement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-214346" y="4402263"/>
            <a:ext cx="1637732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Raffinement / Transformation </a:t>
            </a:r>
          </a:p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de modèle</a:t>
            </a:r>
          </a:p>
        </p:txBody>
      </p:sp>
      <p:pic>
        <p:nvPicPr>
          <p:cNvPr id="77" name="Image 76" descr="engren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8269" y="4600981"/>
            <a:ext cx="324063" cy="421117"/>
          </a:xfrm>
          <a:prstGeom prst="rect">
            <a:avLst/>
          </a:prstGeom>
        </p:spPr>
      </p:pic>
      <p:cxnSp>
        <p:nvCxnSpPr>
          <p:cNvPr id="78" name="Connecteur droit avec flèche 77"/>
          <p:cNvCxnSpPr/>
          <p:nvPr/>
        </p:nvCxnSpPr>
        <p:spPr>
          <a:xfrm flipV="1">
            <a:off x="2823450" y="1870602"/>
            <a:ext cx="462666" cy="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2772771" y="3429000"/>
            <a:ext cx="462666" cy="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2752012" y="4932248"/>
            <a:ext cx="462666" cy="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rganigramme : Données 80"/>
          <p:cNvSpPr/>
          <p:nvPr/>
        </p:nvSpPr>
        <p:spPr>
          <a:xfrm>
            <a:off x="3493828" y="1379292"/>
            <a:ext cx="1951630" cy="382137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2" name="Chevron 81"/>
          <p:cNvSpPr/>
          <p:nvPr/>
        </p:nvSpPr>
        <p:spPr>
          <a:xfrm>
            <a:off x="4299045" y="1433883"/>
            <a:ext cx="398059" cy="1524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3919182" y="1436158"/>
            <a:ext cx="398059" cy="1524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4669810" y="1572636"/>
            <a:ext cx="398059" cy="1524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85" name="Organigramme : Données 84"/>
          <p:cNvSpPr/>
          <p:nvPr/>
        </p:nvSpPr>
        <p:spPr>
          <a:xfrm>
            <a:off x="5283960" y="1408862"/>
            <a:ext cx="1951630" cy="382137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6" name="Chevron 85"/>
          <p:cNvSpPr/>
          <p:nvPr/>
        </p:nvSpPr>
        <p:spPr>
          <a:xfrm>
            <a:off x="6089177" y="1463453"/>
            <a:ext cx="398059" cy="1524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87" name="Chevron 86"/>
          <p:cNvSpPr/>
          <p:nvPr/>
        </p:nvSpPr>
        <p:spPr>
          <a:xfrm>
            <a:off x="5709314" y="1465728"/>
            <a:ext cx="398059" cy="1524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88" name="Organigramme : Données 87"/>
          <p:cNvSpPr/>
          <p:nvPr/>
        </p:nvSpPr>
        <p:spPr>
          <a:xfrm>
            <a:off x="3416491" y="3048868"/>
            <a:ext cx="1951630" cy="382137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9" name="Rectangle à coins arrondis 88"/>
          <p:cNvSpPr/>
          <p:nvPr/>
        </p:nvSpPr>
        <p:spPr>
          <a:xfrm>
            <a:off x="3835021" y="3085262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0" name="Rectangle à coins arrondis 89"/>
          <p:cNvSpPr/>
          <p:nvPr/>
        </p:nvSpPr>
        <p:spPr>
          <a:xfrm>
            <a:off x="4164842" y="3101184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1" name="Rectangle à coins arrondis 90"/>
          <p:cNvSpPr/>
          <p:nvPr/>
        </p:nvSpPr>
        <p:spPr>
          <a:xfrm>
            <a:off x="4506036" y="3224014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2" name="Organigramme : Données 91"/>
          <p:cNvSpPr/>
          <p:nvPr/>
        </p:nvSpPr>
        <p:spPr>
          <a:xfrm>
            <a:off x="5206622" y="3051143"/>
            <a:ext cx="1951630" cy="382137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3" name="Rectangle à coins arrondis 92"/>
          <p:cNvSpPr/>
          <p:nvPr/>
        </p:nvSpPr>
        <p:spPr>
          <a:xfrm>
            <a:off x="5954973" y="3103459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4" name="Rectangle à coins arrondis 93"/>
          <p:cNvSpPr/>
          <p:nvPr/>
        </p:nvSpPr>
        <p:spPr>
          <a:xfrm>
            <a:off x="6296167" y="3226289"/>
            <a:ext cx="259307" cy="1637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5" name="Organigramme : Données 94"/>
          <p:cNvSpPr/>
          <p:nvPr/>
        </p:nvSpPr>
        <p:spPr>
          <a:xfrm>
            <a:off x="3541596" y="4470510"/>
            <a:ext cx="1951630" cy="382137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6" name="Ellipse 95"/>
          <p:cNvSpPr/>
          <p:nvPr/>
        </p:nvSpPr>
        <p:spPr>
          <a:xfrm>
            <a:off x="3930555" y="4518277"/>
            <a:ext cx="341194" cy="191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7" name="Ellipse 96"/>
          <p:cNvSpPr/>
          <p:nvPr/>
        </p:nvSpPr>
        <p:spPr>
          <a:xfrm>
            <a:off x="4342263" y="4520552"/>
            <a:ext cx="341194" cy="191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8" name="Organigramme : Données 97"/>
          <p:cNvSpPr/>
          <p:nvPr/>
        </p:nvSpPr>
        <p:spPr>
          <a:xfrm>
            <a:off x="5331727" y="4500080"/>
            <a:ext cx="1951630" cy="382137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9" name="Ellipse 98"/>
          <p:cNvSpPr/>
          <p:nvPr/>
        </p:nvSpPr>
        <p:spPr>
          <a:xfrm>
            <a:off x="5720686" y="4547847"/>
            <a:ext cx="341194" cy="191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0" name="Ellipse 99"/>
          <p:cNvSpPr/>
          <p:nvPr/>
        </p:nvSpPr>
        <p:spPr>
          <a:xfrm>
            <a:off x="6132394" y="4550122"/>
            <a:ext cx="341194" cy="191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1" name="Ellipse 100"/>
          <p:cNvSpPr/>
          <p:nvPr/>
        </p:nvSpPr>
        <p:spPr>
          <a:xfrm>
            <a:off x="6530453" y="4620635"/>
            <a:ext cx="341194" cy="191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03" name="ZoneTexte 102"/>
          <p:cNvSpPr txBox="1"/>
          <p:nvPr/>
        </p:nvSpPr>
        <p:spPr>
          <a:xfrm>
            <a:off x="6373508" y="6210602"/>
            <a:ext cx="177420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MT (Model Typing)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7506268" y="2109439"/>
            <a:ext cx="163773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Raffinement</a:t>
            </a:r>
          </a:p>
        </p:txBody>
      </p:sp>
      <p:cxnSp>
        <p:nvCxnSpPr>
          <p:cNvPr id="106" name="Connecteur droit avec flèche 105"/>
          <p:cNvCxnSpPr/>
          <p:nvPr/>
        </p:nvCxnSpPr>
        <p:spPr>
          <a:xfrm rot="16200000" flipH="1">
            <a:off x="7044808" y="2401341"/>
            <a:ext cx="1338425" cy="251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928926" y="1611143"/>
            <a:ext cx="500066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MT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928926" y="3143248"/>
            <a:ext cx="500066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MT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928926" y="4643446"/>
            <a:ext cx="500066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MT</a:t>
            </a:r>
          </a:p>
        </p:txBody>
      </p:sp>
      <p:sp>
        <p:nvSpPr>
          <p:cNvPr id="109" name="ZoneTexte 108"/>
          <p:cNvSpPr txBox="1"/>
          <p:nvPr/>
        </p:nvSpPr>
        <p:spPr>
          <a:xfrm rot="19197293">
            <a:off x="1421368" y="6011022"/>
            <a:ext cx="195719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</a:rPr>
              <a:t>Vue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Démarche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5" name="Organigramme : Données 64"/>
          <p:cNvSpPr/>
          <p:nvPr/>
        </p:nvSpPr>
        <p:spPr>
          <a:xfrm>
            <a:off x="3382731" y="5378117"/>
            <a:ext cx="5265760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6" name="Organigramme : Données 65"/>
          <p:cNvSpPr/>
          <p:nvPr/>
        </p:nvSpPr>
        <p:spPr>
          <a:xfrm>
            <a:off x="3436692" y="3570079"/>
            <a:ext cx="5334006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67" name="Organigramme : Données 66"/>
          <p:cNvSpPr/>
          <p:nvPr/>
        </p:nvSpPr>
        <p:spPr>
          <a:xfrm>
            <a:off x="3448372" y="1725974"/>
            <a:ext cx="5156076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6" name="Connecteur droit avec flèche 105"/>
          <p:cNvCxnSpPr/>
          <p:nvPr/>
        </p:nvCxnSpPr>
        <p:spPr>
          <a:xfrm rot="5400000" flipH="1" flipV="1">
            <a:off x="7198424" y="3142221"/>
            <a:ext cx="1937569" cy="7619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rot="16200000" flipV="1">
            <a:off x="7333298" y="5018434"/>
            <a:ext cx="1664734" cy="3798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 rot="16200000">
            <a:off x="1929714" y="4295823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Palatino"/>
                <a:cs typeface="Palatino"/>
              </a:rPr>
              <a:t>VUE INTÉGRATION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4038383" y="4287800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Fonctionnelle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4461824" y="2434212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Métier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864125" y="6085949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Vue  Applicative</a:t>
            </a:r>
          </a:p>
        </p:txBody>
      </p:sp>
      <p:grpSp>
        <p:nvGrpSpPr>
          <p:cNvPr id="4" name="Grouper 3"/>
          <p:cNvGrpSpPr/>
          <p:nvPr/>
        </p:nvGrpSpPr>
        <p:grpSpPr>
          <a:xfrm>
            <a:off x="4462659" y="1966381"/>
            <a:ext cx="3677254" cy="411707"/>
            <a:chOff x="3770920" y="1361109"/>
            <a:chExt cx="3677254" cy="411707"/>
          </a:xfrm>
        </p:grpSpPr>
        <p:sp>
          <p:nvSpPr>
            <p:cNvPr id="81" name="Organigramme : Données 80"/>
            <p:cNvSpPr/>
            <p:nvPr/>
          </p:nvSpPr>
          <p:spPr>
            <a:xfrm>
              <a:off x="3770920" y="1361109"/>
              <a:ext cx="1951630" cy="38213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2" name="Chevron 81"/>
            <p:cNvSpPr/>
            <p:nvPr/>
          </p:nvSpPr>
          <p:spPr>
            <a:xfrm>
              <a:off x="4522217" y="143388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4142354" y="143615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4936010" y="154840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rganigramme : Données 84"/>
            <p:cNvSpPr/>
            <p:nvPr/>
          </p:nvSpPr>
          <p:spPr>
            <a:xfrm>
              <a:off x="5500690" y="1380729"/>
              <a:ext cx="1947484" cy="39208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6" name="Chevron 85"/>
            <p:cNvSpPr/>
            <p:nvPr/>
          </p:nvSpPr>
          <p:spPr>
            <a:xfrm>
              <a:off x="6471760" y="146345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87" name="Chevron 86"/>
            <p:cNvSpPr/>
            <p:nvPr/>
          </p:nvSpPr>
          <p:spPr>
            <a:xfrm>
              <a:off x="5954318" y="146572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4306202" y="3849209"/>
            <a:ext cx="3741761" cy="384412"/>
            <a:chOff x="3416491" y="3048868"/>
            <a:chExt cx="3741761" cy="384412"/>
          </a:xfrm>
        </p:grpSpPr>
        <p:sp>
          <p:nvSpPr>
            <p:cNvPr id="88" name="Organigramme : Données 87"/>
            <p:cNvSpPr/>
            <p:nvPr/>
          </p:nvSpPr>
          <p:spPr>
            <a:xfrm>
              <a:off x="3416491" y="3048868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835021" y="3085262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164842" y="310118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4506036" y="322401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2" name="Organigramme : Données 91"/>
            <p:cNvSpPr/>
            <p:nvPr/>
          </p:nvSpPr>
          <p:spPr>
            <a:xfrm>
              <a:off x="5206622" y="3051143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5954973" y="310345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6296167" y="322628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4174819" y="5661148"/>
            <a:ext cx="3741761" cy="411707"/>
            <a:chOff x="3782567" y="4673477"/>
            <a:chExt cx="3741761" cy="411707"/>
          </a:xfrm>
        </p:grpSpPr>
        <p:sp>
          <p:nvSpPr>
            <p:cNvPr id="95" name="Organigramme : Données 94"/>
            <p:cNvSpPr/>
            <p:nvPr/>
          </p:nvSpPr>
          <p:spPr>
            <a:xfrm>
              <a:off x="3782567" y="467347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171526" y="472124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4583234" y="47235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8" name="Organigramme : Données 97"/>
            <p:cNvSpPr/>
            <p:nvPr/>
          </p:nvSpPr>
          <p:spPr>
            <a:xfrm>
              <a:off x="5572698" y="470304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5961657" y="475081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373365" y="475308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6739675" y="48130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sp>
        <p:nvSpPr>
          <p:cNvPr id="163" name="Rectangle 162"/>
          <p:cNvSpPr/>
          <p:nvPr/>
        </p:nvSpPr>
        <p:spPr>
          <a:xfrm flipV="1">
            <a:off x="4024922" y="2216893"/>
            <a:ext cx="4138969" cy="36576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7674776" y="2945354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  <a:endParaRPr lang="fr-FR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671258" y="4855998"/>
            <a:ext cx="163773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Raffine</a:t>
            </a:r>
          </a:p>
        </p:txBody>
      </p:sp>
      <p:cxnSp>
        <p:nvCxnSpPr>
          <p:cNvPr id="103" name="Connecteur droit avec flèche 102"/>
          <p:cNvCxnSpPr>
            <a:endCxn id="87" idx="2"/>
          </p:cNvCxnSpPr>
          <p:nvPr/>
        </p:nvCxnSpPr>
        <p:spPr>
          <a:xfrm flipH="1" flipV="1">
            <a:off x="6806987" y="2223400"/>
            <a:ext cx="187782" cy="1645215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6535615" y="4064000"/>
            <a:ext cx="478693" cy="1660769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82" idx="2"/>
          </p:cNvCxnSpPr>
          <p:nvPr/>
        </p:nvCxnSpPr>
        <p:spPr>
          <a:xfrm flipH="1" flipV="1">
            <a:off x="5374886" y="2191555"/>
            <a:ext cx="164268" cy="1843137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5158154" y="4171462"/>
            <a:ext cx="381000" cy="1533769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V="1">
            <a:off x="5138615" y="4054231"/>
            <a:ext cx="29308" cy="1660770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-185611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en-GB" smtClean="0">
                <a:solidFill>
                  <a:srgbClr val="FFFFFF"/>
                </a:solidFill>
                <a:latin typeface="Futura Condensed"/>
                <a:cs typeface="Futura Condensed"/>
              </a:rPr>
              <a:t>Démarche</a:t>
            </a:r>
            <a:endParaRPr lang="en-GB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5611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439250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5" name="Organigramme : Données 64"/>
          <p:cNvSpPr/>
          <p:nvPr/>
        </p:nvSpPr>
        <p:spPr>
          <a:xfrm>
            <a:off x="3197120" y="5378117"/>
            <a:ext cx="5265760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600" smtClean="0"/>
          </a:p>
        </p:txBody>
      </p:sp>
      <p:sp>
        <p:nvSpPr>
          <p:cNvPr id="66" name="Organigramme : Données 65"/>
          <p:cNvSpPr/>
          <p:nvPr/>
        </p:nvSpPr>
        <p:spPr>
          <a:xfrm>
            <a:off x="3251081" y="3570079"/>
            <a:ext cx="5334006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600" smtClean="0"/>
          </a:p>
        </p:txBody>
      </p:sp>
      <p:sp>
        <p:nvSpPr>
          <p:cNvPr id="67" name="Organigramme : Données 66"/>
          <p:cNvSpPr/>
          <p:nvPr/>
        </p:nvSpPr>
        <p:spPr>
          <a:xfrm>
            <a:off x="3262761" y="1725974"/>
            <a:ext cx="5156076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600" smtClean="0"/>
          </a:p>
        </p:txBody>
      </p:sp>
      <p:cxnSp>
        <p:nvCxnSpPr>
          <p:cNvPr id="106" name="Connecteur droit avec flèche 105"/>
          <p:cNvCxnSpPr/>
          <p:nvPr/>
        </p:nvCxnSpPr>
        <p:spPr>
          <a:xfrm rot="5400000" flipH="1" flipV="1">
            <a:off x="7012813" y="3142221"/>
            <a:ext cx="1937569" cy="7619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rot="16200000" flipV="1">
            <a:off x="7147687" y="5018434"/>
            <a:ext cx="1664734" cy="3798"/>
          </a:xfrm>
          <a:prstGeom prst="straightConnector1">
            <a:avLst/>
          </a:prstGeom>
          <a:ln w="19050" cmpd="sng">
            <a:solidFill>
              <a:srgbClr val="40315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 rot="16200000">
            <a:off x="1744103" y="4295823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b="1" smtClean="0">
                <a:solidFill>
                  <a:schemeClr val="accent4">
                    <a:lumMod val="75000"/>
                  </a:schemeClr>
                </a:solidFill>
                <a:latin typeface="Palatino"/>
                <a:cs typeface="Palatino"/>
              </a:rPr>
              <a:t>INTEGRATION VIEW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852772" y="4287800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FUNCTIONAL VIEW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4276213" y="2434212"/>
            <a:ext cx="272956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BUSINESS VIEW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678514" y="6085949"/>
            <a:ext cx="359845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"/>
                <a:cs typeface="Palatino"/>
              </a:rPr>
              <a:t>APPLICATION VIEW</a:t>
            </a:r>
          </a:p>
        </p:txBody>
      </p:sp>
      <p:grpSp>
        <p:nvGrpSpPr>
          <p:cNvPr id="4" name="Grouper 3"/>
          <p:cNvGrpSpPr/>
          <p:nvPr/>
        </p:nvGrpSpPr>
        <p:grpSpPr>
          <a:xfrm>
            <a:off x="4277048" y="1966381"/>
            <a:ext cx="3677254" cy="411707"/>
            <a:chOff x="3770920" y="1361109"/>
            <a:chExt cx="3677254" cy="411707"/>
          </a:xfrm>
        </p:grpSpPr>
        <p:sp>
          <p:nvSpPr>
            <p:cNvPr id="81" name="Organigramme : Données 80"/>
            <p:cNvSpPr/>
            <p:nvPr/>
          </p:nvSpPr>
          <p:spPr>
            <a:xfrm>
              <a:off x="3770920" y="1361109"/>
              <a:ext cx="1951630" cy="38213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82" name="Chevron 81"/>
            <p:cNvSpPr/>
            <p:nvPr/>
          </p:nvSpPr>
          <p:spPr>
            <a:xfrm>
              <a:off x="4522217" y="143388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4142354" y="143615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4936010" y="154840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>
                <a:solidFill>
                  <a:schemeClr val="tx1"/>
                </a:solidFill>
              </a:endParaRPr>
            </a:p>
          </p:txBody>
        </p:sp>
        <p:sp>
          <p:nvSpPr>
            <p:cNvPr id="85" name="Organigramme : Données 84"/>
            <p:cNvSpPr/>
            <p:nvPr/>
          </p:nvSpPr>
          <p:spPr>
            <a:xfrm>
              <a:off x="5500690" y="1380729"/>
              <a:ext cx="1947484" cy="392087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86" name="Chevron 85"/>
            <p:cNvSpPr/>
            <p:nvPr/>
          </p:nvSpPr>
          <p:spPr>
            <a:xfrm>
              <a:off x="6471760" y="1463453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>
                <a:solidFill>
                  <a:schemeClr val="tx1"/>
                </a:solidFill>
              </a:endParaRPr>
            </a:p>
          </p:txBody>
        </p:sp>
        <p:sp>
          <p:nvSpPr>
            <p:cNvPr id="87" name="Chevron 86"/>
            <p:cNvSpPr/>
            <p:nvPr/>
          </p:nvSpPr>
          <p:spPr>
            <a:xfrm>
              <a:off x="5954318" y="1465728"/>
              <a:ext cx="398059" cy="152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4120591" y="3849209"/>
            <a:ext cx="3741761" cy="384412"/>
            <a:chOff x="3416491" y="3048868"/>
            <a:chExt cx="3741761" cy="384412"/>
          </a:xfrm>
        </p:grpSpPr>
        <p:sp>
          <p:nvSpPr>
            <p:cNvPr id="88" name="Organigramme : Données 87"/>
            <p:cNvSpPr/>
            <p:nvPr/>
          </p:nvSpPr>
          <p:spPr>
            <a:xfrm>
              <a:off x="3416491" y="3048868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835021" y="3085262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164842" y="310118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4506036" y="3224014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2" name="Organigramme : Données 91"/>
            <p:cNvSpPr/>
            <p:nvPr/>
          </p:nvSpPr>
          <p:spPr>
            <a:xfrm>
              <a:off x="5206622" y="3051143"/>
              <a:ext cx="1951630" cy="382137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5954973" y="310345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6296167" y="3226289"/>
              <a:ext cx="259307" cy="163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3989208" y="5661148"/>
            <a:ext cx="3741761" cy="411707"/>
            <a:chOff x="3782567" y="4673477"/>
            <a:chExt cx="3741761" cy="411707"/>
          </a:xfrm>
        </p:grpSpPr>
        <p:sp>
          <p:nvSpPr>
            <p:cNvPr id="95" name="Organigramme : Données 94"/>
            <p:cNvSpPr/>
            <p:nvPr/>
          </p:nvSpPr>
          <p:spPr>
            <a:xfrm>
              <a:off x="3782567" y="467347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171526" y="472124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4583234" y="47235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8" name="Organigramme : Données 97"/>
            <p:cNvSpPr/>
            <p:nvPr/>
          </p:nvSpPr>
          <p:spPr>
            <a:xfrm>
              <a:off x="5572698" y="4703047"/>
              <a:ext cx="1951630" cy="382137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5961657" y="4750814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373365" y="475308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6739675" y="4813019"/>
              <a:ext cx="341194" cy="19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600" smtClean="0"/>
            </a:p>
          </p:txBody>
        </p:sp>
      </p:grpSp>
      <p:sp>
        <p:nvSpPr>
          <p:cNvPr id="163" name="Rectangle 162"/>
          <p:cNvSpPr/>
          <p:nvPr/>
        </p:nvSpPr>
        <p:spPr>
          <a:xfrm flipV="1">
            <a:off x="3829542" y="2187586"/>
            <a:ext cx="4138969" cy="36576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/>
          <p:cNvSpPr txBox="1"/>
          <p:nvPr/>
        </p:nvSpPr>
        <p:spPr>
          <a:xfrm>
            <a:off x="7616162" y="2945354"/>
            <a:ext cx="163773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Refinement</a:t>
            </a:r>
            <a:endParaRPr lang="en-GB" sz="1400" b="1" dirty="0" smtClean="0">
              <a:solidFill>
                <a:srgbClr val="403152"/>
              </a:solidFill>
              <a:latin typeface="Palatino"/>
              <a:cs typeface="Palatino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622413" y="4855998"/>
            <a:ext cx="163773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403152"/>
                </a:solidFill>
                <a:latin typeface="Palatino"/>
                <a:cs typeface="Palatino"/>
              </a:rPr>
              <a:t>Refinement</a:t>
            </a:r>
          </a:p>
        </p:txBody>
      </p:sp>
      <p:cxnSp>
        <p:nvCxnSpPr>
          <p:cNvPr id="103" name="Connecteur droit avec flèche 102"/>
          <p:cNvCxnSpPr>
            <a:endCxn id="87" idx="2"/>
          </p:cNvCxnSpPr>
          <p:nvPr/>
        </p:nvCxnSpPr>
        <p:spPr>
          <a:xfrm flipH="1" flipV="1">
            <a:off x="6621376" y="2223400"/>
            <a:ext cx="187782" cy="1645215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6350004" y="4064000"/>
            <a:ext cx="478693" cy="1660769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82" idx="2"/>
          </p:cNvCxnSpPr>
          <p:nvPr/>
        </p:nvCxnSpPr>
        <p:spPr>
          <a:xfrm flipH="1" flipV="1">
            <a:off x="5189275" y="2191555"/>
            <a:ext cx="164268" cy="1843137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4972543" y="4171462"/>
            <a:ext cx="381000" cy="1533769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V="1">
            <a:off x="4953004" y="4054231"/>
            <a:ext cx="29308" cy="1660770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0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05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5185" r="67592" b="76112"/>
          <a:stretch/>
        </p:blipFill>
        <p:spPr>
          <a:xfrm rot="10607463">
            <a:off x="3924300" y="2501900"/>
            <a:ext cx="965200" cy="1282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203200"/>
            <a:ext cx="8610600" cy="2349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fr-FR" sz="1600" b="1" dirty="0" smtClean="0">
                <a:latin typeface="Palatino"/>
                <a:cs typeface="Palatino"/>
              </a:rPr>
              <a:t>  </a:t>
            </a:r>
            <a:r>
              <a:rPr lang="fr-FR" sz="1600" b="1" i="1" dirty="0" smtClean="0">
                <a:latin typeface="Palatino"/>
                <a:cs typeface="Palatino"/>
              </a:rPr>
              <a:t>Vue fonctionnelle</a:t>
            </a:r>
          </a:p>
        </p:txBody>
      </p:sp>
      <p:pic>
        <p:nvPicPr>
          <p:cNvPr id="2052" name="Picture 4" descr="C:\Users\H56371\Documents\Publication\Inforsid2015\figures\OC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23" y="1092200"/>
            <a:ext cx="8095917" cy="1289218"/>
          </a:xfrm>
          <a:prstGeom prst="rect">
            <a:avLst/>
          </a:prstGeom>
          <a:noFill/>
          <a:ln w="28575" cmpd="sng">
            <a:solidFill>
              <a:srgbClr val="232323"/>
            </a:solidFill>
          </a:ln>
        </p:spPr>
      </p:pic>
      <p:sp>
        <p:nvSpPr>
          <p:cNvPr id="13" name="ZoneTexte 12"/>
          <p:cNvSpPr txBox="1"/>
          <p:nvPr/>
        </p:nvSpPr>
        <p:spPr>
          <a:xfrm>
            <a:off x="1989160" y="2862237"/>
            <a:ext cx="2265528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0000"/>
                </a:solidFill>
                <a:latin typeface="Palatino"/>
                <a:cs typeface="Palatino"/>
              </a:rPr>
              <a:t>Transformation de modèle avec Acceleo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199" y="789269"/>
            <a:ext cx="2247379" cy="2902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b="1" dirty="0" smtClean="0">
                <a:solidFill>
                  <a:srgbClr val="000000"/>
                </a:solidFill>
                <a:latin typeface="Palatino"/>
                <a:cs typeface="Palatino"/>
              </a:rPr>
              <a:t>Gestion affectation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200" y="3695700"/>
            <a:ext cx="8610600" cy="3073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fr-FR" sz="1600" b="1" dirty="0" smtClean="0">
                <a:latin typeface="Palatino"/>
                <a:cs typeface="Palatino"/>
              </a:rPr>
              <a:t>  </a:t>
            </a:r>
            <a:r>
              <a:rPr lang="fr-FR" sz="1600" b="1" i="1" dirty="0" smtClean="0">
                <a:latin typeface="Palatino"/>
                <a:cs typeface="Palatino"/>
              </a:rPr>
              <a:t>Vue applicative</a:t>
            </a:r>
          </a:p>
        </p:txBody>
      </p:sp>
      <p:pic>
        <p:nvPicPr>
          <p:cNvPr id="2051" name="Picture 3" descr="C:\Users\H56371\Documents\Publication\Inforsid2015\figures\MiniZin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787" y="4580961"/>
            <a:ext cx="8427391" cy="2109008"/>
          </a:xfrm>
          <a:prstGeom prst="rect">
            <a:avLst/>
          </a:prstGeom>
          <a:noFill/>
          <a:ln w="28575" cmpd="sng">
            <a:solidFill>
              <a:schemeClr val="tx2">
                <a:lumMod val="50000"/>
              </a:schemeClr>
            </a:solidFill>
          </a:ln>
        </p:spPr>
      </p:pic>
      <p:sp>
        <p:nvSpPr>
          <p:cNvPr id="6" name="Parallélogramme 5"/>
          <p:cNvSpPr/>
          <p:nvPr/>
        </p:nvSpPr>
        <p:spPr>
          <a:xfrm>
            <a:off x="431800" y="4322262"/>
            <a:ext cx="8483600" cy="25400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b="1" dirty="0" smtClean="0">
                <a:solidFill>
                  <a:srgbClr val="000000"/>
                </a:solidFill>
                <a:latin typeface="Palatino"/>
                <a:cs typeface="Palatino"/>
              </a:rPr>
              <a:t>MiniZinc</a:t>
            </a:r>
          </a:p>
        </p:txBody>
      </p:sp>
    </p:spTree>
    <p:extLst>
      <p:ext uri="{BB962C8B-B14F-4D97-AF65-F5344CB8AC3E}">
        <p14:creationId xmlns:p14="http://schemas.microsoft.com/office/powerpoint/2010/main" val="13259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116920</TotalTime>
  <Words>584</Words>
  <Application>Microsoft Macintosh PowerPoint</Application>
  <PresentationFormat>On-screen Show (4:3)</PresentationFormat>
  <Paragraphs>354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Thème Office</vt:lpstr>
      <vt:lpstr>PowerPoint Presentation</vt:lpstr>
      <vt:lpstr>PowerPoint Presentation</vt:lpstr>
      <vt:lpstr>Mise en œuvre pour le cas métier</vt:lpstr>
      <vt:lpstr>Mise en œuvre pour le cas métier</vt:lpstr>
      <vt:lpstr>PowerPoint Presentation</vt:lpstr>
      <vt:lpstr>Démarche</vt:lpstr>
      <vt:lpstr>Démarche</vt:lpstr>
      <vt:lpstr>Démarche</vt:lpstr>
      <vt:lpstr>PowerPoint Presentation</vt:lpstr>
      <vt:lpstr>PowerPoint Presentation</vt:lpstr>
      <vt:lpstr>Démarche</vt:lpstr>
      <vt:lpstr>Approach</vt:lpstr>
      <vt:lpstr>Démarche</vt:lpstr>
      <vt:lpstr>Démarche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aminos AS</dc:creator>
  <cp:lastModifiedBy>Rachida</cp:lastModifiedBy>
  <cp:revision>368</cp:revision>
  <dcterms:created xsi:type="dcterms:W3CDTF">2012-06-17T12:38:27Z</dcterms:created>
  <dcterms:modified xsi:type="dcterms:W3CDTF">2016-04-04T15:28:22Z</dcterms:modified>
</cp:coreProperties>
</file>