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78" r:id="rId3"/>
    <p:sldId id="275" r:id="rId4"/>
    <p:sldId id="279" r:id="rId5"/>
    <p:sldId id="276" r:id="rId6"/>
    <p:sldId id="272" r:id="rId7"/>
    <p:sldId id="277" r:id="rId8"/>
    <p:sldId id="274" r:id="rId9"/>
    <p:sldId id="268" r:id="rId10"/>
    <p:sldId id="269" r:id="rId11"/>
    <p:sldId id="266" r:id="rId12"/>
    <p:sldId id="270" r:id="rId13"/>
    <p:sldId id="271" r:id="rId14"/>
    <p:sldId id="267" r:id="rId15"/>
    <p:sldId id="265" r:id="rId16"/>
    <p:sldId id="262" r:id="rId17"/>
    <p:sldId id="257" r:id="rId18"/>
    <p:sldId id="256" r:id="rId19"/>
    <p:sldId id="259" r:id="rId20"/>
    <p:sldId id="264" r:id="rId21"/>
    <p:sldId id="26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9179" autoAdjust="0"/>
  </p:normalViewPr>
  <p:slideViewPr>
    <p:cSldViewPr snapToGrid="0" snapToObjects="1">
      <p:cViewPr>
        <p:scale>
          <a:sx n="99" d="100"/>
          <a:sy n="99" d="100"/>
        </p:scale>
        <p:origin x="-1976" y="-200"/>
      </p:cViewPr>
      <p:guideLst>
        <p:guide orient="horz" pos="1272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Historique</c:v>
                </c:pt>
              </c:strCache>
            </c:strRef>
          </c:tx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2007.0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  <c:pt idx="11">
                  <c:v>2016.0</c:v>
                </c:pt>
                <c:pt idx="12">
                  <c:v>2017.0</c:v>
                </c:pt>
                <c:pt idx="13">
                  <c:v>2018.0</c:v>
                </c:pt>
                <c:pt idx="14">
                  <c:v>2019.0</c:v>
                </c:pt>
                <c:pt idx="15">
                  <c:v>2020.0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452.0</c:v>
                </c:pt>
                <c:pt idx="1">
                  <c:v>459.1</c:v>
                </c:pt>
                <c:pt idx="2">
                  <c:v>466.3</c:v>
                </c:pt>
                <c:pt idx="3">
                  <c:v>471.5</c:v>
                </c:pt>
                <c:pt idx="4">
                  <c:v>462.6</c:v>
                </c:pt>
                <c:pt idx="5">
                  <c:v>474.0</c:v>
                </c:pt>
                <c:pt idx="6">
                  <c:v>479.1</c:v>
                </c:pt>
                <c:pt idx="7">
                  <c:v>479.1</c:v>
                </c:pt>
                <c:pt idx="8">
                  <c:v>478.3</c:v>
                </c:pt>
                <c:pt idx="9">
                  <c:v>476.2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Prévisions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2007.0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  <c:pt idx="11">
                  <c:v>2016.0</c:v>
                </c:pt>
                <c:pt idx="12">
                  <c:v>2017.0</c:v>
                </c:pt>
                <c:pt idx="13">
                  <c:v>2018.0</c:v>
                </c:pt>
                <c:pt idx="14">
                  <c:v>2019.0</c:v>
                </c:pt>
                <c:pt idx="15">
                  <c:v>2020.0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9">
                  <c:v>476.2</c:v>
                </c:pt>
                <c:pt idx="10">
                  <c:v>478.3</c:v>
                </c:pt>
                <c:pt idx="11">
                  <c:v>482.7</c:v>
                </c:pt>
                <c:pt idx="12">
                  <c:v>486.9</c:v>
                </c:pt>
                <c:pt idx="13">
                  <c:v>490.8</c:v>
                </c:pt>
                <c:pt idx="14">
                  <c:v>494.5</c:v>
                </c:pt>
                <c:pt idx="15">
                  <c:v>498.4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7403848"/>
        <c:axId val="-2127400872"/>
      </c:lineChart>
      <c:catAx>
        <c:axId val="-2127403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7400872"/>
        <c:crosses val="autoZero"/>
        <c:auto val="1"/>
        <c:lblAlgn val="ctr"/>
        <c:lblOffset val="100"/>
        <c:noMultiLvlLbl val="0"/>
      </c:catAx>
      <c:valAx>
        <c:axId val="-2127400872"/>
        <c:scaling>
          <c:orientation val="minMax"/>
          <c:min val="440.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-2127403848"/>
        <c:crossesAt val="1.0"/>
        <c:crossBetween val="between"/>
      </c:valAx>
    </c:plotArea>
    <c:legend>
      <c:legendPos val="r"/>
      <c:layout>
        <c:manualLayout>
          <c:xMode val="edge"/>
          <c:yMode val="edge"/>
          <c:x val="0.632307528667012"/>
          <c:y val="0.656474717147836"/>
          <c:w val="0.160600964951873"/>
          <c:h val="0.14716376500451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43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7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7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22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88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93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29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47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46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90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75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microsoft.com/office/2007/relationships/hdphoto" Target="../media/hdphoto1.wdp"/><Relationship Id="rId10" Type="http://schemas.openxmlformats.org/officeDocument/2006/relationships/image" Target="../media/image9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microsoft.com/office/2007/relationships/hdphoto" Target="../media/hdphoto1.wdp"/><Relationship Id="rId10" Type="http://schemas.openxmlformats.org/officeDocument/2006/relationships/image" Target="../media/image9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microsoft.com/office/2007/relationships/hdphoto" Target="../media/hdphoto1.wdp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microsoft.com/office/2007/relationships/hdphoto" Target="../media/hdphoto1.wdp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844365" y="865452"/>
            <a:ext cx="31925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Palatino"/>
                <a:cs typeface="Palatino"/>
              </a:rPr>
              <a:t>Entreprise</a:t>
            </a:r>
            <a:endParaRPr lang="fr-FR" sz="2000" b="1" dirty="0" smtClean="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3741" y="2313481"/>
            <a:ext cx="3192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Palatino"/>
                <a:cs typeface="Palatino"/>
              </a:rPr>
              <a:t>Complexe</a:t>
            </a:r>
            <a:endParaRPr lang="fr-FR" sz="2400" dirty="0" smtClean="0">
              <a:latin typeface="Palatino"/>
              <a:cs typeface="Palatin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58149" y="295037"/>
            <a:ext cx="3539100" cy="132370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611546" y="1618742"/>
            <a:ext cx="1104198" cy="6947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82853" y="2313481"/>
            <a:ext cx="3192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Palatino"/>
                <a:cs typeface="Palatino"/>
              </a:rPr>
              <a:t>Dynamique</a:t>
            </a:r>
            <a:endParaRPr lang="fr-FR" sz="2400" dirty="0" smtClean="0">
              <a:latin typeface="Palatino"/>
              <a:cs typeface="Palatino"/>
            </a:endParaRPr>
          </a:p>
        </p:txBody>
      </p:sp>
      <p:cxnSp>
        <p:nvCxnSpPr>
          <p:cNvPr id="17" name="Straight Arrow Connector 16"/>
          <p:cNvCxnSpPr>
            <a:endCxn id="11" idx="0"/>
          </p:cNvCxnSpPr>
          <p:nvPr/>
        </p:nvCxnSpPr>
        <p:spPr>
          <a:xfrm>
            <a:off x="5203799" y="1618742"/>
            <a:ext cx="1075346" cy="6947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1109" y="3563882"/>
            <a:ext cx="3192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2400" dirty="0" smtClean="0">
                <a:latin typeface="Palatino"/>
                <a:cs typeface="Palatino"/>
              </a:rPr>
              <a:t>Modélisation</a:t>
            </a:r>
            <a:endParaRPr lang="fr-CA" sz="2400" dirty="0" smtClean="0">
              <a:latin typeface="Palatino"/>
              <a:cs typeface="Palatin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95682" y="3563882"/>
            <a:ext cx="3192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Palatino"/>
                <a:cs typeface="Palatino"/>
              </a:rPr>
              <a:t>Évolutivité</a:t>
            </a:r>
            <a:endParaRPr lang="fr-FR" sz="2400" dirty="0" smtClean="0">
              <a:latin typeface="Palatino"/>
              <a:cs typeface="Palatin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5451" y="4845125"/>
            <a:ext cx="319258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Palatino"/>
                <a:cs typeface="Palatino"/>
              </a:rPr>
              <a:t>Architecture d’Entreprise</a:t>
            </a:r>
            <a:endParaRPr lang="fr-FR" sz="2400" dirty="0" smtClean="0">
              <a:latin typeface="Palatino"/>
              <a:cs typeface="Palatino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93791" y="4845125"/>
            <a:ext cx="319258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Palatino"/>
                <a:cs typeface="Palatino"/>
              </a:rPr>
              <a:t>Ingénierie Dirigée</a:t>
            </a:r>
          </a:p>
          <a:p>
            <a:pPr algn="ctr"/>
            <a:r>
              <a:rPr lang="fr-FR" sz="2400" dirty="0" smtClean="0">
                <a:latin typeface="Palatino"/>
                <a:cs typeface="Palatino"/>
              </a:rPr>
              <a:t>par les Modèles</a:t>
            </a:r>
            <a:endParaRPr lang="fr-FR" sz="2400" dirty="0" smtClean="0">
              <a:latin typeface="Palatino"/>
              <a:cs typeface="Palatino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541743" y="4025547"/>
            <a:ext cx="5658" cy="81166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9" idx="0"/>
          </p:cNvCxnSpPr>
          <p:nvPr/>
        </p:nvCxnSpPr>
        <p:spPr>
          <a:xfrm>
            <a:off x="6279145" y="2775146"/>
            <a:ext cx="12829" cy="7887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33505" y="2069749"/>
            <a:ext cx="1937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smtClean="0">
                <a:latin typeface="Palatino"/>
                <a:cs typeface="Palatino"/>
              </a:rPr>
              <a:t>Propriétés </a:t>
            </a:r>
            <a:endParaRPr lang="fr-FR" sz="2000" i="1" dirty="0" smtClean="0">
              <a:latin typeface="Palatino"/>
              <a:cs typeface="Palatin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33505" y="442142"/>
            <a:ext cx="193702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smtClean="0">
                <a:latin typeface="Palatino"/>
                <a:cs typeface="Palatino"/>
              </a:rPr>
              <a:t>Système étudié </a:t>
            </a:r>
            <a:endParaRPr lang="fr-FR" sz="2000" i="1" dirty="0" smtClean="0">
              <a:latin typeface="Palatino"/>
              <a:cs typeface="Palatino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33505" y="3163772"/>
            <a:ext cx="1937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smtClean="0">
                <a:latin typeface="Palatino"/>
                <a:cs typeface="Palatino"/>
              </a:rPr>
              <a:t>Besoins</a:t>
            </a:r>
            <a:endParaRPr lang="fr-FR" sz="2000" i="1" dirty="0" smtClean="0">
              <a:latin typeface="Palatino"/>
              <a:cs typeface="Palatino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41607" y="4437104"/>
            <a:ext cx="3680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i="1" dirty="0" smtClean="0">
                <a:latin typeface="Palatino"/>
                <a:cs typeface="Palatino"/>
              </a:rPr>
              <a:t>Approches existantes </a:t>
            </a:r>
            <a:endParaRPr lang="fr-CA" sz="2000" i="1" dirty="0" smtClean="0">
              <a:latin typeface="Palatino"/>
              <a:cs typeface="Palatino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91986" y="4033458"/>
            <a:ext cx="5658" cy="81166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564355" y="2775146"/>
            <a:ext cx="12829" cy="7887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3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118" name="Picture 117" descr="smartphone-as-wifi-hotspot.png"/>
          <p:cNvPicPr>
            <a:picLocks noChangeAspect="1"/>
          </p:cNvPicPr>
          <p:nvPr/>
        </p:nvPicPr>
        <p:blipFill rotWithShape="1"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71541" y="5817199"/>
            <a:ext cx="216199" cy="1919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01891" y="583627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Boitier communicant</a:t>
            </a:r>
          </a:p>
        </p:txBody>
      </p:sp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951918" y="1596252"/>
            <a:ext cx="2453540" cy="2297893"/>
            <a:chOff x="2622680" y="1596252"/>
            <a:chExt cx="2453540" cy="2297893"/>
          </a:xfrm>
        </p:grpSpPr>
        <p:grpSp>
          <p:nvGrpSpPr>
            <p:cNvPr id="18" name="Group 17"/>
            <p:cNvGrpSpPr/>
            <p:nvPr/>
          </p:nvGrpSpPr>
          <p:grpSpPr>
            <a:xfrm>
              <a:off x="2622680" y="1782931"/>
              <a:ext cx="2453540" cy="2111214"/>
              <a:chOff x="2622680" y="1771591"/>
              <a:chExt cx="2453540" cy="2111214"/>
            </a:xfrm>
          </p:grpSpPr>
          <p:pic>
            <p:nvPicPr>
              <p:cNvPr id="69" name="Picture 68" descr="smartphone-as-wifi-hotspot.png"/>
              <p:cNvPicPr>
                <a:picLocks noChangeAspect="1"/>
              </p:cNvPicPr>
              <p:nvPr/>
            </p:nvPicPr>
            <p:blipFill rotWithShape="1">
              <a:blip r:embed="rId10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60021" y="2957085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0" name="Picture 69" descr="smartphone-as-wifi-hotspot.png"/>
              <p:cNvPicPr>
                <a:picLocks noChangeAspect="1"/>
              </p:cNvPicPr>
              <p:nvPr/>
            </p:nvPicPr>
            <p:blipFill rotWithShape="1">
              <a:blip r:embed="rId10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36908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1" name="Picture 70" descr="smartphone-as-wifi-hotspot.png"/>
              <p:cNvPicPr>
                <a:picLocks noChangeAspect="1"/>
              </p:cNvPicPr>
              <p:nvPr/>
            </p:nvPicPr>
            <p:blipFill rotWithShape="1">
              <a:blip r:embed="rId10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44012" y="2181864"/>
                <a:ext cx="216199" cy="191918"/>
              </a:xfrm>
              <a:prstGeom prst="rect">
                <a:avLst/>
              </a:prstGeom>
            </p:spPr>
          </p:pic>
          <p:cxnSp>
            <p:nvCxnSpPr>
              <p:cNvPr id="6" name="Straight Connector 5"/>
              <p:cNvCxnSpPr/>
              <p:nvPr/>
            </p:nvCxnSpPr>
            <p:spPr>
              <a:xfrm flipV="1">
                <a:off x="2917080" y="1771591"/>
                <a:ext cx="1938522" cy="58561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2822597" y="3134454"/>
                <a:ext cx="2021142" cy="73380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2715835" y="2433183"/>
                <a:ext cx="0" cy="115643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69" idx="0"/>
              </p:cNvCxnSpPr>
              <p:nvPr/>
            </p:nvCxnSpPr>
            <p:spPr>
              <a:xfrm flipV="1">
                <a:off x="4968121" y="1850507"/>
                <a:ext cx="0" cy="110657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 descr="smartphone-as-wifi-hotspot.png"/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1"/>
            <a:stretch/>
          </p:blipFill>
          <p:spPr>
            <a:xfrm>
              <a:off x="4855602" y="1596252"/>
              <a:ext cx="216199" cy="191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897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118" name="Picture 117" descr="smartphone-as-wifi-hotspot.png"/>
          <p:cNvPicPr>
            <a:picLocks noChangeAspect="1"/>
          </p:cNvPicPr>
          <p:nvPr/>
        </p:nvPicPr>
        <p:blipFill rotWithShape="1"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71541" y="5817199"/>
            <a:ext cx="216199" cy="1919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01891" y="583627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Boitier communicant</a:t>
            </a:r>
          </a:p>
        </p:txBody>
      </p:sp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951918" y="1596252"/>
            <a:ext cx="2453540" cy="2297893"/>
            <a:chOff x="2622680" y="1596252"/>
            <a:chExt cx="2453540" cy="2297893"/>
          </a:xfrm>
        </p:grpSpPr>
        <p:grpSp>
          <p:nvGrpSpPr>
            <p:cNvPr id="18" name="Group 17"/>
            <p:cNvGrpSpPr/>
            <p:nvPr/>
          </p:nvGrpSpPr>
          <p:grpSpPr>
            <a:xfrm>
              <a:off x="2622680" y="2193204"/>
              <a:ext cx="2453540" cy="1700941"/>
              <a:chOff x="2622680" y="2181864"/>
              <a:chExt cx="2453540" cy="1700941"/>
            </a:xfrm>
          </p:grpSpPr>
          <p:pic>
            <p:nvPicPr>
              <p:cNvPr id="69" name="Picture 68" descr="smartphone-as-wifi-hotspot.png"/>
              <p:cNvPicPr>
                <a:picLocks noChangeAspect="1"/>
              </p:cNvPicPr>
              <p:nvPr/>
            </p:nvPicPr>
            <p:blipFill rotWithShape="1">
              <a:blip r:embed="rId10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60021" y="2957085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0" name="Picture 69" descr="smartphone-as-wifi-hotspot.png"/>
              <p:cNvPicPr>
                <a:picLocks noChangeAspect="1"/>
              </p:cNvPicPr>
              <p:nvPr/>
            </p:nvPicPr>
            <p:blipFill rotWithShape="1">
              <a:blip r:embed="rId10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36908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1" name="Picture 70" descr="smartphone-as-wifi-hotspot.png"/>
              <p:cNvPicPr>
                <a:picLocks noChangeAspect="1"/>
              </p:cNvPicPr>
              <p:nvPr/>
            </p:nvPicPr>
            <p:blipFill rotWithShape="1">
              <a:blip r:embed="rId10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44012" y="2181864"/>
                <a:ext cx="216199" cy="191918"/>
              </a:xfrm>
              <a:prstGeom prst="rect">
                <a:avLst/>
              </a:prstGeom>
            </p:spPr>
          </p:pic>
        </p:grpSp>
        <p:pic>
          <p:nvPicPr>
            <p:cNvPr id="7" name="Picture 6" descr="smartphone-as-wifi-hotspot.png"/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1"/>
            <a:stretch/>
          </p:blipFill>
          <p:spPr>
            <a:xfrm>
              <a:off x="4855602" y="1596252"/>
              <a:ext cx="216199" cy="191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7377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grpSp>
        <p:nvGrpSpPr>
          <p:cNvPr id="51" name="Group 50"/>
          <p:cNvGrpSpPr/>
          <p:nvPr/>
        </p:nvGrpSpPr>
        <p:grpSpPr>
          <a:xfrm flipH="1">
            <a:off x="1756731" y="4402209"/>
            <a:ext cx="1000480" cy="726761"/>
            <a:chOff x="1318846" y="4408440"/>
            <a:chExt cx="1208177" cy="775386"/>
          </a:xfrm>
        </p:grpSpPr>
        <p:pic>
          <p:nvPicPr>
            <p:cNvPr id="52" name="Picture 5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846" y="4416248"/>
              <a:ext cx="270028" cy="270028"/>
            </a:xfrm>
            <a:prstGeom prst="rect">
              <a:avLst/>
            </a:prstGeom>
          </p:spPr>
        </p:pic>
        <p:pic>
          <p:nvPicPr>
            <p:cNvPr id="54" name="Picture 53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243" y="4412344"/>
              <a:ext cx="270028" cy="270028"/>
            </a:xfrm>
            <a:prstGeom prst="rect">
              <a:avLst/>
            </a:prstGeom>
          </p:spPr>
        </p:pic>
        <p:pic>
          <p:nvPicPr>
            <p:cNvPr id="55" name="Picture 54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775" y="4412344"/>
              <a:ext cx="270028" cy="270028"/>
            </a:xfrm>
            <a:prstGeom prst="rect">
              <a:avLst/>
            </a:prstGeom>
          </p:spPr>
        </p:pic>
        <p:pic>
          <p:nvPicPr>
            <p:cNvPr id="56" name="Picture 55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03" y="4408440"/>
              <a:ext cx="270028" cy="270028"/>
            </a:xfrm>
            <a:prstGeom prst="rect">
              <a:avLst/>
            </a:prstGeom>
          </p:spPr>
        </p:pic>
        <p:pic>
          <p:nvPicPr>
            <p:cNvPr id="57" name="Picture 5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226" y="4665290"/>
              <a:ext cx="270028" cy="270028"/>
            </a:xfrm>
            <a:prstGeom prst="rect">
              <a:avLst/>
            </a:prstGeom>
          </p:spPr>
        </p:pic>
        <p:pic>
          <p:nvPicPr>
            <p:cNvPr id="58" name="Picture 57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623" y="4661386"/>
              <a:ext cx="270028" cy="270028"/>
            </a:xfrm>
            <a:prstGeom prst="rect">
              <a:avLst/>
            </a:prstGeom>
          </p:spPr>
        </p:pic>
        <p:pic>
          <p:nvPicPr>
            <p:cNvPr id="59" name="Picture 58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155" y="4661386"/>
              <a:ext cx="270028" cy="270028"/>
            </a:xfrm>
            <a:prstGeom prst="rect">
              <a:avLst/>
            </a:prstGeom>
          </p:spPr>
        </p:pic>
        <p:pic>
          <p:nvPicPr>
            <p:cNvPr id="60" name="Picture 59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783" y="4657482"/>
              <a:ext cx="270028" cy="270028"/>
            </a:xfrm>
            <a:prstGeom prst="rect">
              <a:avLst/>
            </a:prstGeom>
          </p:spPr>
        </p:pic>
        <p:pic>
          <p:nvPicPr>
            <p:cNvPr id="61" name="Picture 60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438" y="4913798"/>
              <a:ext cx="270028" cy="270028"/>
            </a:xfrm>
            <a:prstGeom prst="rect">
              <a:avLst/>
            </a:prstGeom>
          </p:spPr>
        </p:pic>
        <p:pic>
          <p:nvPicPr>
            <p:cNvPr id="62" name="Picture 6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35" y="4909894"/>
              <a:ext cx="270028" cy="270028"/>
            </a:xfrm>
            <a:prstGeom prst="rect">
              <a:avLst/>
            </a:prstGeom>
          </p:spPr>
        </p:pic>
        <p:pic>
          <p:nvPicPr>
            <p:cNvPr id="63" name="Picture 62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367" y="4909894"/>
              <a:ext cx="270028" cy="270028"/>
            </a:xfrm>
            <a:prstGeom prst="rect">
              <a:avLst/>
            </a:prstGeom>
          </p:spPr>
        </p:pic>
        <p:pic>
          <p:nvPicPr>
            <p:cNvPr id="67" name="Picture 6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95" y="4905990"/>
              <a:ext cx="270028" cy="270028"/>
            </a:xfrm>
            <a:prstGeom prst="rect">
              <a:avLst/>
            </a:prstGeom>
          </p:spPr>
        </p:pic>
      </p:grpSp>
      <p:pic>
        <p:nvPicPr>
          <p:cNvPr id="68" name="Picture 67" descr="modern-windmi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28" y="4512603"/>
            <a:ext cx="364030" cy="364030"/>
          </a:xfrm>
          <a:prstGeom prst="rect">
            <a:avLst/>
          </a:prstGeom>
        </p:spPr>
      </p:pic>
      <p:pic>
        <p:nvPicPr>
          <p:cNvPr id="72" name="Picture 71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5715" y="3341111"/>
            <a:ext cx="174399" cy="174399"/>
          </a:xfrm>
          <a:prstGeom prst="rect">
            <a:avLst/>
          </a:prstGeom>
        </p:spPr>
      </p:pic>
      <p:pic>
        <p:nvPicPr>
          <p:cNvPr id="73" name="Picture 72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317" y="4726580"/>
            <a:ext cx="174399" cy="17439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70950" y="4448902"/>
            <a:ext cx="12857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Photovoltaïque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181839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404498" y="2114381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5369049" y="3481649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5369049" y="485605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118" name="Picture 117" descr="smartphone-as-wifi-hotspot.png"/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71541" y="5817199"/>
            <a:ext cx="216199" cy="1919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01891" y="583627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Boitier communicant</a:t>
            </a:r>
          </a:p>
        </p:txBody>
      </p:sp>
      <p:pic>
        <p:nvPicPr>
          <p:cNvPr id="120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37" y="3554803"/>
            <a:ext cx="310156" cy="310156"/>
          </a:xfrm>
          <a:prstGeom prst="rect">
            <a:avLst/>
          </a:prstGeom>
        </p:spPr>
      </p:pic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pic>
        <p:nvPicPr>
          <p:cNvPr id="122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23" y="4915336"/>
            <a:ext cx="310156" cy="3101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951918" y="1596252"/>
            <a:ext cx="3623672" cy="3511002"/>
            <a:chOff x="2622680" y="1596252"/>
            <a:chExt cx="3623672" cy="3511002"/>
          </a:xfrm>
        </p:grpSpPr>
        <p:grpSp>
          <p:nvGrpSpPr>
            <p:cNvPr id="18" name="Group 17"/>
            <p:cNvGrpSpPr/>
            <p:nvPr/>
          </p:nvGrpSpPr>
          <p:grpSpPr>
            <a:xfrm>
              <a:off x="2622680" y="1782931"/>
              <a:ext cx="3623672" cy="3324323"/>
              <a:chOff x="2622680" y="1771591"/>
              <a:chExt cx="3623672" cy="3324323"/>
            </a:xfrm>
          </p:grpSpPr>
          <p:pic>
            <p:nvPicPr>
              <p:cNvPr id="69" name="Picture 68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60021" y="2957085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0" name="Picture 69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36908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1" name="Picture 70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44012" y="2181864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4" name="Picture 73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4903996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5" name="Picture 74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78015" y="4338001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6" name="Picture 75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5957715" y="1924404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7" name="Picture 76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5990554" y="33000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8" name="Picture 77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6030153" y="4661701"/>
                <a:ext cx="216199" cy="191918"/>
              </a:xfrm>
              <a:prstGeom prst="rect">
                <a:avLst/>
              </a:prstGeom>
            </p:spPr>
          </p:pic>
          <p:cxnSp>
            <p:nvCxnSpPr>
              <p:cNvPr id="6" name="Straight Connector 5"/>
              <p:cNvCxnSpPr/>
              <p:nvPr/>
            </p:nvCxnSpPr>
            <p:spPr>
              <a:xfrm flipV="1">
                <a:off x="2917080" y="1771591"/>
                <a:ext cx="1938522" cy="58561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2822597" y="3134454"/>
                <a:ext cx="2021142" cy="73380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2868235" y="4507669"/>
                <a:ext cx="1983765" cy="51408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2715835" y="2433183"/>
                <a:ext cx="0" cy="115643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endCxn id="39" idx="0"/>
              </p:cNvCxnSpPr>
              <p:nvPr/>
            </p:nvCxnSpPr>
            <p:spPr>
              <a:xfrm>
                <a:off x="5023320" y="1785738"/>
                <a:ext cx="895863" cy="21334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endCxn id="77" idx="1"/>
              </p:cNvCxnSpPr>
              <p:nvPr/>
            </p:nvCxnSpPr>
            <p:spPr>
              <a:xfrm>
                <a:off x="5115854" y="3001586"/>
                <a:ext cx="874700" cy="39446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75" idx="3"/>
                <a:endCxn id="78" idx="1"/>
              </p:cNvCxnSpPr>
              <p:nvPr/>
            </p:nvCxnSpPr>
            <p:spPr>
              <a:xfrm>
                <a:off x="5094214" y="4433960"/>
                <a:ext cx="935939" cy="32370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75" idx="0"/>
              </p:cNvCxnSpPr>
              <p:nvPr/>
            </p:nvCxnSpPr>
            <p:spPr>
              <a:xfrm flipH="1" flipV="1">
                <a:off x="4968121" y="3204650"/>
                <a:ext cx="17994" cy="1133351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69" idx="0"/>
              </p:cNvCxnSpPr>
              <p:nvPr/>
            </p:nvCxnSpPr>
            <p:spPr>
              <a:xfrm flipV="1">
                <a:off x="4968121" y="1850507"/>
                <a:ext cx="0" cy="110657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6051147" y="2204859"/>
                <a:ext cx="14668" cy="102326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V="1">
                <a:off x="6065815" y="3543463"/>
                <a:ext cx="0" cy="11120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2715835" y="3929775"/>
                <a:ext cx="0" cy="89036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 descr="smartphone-as-wifi-hotspot.png"/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1"/>
            <a:stretch/>
          </p:blipFill>
          <p:spPr>
            <a:xfrm>
              <a:off x="4855602" y="1596252"/>
              <a:ext cx="216199" cy="191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779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grpSp>
        <p:nvGrpSpPr>
          <p:cNvPr id="51" name="Group 50"/>
          <p:cNvGrpSpPr/>
          <p:nvPr/>
        </p:nvGrpSpPr>
        <p:grpSpPr>
          <a:xfrm flipH="1">
            <a:off x="1756731" y="4402209"/>
            <a:ext cx="1000480" cy="726761"/>
            <a:chOff x="1318846" y="4408440"/>
            <a:chExt cx="1208177" cy="775386"/>
          </a:xfrm>
        </p:grpSpPr>
        <p:pic>
          <p:nvPicPr>
            <p:cNvPr id="52" name="Picture 5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846" y="4416248"/>
              <a:ext cx="270028" cy="270028"/>
            </a:xfrm>
            <a:prstGeom prst="rect">
              <a:avLst/>
            </a:prstGeom>
          </p:spPr>
        </p:pic>
        <p:pic>
          <p:nvPicPr>
            <p:cNvPr id="54" name="Picture 53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243" y="4412344"/>
              <a:ext cx="270028" cy="270028"/>
            </a:xfrm>
            <a:prstGeom prst="rect">
              <a:avLst/>
            </a:prstGeom>
          </p:spPr>
        </p:pic>
        <p:pic>
          <p:nvPicPr>
            <p:cNvPr id="55" name="Picture 54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775" y="4412344"/>
              <a:ext cx="270028" cy="270028"/>
            </a:xfrm>
            <a:prstGeom prst="rect">
              <a:avLst/>
            </a:prstGeom>
          </p:spPr>
        </p:pic>
        <p:pic>
          <p:nvPicPr>
            <p:cNvPr id="56" name="Picture 55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03" y="4408440"/>
              <a:ext cx="270028" cy="270028"/>
            </a:xfrm>
            <a:prstGeom prst="rect">
              <a:avLst/>
            </a:prstGeom>
          </p:spPr>
        </p:pic>
        <p:pic>
          <p:nvPicPr>
            <p:cNvPr id="57" name="Picture 5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226" y="4665290"/>
              <a:ext cx="270028" cy="270028"/>
            </a:xfrm>
            <a:prstGeom prst="rect">
              <a:avLst/>
            </a:prstGeom>
          </p:spPr>
        </p:pic>
        <p:pic>
          <p:nvPicPr>
            <p:cNvPr id="58" name="Picture 57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623" y="4661386"/>
              <a:ext cx="270028" cy="270028"/>
            </a:xfrm>
            <a:prstGeom prst="rect">
              <a:avLst/>
            </a:prstGeom>
          </p:spPr>
        </p:pic>
        <p:pic>
          <p:nvPicPr>
            <p:cNvPr id="59" name="Picture 58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155" y="4661386"/>
              <a:ext cx="270028" cy="270028"/>
            </a:xfrm>
            <a:prstGeom prst="rect">
              <a:avLst/>
            </a:prstGeom>
          </p:spPr>
        </p:pic>
        <p:pic>
          <p:nvPicPr>
            <p:cNvPr id="60" name="Picture 59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783" y="4657482"/>
              <a:ext cx="270028" cy="270028"/>
            </a:xfrm>
            <a:prstGeom prst="rect">
              <a:avLst/>
            </a:prstGeom>
          </p:spPr>
        </p:pic>
        <p:pic>
          <p:nvPicPr>
            <p:cNvPr id="61" name="Picture 60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438" y="4913798"/>
              <a:ext cx="270028" cy="270028"/>
            </a:xfrm>
            <a:prstGeom prst="rect">
              <a:avLst/>
            </a:prstGeom>
          </p:spPr>
        </p:pic>
        <p:pic>
          <p:nvPicPr>
            <p:cNvPr id="62" name="Picture 6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35" y="4909894"/>
              <a:ext cx="270028" cy="270028"/>
            </a:xfrm>
            <a:prstGeom prst="rect">
              <a:avLst/>
            </a:prstGeom>
          </p:spPr>
        </p:pic>
        <p:pic>
          <p:nvPicPr>
            <p:cNvPr id="63" name="Picture 62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367" y="4909894"/>
              <a:ext cx="270028" cy="270028"/>
            </a:xfrm>
            <a:prstGeom prst="rect">
              <a:avLst/>
            </a:prstGeom>
          </p:spPr>
        </p:pic>
        <p:pic>
          <p:nvPicPr>
            <p:cNvPr id="67" name="Picture 6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95" y="4905990"/>
              <a:ext cx="270028" cy="270028"/>
            </a:xfrm>
            <a:prstGeom prst="rect">
              <a:avLst/>
            </a:prstGeom>
          </p:spPr>
        </p:pic>
      </p:grpSp>
      <p:pic>
        <p:nvPicPr>
          <p:cNvPr id="68" name="Picture 67" descr="modern-windmi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28" y="4512603"/>
            <a:ext cx="364030" cy="364030"/>
          </a:xfrm>
          <a:prstGeom prst="rect">
            <a:avLst/>
          </a:prstGeom>
        </p:spPr>
      </p:pic>
      <p:pic>
        <p:nvPicPr>
          <p:cNvPr id="72" name="Picture 71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5715" y="3341111"/>
            <a:ext cx="174399" cy="174399"/>
          </a:xfrm>
          <a:prstGeom prst="rect">
            <a:avLst/>
          </a:prstGeom>
        </p:spPr>
      </p:pic>
      <p:pic>
        <p:nvPicPr>
          <p:cNvPr id="73" name="Picture 72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317" y="4726580"/>
            <a:ext cx="174399" cy="17439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70950" y="4448902"/>
            <a:ext cx="12857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Photovoltaïque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181839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404498" y="2114381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5369049" y="3481649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5369049" y="485605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118" name="Picture 117" descr="smartphone-as-wifi-hotspot.png"/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71541" y="5817199"/>
            <a:ext cx="216199" cy="1919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01891" y="583627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Boitier communicant</a:t>
            </a:r>
          </a:p>
        </p:txBody>
      </p:sp>
      <p:pic>
        <p:nvPicPr>
          <p:cNvPr id="120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37" y="3554803"/>
            <a:ext cx="310156" cy="310156"/>
          </a:xfrm>
          <a:prstGeom prst="rect">
            <a:avLst/>
          </a:prstGeom>
        </p:spPr>
      </p:pic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pic>
        <p:nvPicPr>
          <p:cNvPr id="122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23" y="4915336"/>
            <a:ext cx="310156" cy="3101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951918" y="1596252"/>
            <a:ext cx="3623672" cy="3511002"/>
            <a:chOff x="2622680" y="1596252"/>
            <a:chExt cx="3623672" cy="3511002"/>
          </a:xfrm>
        </p:grpSpPr>
        <p:grpSp>
          <p:nvGrpSpPr>
            <p:cNvPr id="18" name="Group 17"/>
            <p:cNvGrpSpPr/>
            <p:nvPr/>
          </p:nvGrpSpPr>
          <p:grpSpPr>
            <a:xfrm>
              <a:off x="2622680" y="1782931"/>
              <a:ext cx="3623672" cy="3324323"/>
              <a:chOff x="2622680" y="1771591"/>
              <a:chExt cx="3623672" cy="3324323"/>
            </a:xfrm>
          </p:grpSpPr>
          <p:pic>
            <p:nvPicPr>
              <p:cNvPr id="69" name="Picture 68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60021" y="2957085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0" name="Picture 69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36908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1" name="Picture 70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44012" y="2181864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4" name="Picture 73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4903996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5" name="Picture 74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78015" y="4338001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6" name="Picture 75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5957715" y="1924404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7" name="Picture 76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5990554" y="33000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8" name="Picture 77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6030153" y="4661701"/>
                <a:ext cx="216199" cy="191918"/>
              </a:xfrm>
              <a:prstGeom prst="rect">
                <a:avLst/>
              </a:prstGeom>
            </p:spPr>
          </p:pic>
          <p:cxnSp>
            <p:nvCxnSpPr>
              <p:cNvPr id="6" name="Straight Connector 5"/>
              <p:cNvCxnSpPr/>
              <p:nvPr/>
            </p:nvCxnSpPr>
            <p:spPr>
              <a:xfrm flipV="1">
                <a:off x="2917080" y="1771591"/>
                <a:ext cx="1938522" cy="58561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2822597" y="3134454"/>
                <a:ext cx="2021142" cy="73380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2715835" y="2433183"/>
                <a:ext cx="0" cy="115643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69" idx="0"/>
              </p:cNvCxnSpPr>
              <p:nvPr/>
            </p:nvCxnSpPr>
            <p:spPr>
              <a:xfrm flipV="1">
                <a:off x="4968121" y="1850507"/>
                <a:ext cx="0" cy="110657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 descr="smartphone-as-wifi-hotspot.png"/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1"/>
            <a:stretch/>
          </p:blipFill>
          <p:spPr>
            <a:xfrm>
              <a:off x="4855602" y="1596252"/>
              <a:ext cx="216199" cy="191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69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grpSp>
        <p:nvGrpSpPr>
          <p:cNvPr id="51" name="Group 50"/>
          <p:cNvGrpSpPr/>
          <p:nvPr/>
        </p:nvGrpSpPr>
        <p:grpSpPr>
          <a:xfrm flipH="1">
            <a:off x="1756731" y="4402209"/>
            <a:ext cx="1000480" cy="726761"/>
            <a:chOff x="1318846" y="4408440"/>
            <a:chExt cx="1208177" cy="775386"/>
          </a:xfrm>
        </p:grpSpPr>
        <p:pic>
          <p:nvPicPr>
            <p:cNvPr id="52" name="Picture 5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846" y="4416248"/>
              <a:ext cx="270028" cy="270028"/>
            </a:xfrm>
            <a:prstGeom prst="rect">
              <a:avLst/>
            </a:prstGeom>
          </p:spPr>
        </p:pic>
        <p:pic>
          <p:nvPicPr>
            <p:cNvPr id="54" name="Picture 53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243" y="4412344"/>
              <a:ext cx="270028" cy="270028"/>
            </a:xfrm>
            <a:prstGeom prst="rect">
              <a:avLst/>
            </a:prstGeom>
          </p:spPr>
        </p:pic>
        <p:pic>
          <p:nvPicPr>
            <p:cNvPr id="55" name="Picture 54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775" y="4412344"/>
              <a:ext cx="270028" cy="270028"/>
            </a:xfrm>
            <a:prstGeom prst="rect">
              <a:avLst/>
            </a:prstGeom>
          </p:spPr>
        </p:pic>
        <p:pic>
          <p:nvPicPr>
            <p:cNvPr id="56" name="Picture 55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03" y="4408440"/>
              <a:ext cx="270028" cy="270028"/>
            </a:xfrm>
            <a:prstGeom prst="rect">
              <a:avLst/>
            </a:prstGeom>
          </p:spPr>
        </p:pic>
        <p:pic>
          <p:nvPicPr>
            <p:cNvPr id="57" name="Picture 5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226" y="4665290"/>
              <a:ext cx="270028" cy="270028"/>
            </a:xfrm>
            <a:prstGeom prst="rect">
              <a:avLst/>
            </a:prstGeom>
          </p:spPr>
        </p:pic>
        <p:pic>
          <p:nvPicPr>
            <p:cNvPr id="58" name="Picture 57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623" y="4661386"/>
              <a:ext cx="270028" cy="270028"/>
            </a:xfrm>
            <a:prstGeom prst="rect">
              <a:avLst/>
            </a:prstGeom>
          </p:spPr>
        </p:pic>
        <p:pic>
          <p:nvPicPr>
            <p:cNvPr id="59" name="Picture 58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155" y="4661386"/>
              <a:ext cx="270028" cy="270028"/>
            </a:xfrm>
            <a:prstGeom prst="rect">
              <a:avLst/>
            </a:prstGeom>
          </p:spPr>
        </p:pic>
        <p:pic>
          <p:nvPicPr>
            <p:cNvPr id="60" name="Picture 59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783" y="4657482"/>
              <a:ext cx="270028" cy="270028"/>
            </a:xfrm>
            <a:prstGeom prst="rect">
              <a:avLst/>
            </a:prstGeom>
          </p:spPr>
        </p:pic>
        <p:pic>
          <p:nvPicPr>
            <p:cNvPr id="61" name="Picture 60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438" y="4913798"/>
              <a:ext cx="270028" cy="270028"/>
            </a:xfrm>
            <a:prstGeom prst="rect">
              <a:avLst/>
            </a:prstGeom>
          </p:spPr>
        </p:pic>
        <p:pic>
          <p:nvPicPr>
            <p:cNvPr id="62" name="Picture 6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35" y="4909894"/>
              <a:ext cx="270028" cy="270028"/>
            </a:xfrm>
            <a:prstGeom prst="rect">
              <a:avLst/>
            </a:prstGeom>
          </p:spPr>
        </p:pic>
        <p:pic>
          <p:nvPicPr>
            <p:cNvPr id="63" name="Picture 62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367" y="4909894"/>
              <a:ext cx="270028" cy="270028"/>
            </a:xfrm>
            <a:prstGeom prst="rect">
              <a:avLst/>
            </a:prstGeom>
          </p:spPr>
        </p:pic>
        <p:pic>
          <p:nvPicPr>
            <p:cNvPr id="67" name="Picture 6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95" y="4905990"/>
              <a:ext cx="270028" cy="270028"/>
            </a:xfrm>
            <a:prstGeom prst="rect">
              <a:avLst/>
            </a:prstGeom>
          </p:spPr>
        </p:pic>
      </p:grpSp>
      <p:pic>
        <p:nvPicPr>
          <p:cNvPr id="68" name="Picture 67" descr="modern-windmi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28" y="4512603"/>
            <a:ext cx="364030" cy="364030"/>
          </a:xfrm>
          <a:prstGeom prst="rect">
            <a:avLst/>
          </a:prstGeom>
        </p:spPr>
      </p:pic>
      <p:pic>
        <p:nvPicPr>
          <p:cNvPr id="72" name="Picture 71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5715" y="3341111"/>
            <a:ext cx="174399" cy="174399"/>
          </a:xfrm>
          <a:prstGeom prst="rect">
            <a:avLst/>
          </a:prstGeom>
        </p:spPr>
      </p:pic>
      <p:pic>
        <p:nvPicPr>
          <p:cNvPr id="73" name="Picture 72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317" y="4726580"/>
            <a:ext cx="174399" cy="17439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70950" y="4448902"/>
            <a:ext cx="12857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Photovoltaïque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181839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404498" y="2114381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5369049" y="3481649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5369049" y="485605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118" name="Picture 117" descr="smartphone-as-wifi-hotspot.png"/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71541" y="5817199"/>
            <a:ext cx="216199" cy="1919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01891" y="583627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Boitier communicant</a:t>
            </a:r>
          </a:p>
        </p:txBody>
      </p:sp>
      <p:pic>
        <p:nvPicPr>
          <p:cNvPr id="120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37" y="3554803"/>
            <a:ext cx="310156" cy="310156"/>
          </a:xfrm>
          <a:prstGeom prst="rect">
            <a:avLst/>
          </a:prstGeom>
        </p:spPr>
      </p:pic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pic>
        <p:nvPicPr>
          <p:cNvPr id="122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23" y="4915336"/>
            <a:ext cx="310156" cy="3101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951918" y="1596252"/>
            <a:ext cx="2453540" cy="2297893"/>
            <a:chOff x="2622680" y="1596252"/>
            <a:chExt cx="2453540" cy="2297893"/>
          </a:xfrm>
        </p:grpSpPr>
        <p:grpSp>
          <p:nvGrpSpPr>
            <p:cNvPr id="18" name="Group 17"/>
            <p:cNvGrpSpPr/>
            <p:nvPr/>
          </p:nvGrpSpPr>
          <p:grpSpPr>
            <a:xfrm>
              <a:off x="2622680" y="1782931"/>
              <a:ext cx="2453540" cy="2111214"/>
              <a:chOff x="2622680" y="1771591"/>
              <a:chExt cx="2453540" cy="2111214"/>
            </a:xfrm>
          </p:grpSpPr>
          <p:pic>
            <p:nvPicPr>
              <p:cNvPr id="69" name="Picture 68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60021" y="2957085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0" name="Picture 69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36908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1" name="Picture 70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44012" y="2181864"/>
                <a:ext cx="216199" cy="191918"/>
              </a:xfrm>
              <a:prstGeom prst="rect">
                <a:avLst/>
              </a:prstGeom>
            </p:spPr>
          </p:pic>
          <p:cxnSp>
            <p:nvCxnSpPr>
              <p:cNvPr id="6" name="Straight Connector 5"/>
              <p:cNvCxnSpPr/>
              <p:nvPr/>
            </p:nvCxnSpPr>
            <p:spPr>
              <a:xfrm flipV="1">
                <a:off x="2917080" y="1771591"/>
                <a:ext cx="1938522" cy="58561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2822597" y="3134454"/>
                <a:ext cx="2021142" cy="73380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2715835" y="2433183"/>
                <a:ext cx="0" cy="115643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69" idx="0"/>
              </p:cNvCxnSpPr>
              <p:nvPr/>
            </p:nvCxnSpPr>
            <p:spPr>
              <a:xfrm flipV="1">
                <a:off x="4968121" y="1850507"/>
                <a:ext cx="0" cy="110657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 descr="smartphone-as-wifi-hotspot.png"/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1"/>
            <a:stretch/>
          </p:blipFill>
          <p:spPr>
            <a:xfrm>
              <a:off x="4855602" y="1596252"/>
              <a:ext cx="216199" cy="191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73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</p:spTree>
    <p:extLst>
      <p:ext uri="{BB962C8B-B14F-4D97-AF65-F5344CB8AC3E}">
        <p14:creationId xmlns:p14="http://schemas.microsoft.com/office/powerpoint/2010/main" val="3217171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</p:spTree>
    <p:extLst>
      <p:ext uri="{BB962C8B-B14F-4D97-AF65-F5344CB8AC3E}">
        <p14:creationId xmlns:p14="http://schemas.microsoft.com/office/powerpoint/2010/main" val="1510672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nd-turb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40" y="2379150"/>
            <a:ext cx="1680361" cy="1680361"/>
          </a:xfrm>
          <a:prstGeom prst="rect">
            <a:avLst/>
          </a:prstGeom>
        </p:spPr>
      </p:pic>
      <p:pic>
        <p:nvPicPr>
          <p:cNvPr id="5" name="Picture 4" descr="solar-pan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07" y="2923707"/>
            <a:ext cx="1184029" cy="1184029"/>
          </a:xfrm>
          <a:prstGeom prst="rect">
            <a:avLst/>
          </a:prstGeom>
        </p:spPr>
      </p:pic>
      <p:pic>
        <p:nvPicPr>
          <p:cNvPr id="6" name="Picture 5" descr="full-batte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15" y="4341690"/>
            <a:ext cx="2323455" cy="2323455"/>
          </a:xfrm>
          <a:prstGeom prst="rect">
            <a:avLst/>
          </a:prstGeom>
        </p:spPr>
      </p:pic>
      <p:pic>
        <p:nvPicPr>
          <p:cNvPr id="8" name="Picture 7" descr="sun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01" y="569734"/>
            <a:ext cx="1599420" cy="1599420"/>
          </a:xfrm>
          <a:prstGeom prst="rect">
            <a:avLst/>
          </a:prstGeom>
        </p:spPr>
      </p:pic>
      <p:pic>
        <p:nvPicPr>
          <p:cNvPr id="9" name="Picture 8" descr="wind-turb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131" y="2370800"/>
            <a:ext cx="1680361" cy="1680361"/>
          </a:xfrm>
          <a:prstGeom prst="rect">
            <a:avLst/>
          </a:prstGeom>
        </p:spPr>
      </p:pic>
      <p:pic>
        <p:nvPicPr>
          <p:cNvPr id="10" name="Picture 9" descr="solar-pan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498" y="2915357"/>
            <a:ext cx="1184029" cy="1184029"/>
          </a:xfrm>
          <a:prstGeom prst="rect">
            <a:avLst/>
          </a:prstGeom>
        </p:spPr>
      </p:pic>
      <p:pic>
        <p:nvPicPr>
          <p:cNvPr id="7" name="Picture 6" descr="nuage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4" t="35160" r="43095" b="36478"/>
          <a:stretch/>
        </p:blipFill>
        <p:spPr>
          <a:xfrm>
            <a:off x="6034679" y="472004"/>
            <a:ext cx="2819935" cy="1945077"/>
          </a:xfrm>
          <a:prstGeom prst="rect">
            <a:avLst/>
          </a:prstGeom>
        </p:spPr>
      </p:pic>
      <p:pic>
        <p:nvPicPr>
          <p:cNvPr id="12" name="Picture 11" descr="eolienne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62" t="56429" r="13194" b="-1792"/>
          <a:stretch/>
        </p:blipFill>
        <p:spPr>
          <a:xfrm>
            <a:off x="4919673" y="2257967"/>
            <a:ext cx="1318344" cy="2035498"/>
          </a:xfrm>
          <a:prstGeom prst="rect">
            <a:avLst/>
          </a:prstGeom>
        </p:spPr>
      </p:pic>
      <p:pic>
        <p:nvPicPr>
          <p:cNvPr id="13" name="Picture 12" descr="sea-wave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3" y="1940955"/>
            <a:ext cx="914400" cy="476126"/>
          </a:xfrm>
          <a:prstGeom prst="rect">
            <a:avLst/>
          </a:prstGeom>
        </p:spPr>
      </p:pic>
      <p:pic>
        <p:nvPicPr>
          <p:cNvPr id="14" name="Picture 13" descr="low-battery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473" y="4332786"/>
            <a:ext cx="2364509" cy="23645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17071" y="6284091"/>
            <a:ext cx="5512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latino"/>
                <a:cs typeface="Palatino"/>
              </a:rPr>
              <a:t>Production d’électricité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latin typeface="Palatino"/>
              <a:cs typeface="Palatino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485584" y="690038"/>
            <a:ext cx="0" cy="53380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01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011157512"/>
              </p:ext>
            </p:extLst>
          </p:nvPr>
        </p:nvGraphicFramePr>
        <p:xfrm>
          <a:off x="826108" y="741348"/>
          <a:ext cx="9148021" cy="5133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223431" y="2911475"/>
            <a:ext cx="73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  <a:latin typeface="Palatino"/>
                <a:cs typeface="Palatino"/>
              </a:rPr>
              <a:t>TWh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  <a:latin typeface="Palatino"/>
              <a:cs typeface="Palatino"/>
            </a:endParaRPr>
          </a:p>
        </p:txBody>
      </p:sp>
      <p:pic>
        <p:nvPicPr>
          <p:cNvPr id="6" name="Picture 5" descr="heating-black-too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455" y="1469122"/>
            <a:ext cx="733885" cy="733885"/>
          </a:xfrm>
          <a:prstGeom prst="rect">
            <a:avLst/>
          </a:prstGeom>
        </p:spPr>
      </p:pic>
      <p:pic>
        <p:nvPicPr>
          <p:cNvPr id="7" name="Picture 6" descr="minispl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721" y="2279095"/>
            <a:ext cx="835733" cy="835733"/>
          </a:xfrm>
          <a:prstGeom prst="rect">
            <a:avLst/>
          </a:prstGeom>
        </p:spPr>
      </p:pic>
      <p:pic>
        <p:nvPicPr>
          <p:cNvPr id="8" name="Picture 7" descr="lapto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767" y="1469122"/>
            <a:ext cx="681373" cy="681373"/>
          </a:xfrm>
          <a:prstGeom prst="rect">
            <a:avLst/>
          </a:prstGeom>
        </p:spPr>
      </p:pic>
      <p:pic>
        <p:nvPicPr>
          <p:cNvPr id="11" name="Image 39" descr="v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18751">
            <a:off x="5616008" y="769355"/>
            <a:ext cx="1594332" cy="15943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03429" y="5999576"/>
            <a:ext cx="5512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latino"/>
                <a:cs typeface="Palatino"/>
              </a:rPr>
              <a:t>Source : prévisions de consommation RTE 2014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543863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00"/>
          <a:stretch/>
        </p:blipFill>
        <p:spPr>
          <a:xfrm>
            <a:off x="519947" y="224692"/>
            <a:ext cx="7578745" cy="58224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5231" y="88900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4324" y="888051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381" y="1592103"/>
            <a:ext cx="24970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19625" y="1832866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54797" y="3138008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4797" y="4346892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38408" y="1833022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34504" y="3187009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40369" y="4560534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7071" y="2811524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83692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2975697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009278" y="4982314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148372" y="3565361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725744" y="3460385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625953" y="248902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778353" y="243627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852601" y="2432369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715835" y="2461676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2868235" y="240892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290020" y="2225262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324207" y="2352289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363297" y="240487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473690" y="2446042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395167" y="2672720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395167" y="4143901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454760" y="1494693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5755051" y="1426225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53692" y="195385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805732" y="263768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96436" y="1992782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5" y="4421924"/>
            <a:ext cx="482238" cy="482238"/>
          </a:xfrm>
          <a:prstGeom prst="rect">
            <a:avLst/>
          </a:prstGeom>
        </p:spPr>
      </p:pic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934" y="2982086"/>
            <a:ext cx="659689" cy="659689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007" y="1315924"/>
            <a:ext cx="879291" cy="879291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2917080" y="1778000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4995957" y="176809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020386" y="3028276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023320" y="4431261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542" y="1494693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62382" y="2943731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728778" y="3195892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pic>
        <p:nvPicPr>
          <p:cNvPr id="7" name="Picture 6" descr="smartphone-as-wifi-hotspot.png"/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4395167" y="1586082"/>
            <a:ext cx="216199" cy="191918"/>
          </a:xfrm>
          <a:prstGeom prst="rect">
            <a:avLst/>
          </a:prstGeom>
        </p:spPr>
      </p:pic>
      <p:pic>
        <p:nvPicPr>
          <p:cNvPr id="69" name="Picture 68" descr="smartphone-as-wifi-hotspot.png"/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4359827" y="2957230"/>
            <a:ext cx="216199" cy="191918"/>
          </a:xfrm>
          <a:prstGeom prst="rect">
            <a:avLst/>
          </a:prstGeom>
        </p:spPr>
      </p:pic>
      <p:pic>
        <p:nvPicPr>
          <p:cNvPr id="70" name="Picture 69" descr="smartphone-as-wifi-hotspot.png"/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2651344" y="3757446"/>
            <a:ext cx="216199" cy="191918"/>
          </a:xfrm>
          <a:prstGeom prst="rect">
            <a:avLst/>
          </a:prstGeom>
        </p:spPr>
      </p:pic>
      <p:pic>
        <p:nvPicPr>
          <p:cNvPr id="71" name="Picture 70" descr="smartphone-as-wifi-hotspot.png"/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2844504" y="2318909"/>
            <a:ext cx="216199" cy="19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4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895681" y="865452"/>
            <a:ext cx="31925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Palatino"/>
                <a:cs typeface="Palatino"/>
              </a:rPr>
              <a:t>Entreprise</a:t>
            </a:r>
            <a:endParaRPr lang="fr-FR" sz="2000" b="1" dirty="0" smtClean="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083" y="2313481"/>
            <a:ext cx="3192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Palatino"/>
                <a:cs typeface="Palatino"/>
              </a:rPr>
              <a:t>  Complexe</a:t>
            </a:r>
            <a:endParaRPr lang="fr-FR" sz="2400" dirty="0" smtClean="0">
              <a:latin typeface="Palatino"/>
              <a:cs typeface="Palatin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09465" y="295037"/>
            <a:ext cx="3539100" cy="132370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 flipH="1">
            <a:off x="2624375" y="1618742"/>
            <a:ext cx="1104198" cy="6947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34169" y="2313481"/>
            <a:ext cx="3192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Palatino"/>
                <a:cs typeface="Palatino"/>
              </a:rPr>
              <a:t>Dynamique</a:t>
            </a:r>
            <a:endParaRPr lang="fr-FR" sz="2400" dirty="0" smtClean="0">
              <a:latin typeface="Palatino"/>
              <a:cs typeface="Palatino"/>
            </a:endParaRPr>
          </a:p>
        </p:txBody>
      </p:sp>
      <p:cxnSp>
        <p:nvCxnSpPr>
          <p:cNvPr id="17" name="Straight Arrow Connector 16"/>
          <p:cNvCxnSpPr>
            <a:endCxn id="11" idx="0"/>
          </p:cNvCxnSpPr>
          <p:nvPr/>
        </p:nvCxnSpPr>
        <p:spPr>
          <a:xfrm>
            <a:off x="5255115" y="1618742"/>
            <a:ext cx="1075346" cy="6947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84821" y="2069749"/>
            <a:ext cx="1937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smtClean="0">
                <a:latin typeface="Palatino"/>
                <a:cs typeface="Palatino"/>
              </a:rPr>
              <a:t>Propriétés </a:t>
            </a:r>
            <a:endParaRPr lang="fr-FR" sz="2000" i="1" dirty="0" smtClean="0">
              <a:latin typeface="Palatino"/>
              <a:cs typeface="Palatin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84821" y="442142"/>
            <a:ext cx="193702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smtClean="0">
                <a:latin typeface="Palatino"/>
                <a:cs typeface="Palatino"/>
              </a:rPr>
              <a:t>Système étudié </a:t>
            </a:r>
            <a:endParaRPr lang="fr-FR" sz="2000" i="1" dirty="0" smtClean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474906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grpSp>
        <p:nvGrpSpPr>
          <p:cNvPr id="51" name="Group 50"/>
          <p:cNvGrpSpPr/>
          <p:nvPr/>
        </p:nvGrpSpPr>
        <p:grpSpPr>
          <a:xfrm flipH="1">
            <a:off x="1756731" y="4402209"/>
            <a:ext cx="1000480" cy="726761"/>
            <a:chOff x="1318846" y="4408440"/>
            <a:chExt cx="1208177" cy="775386"/>
          </a:xfrm>
        </p:grpSpPr>
        <p:pic>
          <p:nvPicPr>
            <p:cNvPr id="52" name="Picture 5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846" y="4416248"/>
              <a:ext cx="270028" cy="270028"/>
            </a:xfrm>
            <a:prstGeom prst="rect">
              <a:avLst/>
            </a:prstGeom>
          </p:spPr>
        </p:pic>
        <p:pic>
          <p:nvPicPr>
            <p:cNvPr id="54" name="Picture 53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243" y="4412344"/>
              <a:ext cx="270028" cy="270028"/>
            </a:xfrm>
            <a:prstGeom prst="rect">
              <a:avLst/>
            </a:prstGeom>
          </p:spPr>
        </p:pic>
        <p:pic>
          <p:nvPicPr>
            <p:cNvPr id="55" name="Picture 54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775" y="4412344"/>
              <a:ext cx="270028" cy="270028"/>
            </a:xfrm>
            <a:prstGeom prst="rect">
              <a:avLst/>
            </a:prstGeom>
          </p:spPr>
        </p:pic>
        <p:pic>
          <p:nvPicPr>
            <p:cNvPr id="56" name="Picture 55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03" y="4408440"/>
              <a:ext cx="270028" cy="270028"/>
            </a:xfrm>
            <a:prstGeom prst="rect">
              <a:avLst/>
            </a:prstGeom>
          </p:spPr>
        </p:pic>
        <p:pic>
          <p:nvPicPr>
            <p:cNvPr id="57" name="Picture 5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226" y="4665290"/>
              <a:ext cx="270028" cy="270028"/>
            </a:xfrm>
            <a:prstGeom prst="rect">
              <a:avLst/>
            </a:prstGeom>
          </p:spPr>
        </p:pic>
        <p:pic>
          <p:nvPicPr>
            <p:cNvPr id="58" name="Picture 57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623" y="4661386"/>
              <a:ext cx="270028" cy="270028"/>
            </a:xfrm>
            <a:prstGeom prst="rect">
              <a:avLst/>
            </a:prstGeom>
          </p:spPr>
        </p:pic>
        <p:pic>
          <p:nvPicPr>
            <p:cNvPr id="59" name="Picture 58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155" y="4661386"/>
              <a:ext cx="270028" cy="270028"/>
            </a:xfrm>
            <a:prstGeom prst="rect">
              <a:avLst/>
            </a:prstGeom>
          </p:spPr>
        </p:pic>
        <p:pic>
          <p:nvPicPr>
            <p:cNvPr id="60" name="Picture 59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783" y="4657482"/>
              <a:ext cx="270028" cy="270028"/>
            </a:xfrm>
            <a:prstGeom prst="rect">
              <a:avLst/>
            </a:prstGeom>
          </p:spPr>
        </p:pic>
        <p:pic>
          <p:nvPicPr>
            <p:cNvPr id="61" name="Picture 60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438" y="4913798"/>
              <a:ext cx="270028" cy="270028"/>
            </a:xfrm>
            <a:prstGeom prst="rect">
              <a:avLst/>
            </a:prstGeom>
          </p:spPr>
        </p:pic>
        <p:pic>
          <p:nvPicPr>
            <p:cNvPr id="62" name="Picture 6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35" y="4909894"/>
              <a:ext cx="270028" cy="270028"/>
            </a:xfrm>
            <a:prstGeom prst="rect">
              <a:avLst/>
            </a:prstGeom>
          </p:spPr>
        </p:pic>
        <p:pic>
          <p:nvPicPr>
            <p:cNvPr id="63" name="Picture 62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367" y="4909894"/>
              <a:ext cx="270028" cy="270028"/>
            </a:xfrm>
            <a:prstGeom prst="rect">
              <a:avLst/>
            </a:prstGeom>
          </p:spPr>
        </p:pic>
        <p:pic>
          <p:nvPicPr>
            <p:cNvPr id="67" name="Picture 6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95" y="4905990"/>
              <a:ext cx="270028" cy="270028"/>
            </a:xfrm>
            <a:prstGeom prst="rect">
              <a:avLst/>
            </a:prstGeom>
          </p:spPr>
        </p:pic>
      </p:grpSp>
      <p:pic>
        <p:nvPicPr>
          <p:cNvPr id="68" name="Picture 67" descr="modern-windmi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28" y="4512603"/>
            <a:ext cx="364030" cy="364030"/>
          </a:xfrm>
          <a:prstGeom prst="rect">
            <a:avLst/>
          </a:prstGeom>
        </p:spPr>
      </p:pic>
      <p:pic>
        <p:nvPicPr>
          <p:cNvPr id="72" name="Picture 71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5715" y="3341111"/>
            <a:ext cx="174399" cy="174399"/>
          </a:xfrm>
          <a:prstGeom prst="rect">
            <a:avLst/>
          </a:prstGeom>
        </p:spPr>
      </p:pic>
      <p:pic>
        <p:nvPicPr>
          <p:cNvPr id="73" name="Picture 72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317" y="4726580"/>
            <a:ext cx="174399" cy="17439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70950" y="4448902"/>
            <a:ext cx="12857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Photovoltaïque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181839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404498" y="2114381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5369049" y="3481649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5369049" y="485605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118" name="Picture 117" descr="smartphone-as-wifi-hotspot.png"/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71541" y="5817199"/>
            <a:ext cx="216199" cy="1919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01891" y="583627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Boitier communicant</a:t>
            </a:r>
          </a:p>
        </p:txBody>
      </p:sp>
      <p:pic>
        <p:nvPicPr>
          <p:cNvPr id="120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37" y="3554803"/>
            <a:ext cx="310156" cy="310156"/>
          </a:xfrm>
          <a:prstGeom prst="rect">
            <a:avLst/>
          </a:prstGeom>
        </p:spPr>
      </p:pic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pic>
        <p:nvPicPr>
          <p:cNvPr id="122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23" y="4915336"/>
            <a:ext cx="310156" cy="3101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</p:spTree>
    <p:extLst>
      <p:ext uri="{BB962C8B-B14F-4D97-AF65-F5344CB8AC3E}">
        <p14:creationId xmlns:p14="http://schemas.microsoft.com/office/powerpoint/2010/main" val="321717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grpSp>
        <p:nvGrpSpPr>
          <p:cNvPr id="51" name="Group 50"/>
          <p:cNvGrpSpPr/>
          <p:nvPr/>
        </p:nvGrpSpPr>
        <p:grpSpPr>
          <a:xfrm flipH="1">
            <a:off x="1756731" y="4402209"/>
            <a:ext cx="1000480" cy="726761"/>
            <a:chOff x="1318846" y="4408440"/>
            <a:chExt cx="1208177" cy="775386"/>
          </a:xfrm>
        </p:grpSpPr>
        <p:pic>
          <p:nvPicPr>
            <p:cNvPr id="52" name="Picture 5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846" y="4416248"/>
              <a:ext cx="270028" cy="270028"/>
            </a:xfrm>
            <a:prstGeom prst="rect">
              <a:avLst/>
            </a:prstGeom>
          </p:spPr>
        </p:pic>
        <p:pic>
          <p:nvPicPr>
            <p:cNvPr id="54" name="Picture 53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243" y="4412344"/>
              <a:ext cx="270028" cy="270028"/>
            </a:xfrm>
            <a:prstGeom prst="rect">
              <a:avLst/>
            </a:prstGeom>
          </p:spPr>
        </p:pic>
        <p:pic>
          <p:nvPicPr>
            <p:cNvPr id="55" name="Picture 54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775" y="4412344"/>
              <a:ext cx="270028" cy="270028"/>
            </a:xfrm>
            <a:prstGeom prst="rect">
              <a:avLst/>
            </a:prstGeom>
          </p:spPr>
        </p:pic>
        <p:pic>
          <p:nvPicPr>
            <p:cNvPr id="56" name="Picture 55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03" y="4408440"/>
              <a:ext cx="270028" cy="270028"/>
            </a:xfrm>
            <a:prstGeom prst="rect">
              <a:avLst/>
            </a:prstGeom>
          </p:spPr>
        </p:pic>
        <p:pic>
          <p:nvPicPr>
            <p:cNvPr id="57" name="Picture 5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226" y="4665290"/>
              <a:ext cx="270028" cy="270028"/>
            </a:xfrm>
            <a:prstGeom prst="rect">
              <a:avLst/>
            </a:prstGeom>
          </p:spPr>
        </p:pic>
        <p:pic>
          <p:nvPicPr>
            <p:cNvPr id="58" name="Picture 57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623" y="4661386"/>
              <a:ext cx="270028" cy="270028"/>
            </a:xfrm>
            <a:prstGeom prst="rect">
              <a:avLst/>
            </a:prstGeom>
          </p:spPr>
        </p:pic>
        <p:pic>
          <p:nvPicPr>
            <p:cNvPr id="59" name="Picture 58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155" y="4661386"/>
              <a:ext cx="270028" cy="270028"/>
            </a:xfrm>
            <a:prstGeom prst="rect">
              <a:avLst/>
            </a:prstGeom>
          </p:spPr>
        </p:pic>
        <p:pic>
          <p:nvPicPr>
            <p:cNvPr id="60" name="Picture 59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783" y="4657482"/>
              <a:ext cx="270028" cy="270028"/>
            </a:xfrm>
            <a:prstGeom prst="rect">
              <a:avLst/>
            </a:prstGeom>
          </p:spPr>
        </p:pic>
        <p:pic>
          <p:nvPicPr>
            <p:cNvPr id="61" name="Picture 60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438" y="4913798"/>
              <a:ext cx="270028" cy="270028"/>
            </a:xfrm>
            <a:prstGeom prst="rect">
              <a:avLst/>
            </a:prstGeom>
          </p:spPr>
        </p:pic>
        <p:pic>
          <p:nvPicPr>
            <p:cNvPr id="62" name="Picture 6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35" y="4909894"/>
              <a:ext cx="270028" cy="270028"/>
            </a:xfrm>
            <a:prstGeom prst="rect">
              <a:avLst/>
            </a:prstGeom>
          </p:spPr>
        </p:pic>
        <p:pic>
          <p:nvPicPr>
            <p:cNvPr id="63" name="Picture 62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367" y="4909894"/>
              <a:ext cx="270028" cy="270028"/>
            </a:xfrm>
            <a:prstGeom prst="rect">
              <a:avLst/>
            </a:prstGeom>
          </p:spPr>
        </p:pic>
        <p:pic>
          <p:nvPicPr>
            <p:cNvPr id="67" name="Picture 6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95" y="4905990"/>
              <a:ext cx="270028" cy="270028"/>
            </a:xfrm>
            <a:prstGeom prst="rect">
              <a:avLst/>
            </a:prstGeom>
          </p:spPr>
        </p:pic>
      </p:grpSp>
      <p:pic>
        <p:nvPicPr>
          <p:cNvPr id="68" name="Picture 67" descr="modern-windmi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28" y="4512603"/>
            <a:ext cx="364030" cy="364030"/>
          </a:xfrm>
          <a:prstGeom prst="rect">
            <a:avLst/>
          </a:prstGeom>
        </p:spPr>
      </p:pic>
      <p:pic>
        <p:nvPicPr>
          <p:cNvPr id="72" name="Picture 71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5715" y="3341111"/>
            <a:ext cx="174399" cy="174399"/>
          </a:xfrm>
          <a:prstGeom prst="rect">
            <a:avLst/>
          </a:prstGeom>
        </p:spPr>
      </p:pic>
      <p:pic>
        <p:nvPicPr>
          <p:cNvPr id="73" name="Picture 72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317" y="4726580"/>
            <a:ext cx="174399" cy="17439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70950" y="4448902"/>
            <a:ext cx="12857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Photovoltaïque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181839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404498" y="2114381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5369049" y="3481649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5369049" y="485605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118" name="Picture 117" descr="smartphone-as-wifi-hotspot.png"/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71541" y="5817199"/>
            <a:ext cx="216199" cy="1919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01891" y="583627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Boitier communicant</a:t>
            </a:r>
          </a:p>
        </p:txBody>
      </p:sp>
      <p:pic>
        <p:nvPicPr>
          <p:cNvPr id="120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37" y="3554803"/>
            <a:ext cx="310156" cy="310156"/>
          </a:xfrm>
          <a:prstGeom prst="rect">
            <a:avLst/>
          </a:prstGeom>
        </p:spPr>
      </p:pic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pic>
        <p:nvPicPr>
          <p:cNvPr id="122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23" y="4915336"/>
            <a:ext cx="310156" cy="3101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951918" y="1596252"/>
            <a:ext cx="3623672" cy="3511002"/>
            <a:chOff x="2622680" y="1596252"/>
            <a:chExt cx="3623672" cy="3511002"/>
          </a:xfrm>
        </p:grpSpPr>
        <p:grpSp>
          <p:nvGrpSpPr>
            <p:cNvPr id="18" name="Group 17"/>
            <p:cNvGrpSpPr/>
            <p:nvPr/>
          </p:nvGrpSpPr>
          <p:grpSpPr>
            <a:xfrm>
              <a:off x="2622680" y="1782931"/>
              <a:ext cx="3623672" cy="3324323"/>
              <a:chOff x="2622680" y="1771591"/>
              <a:chExt cx="3623672" cy="3324323"/>
            </a:xfrm>
          </p:grpSpPr>
          <p:pic>
            <p:nvPicPr>
              <p:cNvPr id="69" name="Picture 68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60021" y="2957085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0" name="Picture 69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36908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1" name="Picture 70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44012" y="2181864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4" name="Picture 73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4903996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5" name="Picture 74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78015" y="4338001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6" name="Picture 75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5957715" y="1924404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7" name="Picture 76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5990554" y="33000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8" name="Picture 77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6030153" y="4661701"/>
                <a:ext cx="216199" cy="191918"/>
              </a:xfrm>
              <a:prstGeom prst="rect">
                <a:avLst/>
              </a:prstGeom>
            </p:spPr>
          </p:pic>
          <p:cxnSp>
            <p:nvCxnSpPr>
              <p:cNvPr id="6" name="Straight Connector 5"/>
              <p:cNvCxnSpPr/>
              <p:nvPr/>
            </p:nvCxnSpPr>
            <p:spPr>
              <a:xfrm flipV="1">
                <a:off x="2917080" y="1771591"/>
                <a:ext cx="1938522" cy="58561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2822597" y="3134454"/>
                <a:ext cx="2021142" cy="73380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2868235" y="4507669"/>
                <a:ext cx="1983765" cy="51408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2715835" y="2433183"/>
                <a:ext cx="0" cy="115643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endCxn id="39" idx="0"/>
              </p:cNvCxnSpPr>
              <p:nvPr/>
            </p:nvCxnSpPr>
            <p:spPr>
              <a:xfrm>
                <a:off x="5023320" y="1785738"/>
                <a:ext cx="895863" cy="21334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endCxn id="77" idx="1"/>
              </p:cNvCxnSpPr>
              <p:nvPr/>
            </p:nvCxnSpPr>
            <p:spPr>
              <a:xfrm>
                <a:off x="5115854" y="3001586"/>
                <a:ext cx="874700" cy="39446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75" idx="3"/>
                <a:endCxn id="78" idx="1"/>
              </p:cNvCxnSpPr>
              <p:nvPr/>
            </p:nvCxnSpPr>
            <p:spPr>
              <a:xfrm>
                <a:off x="5094214" y="4433960"/>
                <a:ext cx="935939" cy="32370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75" idx="0"/>
              </p:cNvCxnSpPr>
              <p:nvPr/>
            </p:nvCxnSpPr>
            <p:spPr>
              <a:xfrm flipH="1" flipV="1">
                <a:off x="4968121" y="3204650"/>
                <a:ext cx="17994" cy="1133351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69" idx="0"/>
              </p:cNvCxnSpPr>
              <p:nvPr/>
            </p:nvCxnSpPr>
            <p:spPr>
              <a:xfrm flipV="1">
                <a:off x="4968121" y="1850507"/>
                <a:ext cx="0" cy="110657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6051147" y="2204859"/>
                <a:ext cx="14668" cy="102326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V="1">
                <a:off x="6065815" y="3543463"/>
                <a:ext cx="0" cy="11120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2715835" y="3929775"/>
                <a:ext cx="0" cy="89036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 descr="smartphone-as-wifi-hotspot.png"/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1"/>
            <a:stretch/>
          </p:blipFill>
          <p:spPr>
            <a:xfrm>
              <a:off x="4855602" y="1596252"/>
              <a:ext cx="216199" cy="191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388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1897" y="365174"/>
            <a:ext cx="31925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Palatino"/>
                <a:cs typeface="Palatino"/>
              </a:rPr>
              <a:t>Entreprise</a:t>
            </a:r>
            <a:endParaRPr lang="fr-FR" sz="2000" dirty="0" smtClean="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7358" y="1967125"/>
            <a:ext cx="31925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Palatino"/>
                <a:cs typeface="Palatino"/>
              </a:rPr>
              <a:t>Architecture d’Entreprise</a:t>
            </a:r>
            <a:endParaRPr lang="fr-FR" sz="2000" dirty="0" smtClean="0">
              <a:latin typeface="Palatino"/>
              <a:cs typeface="Palatin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0581" y="211238"/>
            <a:ext cx="3539100" cy="776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14923" y="1792348"/>
            <a:ext cx="3539100" cy="776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>
            <a:stCxn id="4" idx="2"/>
            <a:endCxn id="13" idx="0"/>
          </p:cNvCxnSpPr>
          <p:nvPr/>
        </p:nvCxnSpPr>
        <p:spPr>
          <a:xfrm flipH="1">
            <a:off x="2303650" y="987728"/>
            <a:ext cx="6481" cy="97939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0" idx="3"/>
            <a:endCxn id="4" idx="3"/>
          </p:cNvCxnSpPr>
          <p:nvPr/>
        </p:nvCxnSpPr>
        <p:spPr>
          <a:xfrm flipV="1">
            <a:off x="4054023" y="599483"/>
            <a:ext cx="25658" cy="1581110"/>
          </a:xfrm>
          <a:prstGeom prst="bentConnector3">
            <a:avLst>
              <a:gd name="adj1" fmla="val 2140966"/>
            </a:avLst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59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844365" y="865452"/>
            <a:ext cx="31925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Palatino"/>
                <a:cs typeface="Palatino"/>
              </a:rPr>
              <a:t>Entreprise</a:t>
            </a:r>
            <a:endParaRPr lang="fr-FR" sz="2000" b="1" dirty="0" smtClean="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6767" y="2313481"/>
            <a:ext cx="3192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Palatino"/>
                <a:cs typeface="Palatino"/>
              </a:rPr>
              <a:t>Complexe</a:t>
            </a:r>
            <a:endParaRPr lang="fr-FR" sz="2400" dirty="0" smtClean="0">
              <a:latin typeface="Palatino"/>
              <a:cs typeface="Palatin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58149" y="295037"/>
            <a:ext cx="3539100" cy="132370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 flipH="1">
            <a:off x="2573059" y="1618742"/>
            <a:ext cx="1104198" cy="6947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82853" y="2313481"/>
            <a:ext cx="3192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Palatino"/>
                <a:cs typeface="Palatino"/>
              </a:rPr>
              <a:t>Dynamique</a:t>
            </a:r>
            <a:endParaRPr lang="fr-FR" sz="2400" dirty="0" smtClean="0">
              <a:latin typeface="Palatino"/>
              <a:cs typeface="Palatino"/>
            </a:endParaRPr>
          </a:p>
        </p:txBody>
      </p:sp>
      <p:cxnSp>
        <p:nvCxnSpPr>
          <p:cNvPr id="17" name="Straight Arrow Connector 16"/>
          <p:cNvCxnSpPr>
            <a:endCxn id="11" idx="0"/>
          </p:cNvCxnSpPr>
          <p:nvPr/>
        </p:nvCxnSpPr>
        <p:spPr>
          <a:xfrm>
            <a:off x="5203799" y="1618742"/>
            <a:ext cx="1075346" cy="6947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1109" y="3563882"/>
            <a:ext cx="3192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2400" dirty="0" smtClean="0">
                <a:latin typeface="Palatino"/>
                <a:cs typeface="Palatino"/>
              </a:rPr>
              <a:t>Modélisation</a:t>
            </a:r>
            <a:endParaRPr lang="fr-CA" sz="2400" dirty="0" smtClean="0">
              <a:latin typeface="Palatino"/>
              <a:cs typeface="Palatin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95682" y="3563882"/>
            <a:ext cx="3192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Palatino"/>
                <a:cs typeface="Palatino"/>
              </a:rPr>
              <a:t>Évolutivité</a:t>
            </a:r>
            <a:endParaRPr lang="fr-FR" sz="2400" dirty="0" smtClean="0">
              <a:latin typeface="Palatino"/>
              <a:cs typeface="Palatin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5451" y="4845125"/>
            <a:ext cx="319258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Palatino"/>
                <a:cs typeface="Palatino"/>
              </a:rPr>
              <a:t>Architecture d’Entreprise</a:t>
            </a:r>
            <a:endParaRPr lang="fr-FR" sz="2400" dirty="0" smtClean="0">
              <a:latin typeface="Palatino"/>
              <a:cs typeface="Palatino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93791" y="4845125"/>
            <a:ext cx="319258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Palatino"/>
                <a:cs typeface="Palatino"/>
              </a:rPr>
              <a:t>Ingénierie Dirigée</a:t>
            </a:r>
          </a:p>
          <a:p>
            <a:pPr algn="ctr"/>
            <a:r>
              <a:rPr lang="fr-FR" sz="2400" dirty="0" smtClean="0">
                <a:latin typeface="Palatino"/>
                <a:cs typeface="Palatino"/>
              </a:rPr>
              <a:t>par les Modèles</a:t>
            </a:r>
            <a:endParaRPr lang="fr-FR" sz="2400" dirty="0" smtClean="0">
              <a:latin typeface="Palatino"/>
              <a:cs typeface="Palatino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541743" y="4025547"/>
            <a:ext cx="5658" cy="81166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9" idx="0"/>
          </p:cNvCxnSpPr>
          <p:nvPr/>
        </p:nvCxnSpPr>
        <p:spPr>
          <a:xfrm>
            <a:off x="6279145" y="2775146"/>
            <a:ext cx="12829" cy="7887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33505" y="2069749"/>
            <a:ext cx="1937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smtClean="0">
                <a:latin typeface="Palatino"/>
                <a:cs typeface="Palatino"/>
              </a:rPr>
              <a:t>Propriétés </a:t>
            </a:r>
            <a:endParaRPr lang="fr-FR" sz="2000" i="1" dirty="0" smtClean="0">
              <a:latin typeface="Palatino"/>
              <a:cs typeface="Palatin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33505" y="442142"/>
            <a:ext cx="193702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smtClean="0">
                <a:latin typeface="Palatino"/>
                <a:cs typeface="Palatino"/>
              </a:rPr>
              <a:t>Système étudié </a:t>
            </a:r>
            <a:endParaRPr lang="fr-FR" sz="2000" i="1" dirty="0" smtClean="0">
              <a:latin typeface="Palatino"/>
              <a:cs typeface="Palatino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33505" y="3163772"/>
            <a:ext cx="1937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smtClean="0">
                <a:latin typeface="Palatino"/>
                <a:cs typeface="Palatino"/>
              </a:rPr>
              <a:t>Besoins</a:t>
            </a:r>
            <a:endParaRPr lang="fr-FR" sz="2000" i="1" dirty="0" smtClean="0">
              <a:latin typeface="Palatino"/>
              <a:cs typeface="Palatino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41607" y="4437104"/>
            <a:ext cx="3680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i="1" dirty="0" smtClean="0">
                <a:latin typeface="Palatino"/>
                <a:cs typeface="Palatino"/>
              </a:rPr>
              <a:t>Approches existantes </a:t>
            </a:r>
            <a:endParaRPr lang="fr-CA" sz="2000" i="1" dirty="0" smtClean="0">
              <a:latin typeface="Palatino"/>
              <a:cs typeface="Palatino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91986" y="4033458"/>
            <a:ext cx="5658" cy="81166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564355" y="2775146"/>
            <a:ext cx="12829" cy="7887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3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85656" y="1750598"/>
            <a:ext cx="319258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Palatino"/>
                <a:cs typeface="Palatino"/>
              </a:rPr>
              <a:t>Gestionnaire</a:t>
            </a:r>
          </a:p>
          <a:p>
            <a:pPr algn="ctr"/>
            <a:r>
              <a:rPr lang="fr-FR" sz="2000" b="1" dirty="0" smtClean="0">
                <a:latin typeface="Palatino"/>
                <a:cs typeface="Palatino"/>
              </a:rPr>
              <a:t> du réseau électrique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0356" y="3020000"/>
            <a:ext cx="2589772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Nouveaux </a:t>
            </a:r>
          </a:p>
          <a:p>
            <a:pPr algn="ctr"/>
            <a:r>
              <a:rPr lang="fr-FR" b="1" dirty="0" smtClean="0">
                <a:latin typeface="Palatino"/>
                <a:cs typeface="Palatino"/>
              </a:rPr>
              <a:t>flux d’information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consignes, consommation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04" y="563791"/>
            <a:ext cx="23461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Nouveaux acteurs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producteurs décentralisés</a:t>
            </a:r>
            <a:endParaRPr lang="fr-FR" dirty="0" smtClean="0">
              <a:latin typeface="Palatino"/>
              <a:cs typeface="Palatin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3668" y="2981420"/>
            <a:ext cx="29136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Nouveaux </a:t>
            </a:r>
          </a:p>
          <a:p>
            <a:pPr algn="ctr"/>
            <a:r>
              <a:rPr lang="fr-FR" b="1" dirty="0" smtClean="0">
                <a:latin typeface="Palatino"/>
                <a:cs typeface="Palatino"/>
              </a:rPr>
              <a:t>équipements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compteurs intelligents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0445" y="499026"/>
            <a:ext cx="29136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Nouveaux usages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véhicules électriques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maisons connectées</a:t>
            </a:r>
          </a:p>
        </p:txBody>
      </p:sp>
      <p:sp>
        <p:nvSpPr>
          <p:cNvPr id="17" name="Oval 16"/>
          <p:cNvSpPr/>
          <p:nvPr/>
        </p:nvSpPr>
        <p:spPr>
          <a:xfrm>
            <a:off x="2785656" y="1462346"/>
            <a:ext cx="3192583" cy="1531997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751257" y="1411043"/>
            <a:ext cx="380930" cy="4036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775367" y="2628167"/>
            <a:ext cx="380930" cy="4036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35399" y="1436013"/>
            <a:ext cx="380930" cy="4036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622570" y="2616304"/>
            <a:ext cx="380930" cy="4036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86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0356" y="3020000"/>
            <a:ext cx="2589772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Nouveaux </a:t>
            </a:r>
          </a:p>
          <a:p>
            <a:pPr algn="ctr"/>
            <a:r>
              <a:rPr lang="fr-FR" b="1" dirty="0" smtClean="0">
                <a:latin typeface="Palatino"/>
                <a:cs typeface="Palatino"/>
              </a:rPr>
              <a:t>flux d’information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consignes, consommation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04" y="563791"/>
            <a:ext cx="23461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Nouveaux acteurs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producteurs décentralisés</a:t>
            </a:r>
            <a:endParaRPr lang="fr-FR" dirty="0" smtClean="0">
              <a:latin typeface="Palatino"/>
              <a:cs typeface="Palatin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3668" y="2981420"/>
            <a:ext cx="29136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Nouveaux </a:t>
            </a:r>
          </a:p>
          <a:p>
            <a:pPr algn="ctr"/>
            <a:r>
              <a:rPr lang="fr-FR" b="1" dirty="0" smtClean="0">
                <a:latin typeface="Palatino"/>
                <a:cs typeface="Palatino"/>
              </a:rPr>
              <a:t>équipements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compteurs intelligents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0445" y="499026"/>
            <a:ext cx="29136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Nouveaux usages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véhicules électriques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maisons connectées</a:t>
            </a:r>
          </a:p>
        </p:txBody>
      </p:sp>
    </p:spTree>
    <p:extLst>
      <p:ext uri="{BB962C8B-B14F-4D97-AF65-F5344CB8AC3E}">
        <p14:creationId xmlns:p14="http://schemas.microsoft.com/office/powerpoint/2010/main" val="42134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286707" y="412475"/>
            <a:ext cx="3192583" cy="776490"/>
            <a:chOff x="5120604" y="211238"/>
            <a:chExt cx="3192583" cy="776490"/>
          </a:xfrm>
        </p:grpSpPr>
        <p:sp>
          <p:nvSpPr>
            <p:cNvPr id="14" name="TextBox 13"/>
            <p:cNvSpPr txBox="1"/>
            <p:nvPr/>
          </p:nvSpPr>
          <p:spPr>
            <a:xfrm>
              <a:off x="5120604" y="400610"/>
              <a:ext cx="319258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smtClean="0">
                  <a:latin typeface="Palatino"/>
                  <a:cs typeface="Palatino"/>
                </a:rPr>
                <a:t>Validation /critique</a:t>
              </a:r>
              <a:endParaRPr lang="fr-FR" sz="2000" dirty="0" smtClean="0">
                <a:latin typeface="Palatino"/>
                <a:cs typeface="Palatino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02842" y="211238"/>
              <a:ext cx="2628226" cy="776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1877175" y="1197783"/>
            <a:ext cx="686298" cy="119217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2"/>
          </p:cNvCxnSpPr>
          <p:nvPr/>
        </p:nvCxnSpPr>
        <p:spPr>
          <a:xfrm flipV="1">
            <a:off x="5156390" y="1188965"/>
            <a:ext cx="726668" cy="11719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32745" y="392243"/>
            <a:ext cx="3192583" cy="776490"/>
            <a:chOff x="713839" y="235359"/>
            <a:chExt cx="3192583" cy="776490"/>
          </a:xfrm>
        </p:grpSpPr>
        <p:sp>
          <p:nvSpPr>
            <p:cNvPr id="12" name="TextBox 11"/>
            <p:cNvSpPr txBox="1"/>
            <p:nvPr/>
          </p:nvSpPr>
          <p:spPr>
            <a:xfrm>
              <a:off x="713839" y="423306"/>
              <a:ext cx="319258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smtClean="0">
                  <a:latin typeface="Palatino"/>
                  <a:cs typeface="Palatino"/>
                </a:rPr>
                <a:t>Modélisation</a:t>
              </a:r>
              <a:endParaRPr lang="fr-FR" sz="2000" dirty="0" smtClean="0">
                <a:latin typeface="Palatino"/>
                <a:cs typeface="Palatino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08847" y="235359"/>
              <a:ext cx="2628226" cy="776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20324" y="2360905"/>
            <a:ext cx="3192583" cy="776490"/>
            <a:chOff x="2489737" y="2192606"/>
            <a:chExt cx="3192583" cy="776490"/>
          </a:xfrm>
        </p:grpSpPr>
        <p:sp>
          <p:nvSpPr>
            <p:cNvPr id="13" name="TextBox 12"/>
            <p:cNvSpPr txBox="1"/>
            <p:nvPr/>
          </p:nvSpPr>
          <p:spPr>
            <a:xfrm>
              <a:off x="2489737" y="2360905"/>
              <a:ext cx="319258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smtClean="0">
                  <a:latin typeface="Palatino"/>
                  <a:cs typeface="Palatino"/>
                </a:rPr>
                <a:t>Analyse</a:t>
              </a:r>
              <a:endParaRPr lang="fr-FR" sz="2000" dirty="0" smtClean="0">
                <a:latin typeface="Palatino"/>
                <a:cs typeface="Palatino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97577" y="2192606"/>
              <a:ext cx="2628226" cy="776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4" name="Straight Arrow Connector 23"/>
          <p:cNvCxnSpPr>
            <a:endCxn id="17" idx="3"/>
          </p:cNvCxnSpPr>
          <p:nvPr/>
        </p:nvCxnSpPr>
        <p:spPr>
          <a:xfrm flipH="1">
            <a:off x="3155979" y="780488"/>
            <a:ext cx="141296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2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1897" y="365174"/>
            <a:ext cx="31925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Palatino"/>
                <a:cs typeface="Palatino"/>
              </a:rPr>
              <a:t>Entreprise</a:t>
            </a:r>
            <a:endParaRPr lang="fr-FR" sz="2000" dirty="0" smtClean="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5845" y="1556629"/>
            <a:ext cx="31925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Palatino"/>
                <a:cs typeface="Palatino"/>
              </a:rPr>
              <a:t>Architecture d’Entreprise</a:t>
            </a:r>
            <a:endParaRPr lang="fr-FR" sz="2000" dirty="0" smtClean="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5845" y="2645450"/>
            <a:ext cx="319258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Palatino"/>
                <a:cs typeface="Palatino"/>
              </a:rPr>
              <a:t>Analyse d’une</a:t>
            </a:r>
          </a:p>
          <a:p>
            <a:pPr algn="ctr"/>
            <a:r>
              <a:rPr lang="fr-FR" sz="2000" dirty="0" smtClean="0">
                <a:latin typeface="Palatino"/>
                <a:cs typeface="Palatino"/>
              </a:rPr>
              <a:t>Architecture d’Entreprise</a:t>
            </a:r>
            <a:endParaRPr lang="fr-FR" sz="2000" dirty="0" smtClean="0">
              <a:latin typeface="Palatino"/>
              <a:cs typeface="Palatino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2033456" y="872247"/>
            <a:ext cx="250169" cy="633070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own Arrow 19"/>
          <p:cNvSpPr/>
          <p:nvPr/>
        </p:nvSpPr>
        <p:spPr>
          <a:xfrm>
            <a:off x="2044737" y="2025231"/>
            <a:ext cx="250169" cy="633070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grpSp>
        <p:nvGrpSpPr>
          <p:cNvPr id="51" name="Group 50"/>
          <p:cNvGrpSpPr/>
          <p:nvPr/>
        </p:nvGrpSpPr>
        <p:grpSpPr>
          <a:xfrm flipH="1">
            <a:off x="1756731" y="4402209"/>
            <a:ext cx="1000480" cy="726761"/>
            <a:chOff x="1318846" y="4408440"/>
            <a:chExt cx="1208177" cy="775386"/>
          </a:xfrm>
        </p:grpSpPr>
        <p:pic>
          <p:nvPicPr>
            <p:cNvPr id="52" name="Picture 5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846" y="4416248"/>
              <a:ext cx="270028" cy="270028"/>
            </a:xfrm>
            <a:prstGeom prst="rect">
              <a:avLst/>
            </a:prstGeom>
          </p:spPr>
        </p:pic>
        <p:pic>
          <p:nvPicPr>
            <p:cNvPr id="54" name="Picture 53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243" y="4412344"/>
              <a:ext cx="270028" cy="270028"/>
            </a:xfrm>
            <a:prstGeom prst="rect">
              <a:avLst/>
            </a:prstGeom>
          </p:spPr>
        </p:pic>
        <p:pic>
          <p:nvPicPr>
            <p:cNvPr id="55" name="Picture 54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775" y="4412344"/>
              <a:ext cx="270028" cy="270028"/>
            </a:xfrm>
            <a:prstGeom prst="rect">
              <a:avLst/>
            </a:prstGeom>
          </p:spPr>
        </p:pic>
        <p:pic>
          <p:nvPicPr>
            <p:cNvPr id="56" name="Picture 55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03" y="4408440"/>
              <a:ext cx="270028" cy="270028"/>
            </a:xfrm>
            <a:prstGeom prst="rect">
              <a:avLst/>
            </a:prstGeom>
          </p:spPr>
        </p:pic>
        <p:pic>
          <p:nvPicPr>
            <p:cNvPr id="57" name="Picture 5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226" y="4665290"/>
              <a:ext cx="270028" cy="270028"/>
            </a:xfrm>
            <a:prstGeom prst="rect">
              <a:avLst/>
            </a:prstGeom>
          </p:spPr>
        </p:pic>
        <p:pic>
          <p:nvPicPr>
            <p:cNvPr id="58" name="Picture 57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623" y="4661386"/>
              <a:ext cx="270028" cy="270028"/>
            </a:xfrm>
            <a:prstGeom prst="rect">
              <a:avLst/>
            </a:prstGeom>
          </p:spPr>
        </p:pic>
        <p:pic>
          <p:nvPicPr>
            <p:cNvPr id="59" name="Picture 58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155" y="4661386"/>
              <a:ext cx="270028" cy="270028"/>
            </a:xfrm>
            <a:prstGeom prst="rect">
              <a:avLst/>
            </a:prstGeom>
          </p:spPr>
        </p:pic>
        <p:pic>
          <p:nvPicPr>
            <p:cNvPr id="60" name="Picture 59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783" y="4657482"/>
              <a:ext cx="270028" cy="270028"/>
            </a:xfrm>
            <a:prstGeom prst="rect">
              <a:avLst/>
            </a:prstGeom>
          </p:spPr>
        </p:pic>
        <p:pic>
          <p:nvPicPr>
            <p:cNvPr id="61" name="Picture 60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438" y="4913798"/>
              <a:ext cx="270028" cy="270028"/>
            </a:xfrm>
            <a:prstGeom prst="rect">
              <a:avLst/>
            </a:prstGeom>
          </p:spPr>
        </p:pic>
        <p:pic>
          <p:nvPicPr>
            <p:cNvPr id="62" name="Picture 6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35" y="4909894"/>
              <a:ext cx="270028" cy="270028"/>
            </a:xfrm>
            <a:prstGeom prst="rect">
              <a:avLst/>
            </a:prstGeom>
          </p:spPr>
        </p:pic>
        <p:pic>
          <p:nvPicPr>
            <p:cNvPr id="63" name="Picture 62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367" y="4909894"/>
              <a:ext cx="270028" cy="270028"/>
            </a:xfrm>
            <a:prstGeom prst="rect">
              <a:avLst/>
            </a:prstGeom>
          </p:spPr>
        </p:pic>
        <p:pic>
          <p:nvPicPr>
            <p:cNvPr id="67" name="Picture 6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95" y="4905990"/>
              <a:ext cx="270028" cy="270028"/>
            </a:xfrm>
            <a:prstGeom prst="rect">
              <a:avLst/>
            </a:prstGeom>
          </p:spPr>
        </p:pic>
      </p:grpSp>
      <p:pic>
        <p:nvPicPr>
          <p:cNvPr id="68" name="Picture 67" descr="modern-windmi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28" y="4512603"/>
            <a:ext cx="364030" cy="364030"/>
          </a:xfrm>
          <a:prstGeom prst="rect">
            <a:avLst/>
          </a:prstGeom>
        </p:spPr>
      </p:pic>
      <p:pic>
        <p:nvPicPr>
          <p:cNvPr id="72" name="Picture 71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5715" y="3341111"/>
            <a:ext cx="174399" cy="174399"/>
          </a:xfrm>
          <a:prstGeom prst="rect">
            <a:avLst/>
          </a:prstGeom>
        </p:spPr>
      </p:pic>
      <p:pic>
        <p:nvPicPr>
          <p:cNvPr id="73" name="Picture 72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317" y="4726580"/>
            <a:ext cx="174399" cy="17439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70950" y="4448902"/>
            <a:ext cx="12857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Photovoltaïque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181839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404498" y="2114381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5369049" y="3481649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5369049" y="485605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118" name="Picture 117" descr="smartphone-as-wifi-hotspot.png"/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71541" y="5817199"/>
            <a:ext cx="216199" cy="1919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01891" y="583627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Boitier communicant</a:t>
            </a:r>
          </a:p>
        </p:txBody>
      </p:sp>
      <p:pic>
        <p:nvPicPr>
          <p:cNvPr id="120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37" y="3554803"/>
            <a:ext cx="310156" cy="310156"/>
          </a:xfrm>
          <a:prstGeom prst="rect">
            <a:avLst/>
          </a:prstGeom>
        </p:spPr>
      </p:pic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pic>
        <p:nvPicPr>
          <p:cNvPr id="122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23" y="4915336"/>
            <a:ext cx="310156" cy="3101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951918" y="1596252"/>
            <a:ext cx="2471534" cy="2945007"/>
            <a:chOff x="2622680" y="1596252"/>
            <a:chExt cx="2471534" cy="2945007"/>
          </a:xfrm>
        </p:grpSpPr>
        <p:grpSp>
          <p:nvGrpSpPr>
            <p:cNvPr id="18" name="Group 17"/>
            <p:cNvGrpSpPr/>
            <p:nvPr/>
          </p:nvGrpSpPr>
          <p:grpSpPr>
            <a:xfrm>
              <a:off x="2622680" y="1782931"/>
              <a:ext cx="2471534" cy="2758328"/>
              <a:chOff x="2622680" y="1771591"/>
              <a:chExt cx="2471534" cy="2758328"/>
            </a:xfrm>
          </p:grpSpPr>
          <p:pic>
            <p:nvPicPr>
              <p:cNvPr id="69" name="Picture 68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60021" y="2957085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0" name="Picture 69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36908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1" name="Picture 70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44012" y="2181864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5" name="Picture 74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78015" y="4338001"/>
                <a:ext cx="216199" cy="191918"/>
              </a:xfrm>
              <a:prstGeom prst="rect">
                <a:avLst/>
              </a:prstGeom>
            </p:spPr>
          </p:pic>
          <p:cxnSp>
            <p:nvCxnSpPr>
              <p:cNvPr id="6" name="Straight Connector 5"/>
              <p:cNvCxnSpPr/>
              <p:nvPr/>
            </p:nvCxnSpPr>
            <p:spPr>
              <a:xfrm flipV="1">
                <a:off x="2917080" y="1771591"/>
                <a:ext cx="1938522" cy="58561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2822597" y="3134454"/>
                <a:ext cx="2021142" cy="73380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2715835" y="2433183"/>
                <a:ext cx="0" cy="115643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69" idx="0"/>
              </p:cNvCxnSpPr>
              <p:nvPr/>
            </p:nvCxnSpPr>
            <p:spPr>
              <a:xfrm flipV="1">
                <a:off x="4968121" y="1850507"/>
                <a:ext cx="0" cy="110657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 descr="smartphone-as-wifi-hotspot.png"/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1"/>
            <a:stretch/>
          </p:blipFill>
          <p:spPr>
            <a:xfrm>
              <a:off x="4855602" y="1596252"/>
              <a:ext cx="216199" cy="191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89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7186</TotalTime>
  <Words>435</Words>
  <Application>Microsoft Macintosh PowerPoint</Application>
  <PresentationFormat>On-screen Show (4:3)</PresentationFormat>
  <Paragraphs>710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Rachida</dc:creator>
  <cp:lastModifiedBy>Rachida</cp:lastModifiedBy>
  <cp:revision>53</cp:revision>
  <dcterms:created xsi:type="dcterms:W3CDTF">2016-06-16T12:24:13Z</dcterms:created>
  <dcterms:modified xsi:type="dcterms:W3CDTF">2016-06-21T15:03:35Z</dcterms:modified>
</cp:coreProperties>
</file>