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81" r:id="rId4"/>
    <p:sldId id="282" r:id="rId5"/>
    <p:sldId id="280" r:id="rId6"/>
    <p:sldId id="275" r:id="rId7"/>
    <p:sldId id="276" r:id="rId8"/>
    <p:sldId id="272" r:id="rId9"/>
    <p:sldId id="277" r:id="rId10"/>
    <p:sldId id="274" r:id="rId11"/>
    <p:sldId id="266" r:id="rId12"/>
    <p:sldId id="270" r:id="rId13"/>
    <p:sldId id="271" r:id="rId14"/>
    <p:sldId id="267" r:id="rId15"/>
    <p:sldId id="265" r:id="rId16"/>
    <p:sldId id="262" r:id="rId17"/>
    <p:sldId id="257" r:id="rId18"/>
    <p:sldId id="256" r:id="rId19"/>
    <p:sldId id="259" r:id="rId20"/>
    <p:sldId id="264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179" autoAdjust="0"/>
  </p:normalViewPr>
  <p:slideViewPr>
    <p:cSldViewPr snapToGrid="0" snapToObjects="1">
      <p:cViewPr>
        <p:scale>
          <a:sx n="99" d="100"/>
          <a:sy n="99" d="100"/>
        </p:scale>
        <p:origin x="-1976" y="-200"/>
      </p:cViewPr>
      <p:guideLst>
        <p:guide orient="horz" pos="1272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Historique</c:v>
                </c:pt>
              </c:strCache>
            </c:strRef>
          </c:tx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452.0</c:v>
                </c:pt>
                <c:pt idx="1">
                  <c:v>459.1</c:v>
                </c:pt>
                <c:pt idx="2">
                  <c:v>466.3</c:v>
                </c:pt>
                <c:pt idx="3">
                  <c:v>471.5</c:v>
                </c:pt>
                <c:pt idx="4">
                  <c:v>462.6</c:v>
                </c:pt>
                <c:pt idx="5">
                  <c:v>474.0</c:v>
                </c:pt>
                <c:pt idx="6">
                  <c:v>479.1</c:v>
                </c:pt>
                <c:pt idx="7">
                  <c:v>479.1</c:v>
                </c:pt>
                <c:pt idx="8">
                  <c:v>478.3</c:v>
                </c:pt>
                <c:pt idx="9">
                  <c:v>476.2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Prévisions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2007.0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9">
                  <c:v>476.2</c:v>
                </c:pt>
                <c:pt idx="10">
                  <c:v>478.3</c:v>
                </c:pt>
                <c:pt idx="11">
                  <c:v>482.7</c:v>
                </c:pt>
                <c:pt idx="12">
                  <c:v>486.9</c:v>
                </c:pt>
                <c:pt idx="13">
                  <c:v>490.8</c:v>
                </c:pt>
                <c:pt idx="14">
                  <c:v>494.5</c:v>
                </c:pt>
                <c:pt idx="15">
                  <c:v>498.4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403848"/>
        <c:axId val="-2127400872"/>
      </c:lineChart>
      <c:catAx>
        <c:axId val="-2127403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7400872"/>
        <c:crosses val="autoZero"/>
        <c:auto val="1"/>
        <c:lblAlgn val="ctr"/>
        <c:lblOffset val="100"/>
        <c:noMultiLvlLbl val="0"/>
      </c:catAx>
      <c:valAx>
        <c:axId val="-2127400872"/>
        <c:scaling>
          <c:orientation val="minMax"/>
          <c:min val="44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127403848"/>
        <c:crossesAt val="1.0"/>
        <c:crossBetween val="between"/>
      </c:valAx>
    </c:plotArea>
    <c:legend>
      <c:legendPos val="r"/>
      <c:layout>
        <c:manualLayout>
          <c:xMode val="edge"/>
          <c:yMode val="edge"/>
          <c:x val="0.632307528667012"/>
          <c:y val="0.656474717147836"/>
          <c:w val="0.160600964951873"/>
          <c:h val="0.1471637650045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3B3A-87CB-104F-B159-B84B1DEF9AF8}" type="datetimeFigureOut">
              <a:rPr lang="en-US" smtClean="0"/>
              <a:t>20/06/16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CC5D-ED73-4044-85F8-A0FCB6B13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microsoft.com/office/2007/relationships/hdphoto" Target="../media/hdphoto1.wdp"/><Relationship Id="rId10" Type="http://schemas.openxmlformats.org/officeDocument/2006/relationships/image" Target="../media/image9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  <p:pic>
        <p:nvPicPr>
          <p:cNvPr id="98" name="Picture 97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041" y="2159987"/>
            <a:ext cx="225135" cy="2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845" y="1556629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845" y="2645450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Analyse d’une</a:t>
            </a:r>
          </a:p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2033456" y="872247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2044737" y="2025231"/>
            <a:ext cx="250169" cy="6330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2193204"/>
              <a:ext cx="2453540" cy="1700941"/>
              <a:chOff x="2622680" y="2181864"/>
              <a:chExt cx="2453540" cy="1700941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9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3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151067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0" y="2379150"/>
            <a:ext cx="1680361" cy="1680361"/>
          </a:xfrm>
          <a:prstGeom prst="rect">
            <a:avLst/>
          </a:prstGeom>
        </p:spPr>
      </p:pic>
      <p:pic>
        <p:nvPicPr>
          <p:cNvPr id="5" name="Picture 4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07" y="2923707"/>
            <a:ext cx="1184029" cy="1184029"/>
          </a:xfrm>
          <a:prstGeom prst="rect">
            <a:avLst/>
          </a:prstGeom>
        </p:spPr>
      </p:pic>
      <p:pic>
        <p:nvPicPr>
          <p:cNvPr id="6" name="Picture 5" descr="full-batt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5" y="4341690"/>
            <a:ext cx="2323455" cy="2323455"/>
          </a:xfrm>
          <a:prstGeom prst="rect">
            <a:avLst/>
          </a:prstGeom>
        </p:spPr>
      </p:pic>
      <p:pic>
        <p:nvPicPr>
          <p:cNvPr id="8" name="Picture 7" descr="sun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1" y="569734"/>
            <a:ext cx="1599420" cy="1599420"/>
          </a:xfrm>
          <a:prstGeom prst="rect">
            <a:avLst/>
          </a:prstGeom>
        </p:spPr>
      </p:pic>
      <p:pic>
        <p:nvPicPr>
          <p:cNvPr id="9" name="Picture 8" descr="wind-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2370800"/>
            <a:ext cx="1680361" cy="1680361"/>
          </a:xfrm>
          <a:prstGeom prst="rect">
            <a:avLst/>
          </a:prstGeom>
        </p:spPr>
      </p:pic>
      <p:pic>
        <p:nvPicPr>
          <p:cNvPr id="10" name="Picture 9" descr="solar-pa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8" y="2915357"/>
            <a:ext cx="1184029" cy="1184029"/>
          </a:xfrm>
          <a:prstGeom prst="rect">
            <a:avLst/>
          </a:prstGeom>
        </p:spPr>
      </p:pic>
      <p:pic>
        <p:nvPicPr>
          <p:cNvPr id="7" name="Picture 6" descr="nuag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" t="35160" r="43095" b="36478"/>
          <a:stretch/>
        </p:blipFill>
        <p:spPr>
          <a:xfrm>
            <a:off x="6034679" y="472004"/>
            <a:ext cx="2819935" cy="1945077"/>
          </a:xfrm>
          <a:prstGeom prst="rect">
            <a:avLst/>
          </a:prstGeom>
        </p:spPr>
      </p:pic>
      <p:pic>
        <p:nvPicPr>
          <p:cNvPr id="12" name="Picture 11" descr="eolienn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2" t="56429" r="13194" b="-1792"/>
          <a:stretch/>
        </p:blipFill>
        <p:spPr>
          <a:xfrm>
            <a:off x="4919673" y="2257967"/>
            <a:ext cx="1318344" cy="2035498"/>
          </a:xfrm>
          <a:prstGeom prst="rect">
            <a:avLst/>
          </a:prstGeom>
        </p:spPr>
      </p:pic>
      <p:pic>
        <p:nvPicPr>
          <p:cNvPr id="13" name="Picture 12" descr="sea-wav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" y="1940955"/>
            <a:ext cx="914400" cy="476126"/>
          </a:xfrm>
          <a:prstGeom prst="rect">
            <a:avLst/>
          </a:prstGeom>
        </p:spPr>
      </p:pic>
      <p:pic>
        <p:nvPicPr>
          <p:cNvPr id="14" name="Picture 13" descr="low-batter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73" y="4332786"/>
            <a:ext cx="2364509" cy="23645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17071" y="6284091"/>
            <a:ext cx="55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Production d’électricité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85584" y="690038"/>
            <a:ext cx="0" cy="53380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1157512"/>
              </p:ext>
            </p:extLst>
          </p:nvPr>
        </p:nvGraphicFramePr>
        <p:xfrm>
          <a:off x="826108" y="741348"/>
          <a:ext cx="9148021" cy="513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223431" y="2911475"/>
            <a:ext cx="73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TWh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  <p:pic>
        <p:nvPicPr>
          <p:cNvPr id="6" name="Picture 5" descr="heating-black-to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55" y="1469122"/>
            <a:ext cx="733885" cy="733885"/>
          </a:xfrm>
          <a:prstGeom prst="rect">
            <a:avLst/>
          </a:prstGeom>
        </p:spPr>
      </p:pic>
      <p:pic>
        <p:nvPicPr>
          <p:cNvPr id="7" name="Picture 6" descr="minispl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21" y="2279095"/>
            <a:ext cx="835733" cy="835733"/>
          </a:xfrm>
          <a:prstGeom prst="rect">
            <a:avLst/>
          </a:prstGeom>
        </p:spPr>
      </p:pic>
      <p:pic>
        <p:nvPicPr>
          <p:cNvPr id="8" name="Picture 7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67" y="1469122"/>
            <a:ext cx="681373" cy="681373"/>
          </a:xfrm>
          <a:prstGeom prst="rect">
            <a:avLst/>
          </a:prstGeom>
        </p:spPr>
      </p:pic>
      <p:pic>
        <p:nvPicPr>
          <p:cNvPr id="11" name="Image 39" descr="v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751">
            <a:off x="5616008" y="769355"/>
            <a:ext cx="1594332" cy="15943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3429" y="5999576"/>
            <a:ext cx="551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cs typeface="Palatino"/>
              </a:rPr>
              <a:t>Source : prévisions de consommation RTE 2014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4386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0"/>
          <a:stretch/>
        </p:blipFill>
        <p:spPr>
          <a:xfrm>
            <a:off x="519947" y="224692"/>
            <a:ext cx="7578745" cy="5822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231" y="88900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4324" y="888051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81" y="1592103"/>
            <a:ext cx="24970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625" y="1832866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797" y="3138008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4797" y="4346892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8408" y="1833022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4504" y="3187009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0369" y="4560534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7071" y="2811524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83692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75697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009278" y="4982314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48372" y="3565361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25744" y="3460385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25953" y="248902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778353" y="243627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852601" y="243236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15835" y="2461676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868235" y="240892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290020" y="222526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24207" y="2352289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363297" y="240487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73690" y="2446042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395167" y="2672720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395167" y="4143901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454760" y="1494693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5755051" y="1426225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3692" y="195385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805732" y="263768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96436" y="1992782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5" y="4421924"/>
            <a:ext cx="482238" cy="482238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34" y="2982086"/>
            <a:ext cx="659689" cy="659689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7" y="1315924"/>
            <a:ext cx="879291" cy="87929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917080" y="1778000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95957" y="176809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20386" y="3028276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23320" y="4431261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42" y="1494693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2382" y="2943731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728778" y="3195892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7" name="Picture 6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95167" y="1586082"/>
            <a:ext cx="216199" cy="191918"/>
          </a:xfrm>
          <a:prstGeom prst="rect">
            <a:avLst/>
          </a:prstGeom>
        </p:spPr>
      </p:pic>
      <p:pic>
        <p:nvPicPr>
          <p:cNvPr id="69" name="Picture 68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4359827" y="2957230"/>
            <a:ext cx="216199" cy="191918"/>
          </a:xfrm>
          <a:prstGeom prst="rect">
            <a:avLst/>
          </a:prstGeom>
        </p:spPr>
      </p:pic>
      <p:pic>
        <p:nvPicPr>
          <p:cNvPr id="70" name="Picture 69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651344" y="3757446"/>
            <a:ext cx="216199" cy="191918"/>
          </a:xfrm>
          <a:prstGeom prst="rect">
            <a:avLst/>
          </a:prstGeom>
        </p:spPr>
      </p:pic>
      <p:pic>
        <p:nvPicPr>
          <p:cNvPr id="71" name="Picture 70" descr="smartphone-as-wifi-hotspot.png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2844504" y="2318909"/>
            <a:ext cx="216199" cy="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2453540" cy="2297893"/>
            <a:chOff x="2622680" y="1596252"/>
            <a:chExt cx="2453540" cy="2297893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2453540" cy="2111214"/>
              <a:chOff x="2622680" y="1771591"/>
              <a:chExt cx="2453540" cy="2111214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975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</p:spTree>
    <p:extLst>
      <p:ext uri="{BB962C8B-B14F-4D97-AF65-F5344CB8AC3E}">
        <p14:creationId xmlns:p14="http://schemas.microsoft.com/office/powerpoint/2010/main" val="321717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rtgri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368"/>
          <a:stretch/>
        </p:blipFill>
        <p:spPr>
          <a:xfrm>
            <a:off x="849185" y="242333"/>
            <a:ext cx="7578745" cy="5186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469" y="906643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Parc de production</a:t>
            </a:r>
            <a:endParaRPr lang="fr-FR" b="1"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62" y="905692"/>
            <a:ext cx="2598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Palatino"/>
                <a:cs typeface="Palatino"/>
              </a:rPr>
              <a:t>Consommation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259" y="1609744"/>
            <a:ext cx="2901108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r>
              <a:rPr lang="fr-FR" sz="1200" dirty="0" smtClean="0">
                <a:latin typeface="Palatino"/>
                <a:cs typeface="Palatino"/>
              </a:rPr>
              <a:t>Centrale nucléaire</a:t>
            </a: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 smtClean="0">
              <a:latin typeface="Palatino"/>
              <a:cs typeface="Palatino"/>
            </a:endParaRPr>
          </a:p>
          <a:p>
            <a:endParaRPr lang="fr-FR" sz="12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863" y="1850507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Usine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4035" y="3155649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Immeuble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4035" y="4364533"/>
            <a:ext cx="15533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Palatino"/>
                <a:cs typeface="Palatino"/>
              </a:rPr>
              <a:t>Maison individuelle</a:t>
            </a: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7646" y="1850663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chemeClr val="tx2"/>
                </a:solidFill>
                <a:latin typeface="Palatino"/>
                <a:cs typeface="Palatino"/>
              </a:rPr>
              <a:t>Très haute tension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3742" y="3204650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Moyenne tension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9607" y="4578175"/>
            <a:ext cx="1453670" cy="276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2"/>
                </a:solidFill>
                <a:latin typeface="Palatino"/>
                <a:cs typeface="Palatino"/>
              </a:defRPr>
            </a:lvl1pPr>
          </a:lstStyle>
          <a:p>
            <a:r>
              <a:rPr lang="fr-FR"/>
              <a:t>Basse tension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9" y="2829165"/>
            <a:ext cx="297766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2930" y="4876609"/>
            <a:ext cx="2610347" cy="14343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04935" y="5744308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338516" y="4999955"/>
            <a:ext cx="2610347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477610" y="3583002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054982" y="3478026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955191" y="2506663"/>
            <a:ext cx="849944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107591" y="2453914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181839" y="245001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045073" y="2479317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97473" y="242656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19258" y="224290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53445" y="2369930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92535" y="2422518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02928" y="2463683"/>
            <a:ext cx="445493" cy="7190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724405" y="2690361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724405" y="4161542"/>
            <a:ext cx="445493" cy="4068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3998" y="1512334"/>
            <a:ext cx="445493" cy="308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6084289" y="1443866"/>
            <a:ext cx="2977664" cy="3785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 smtClean="0">
              <a:latin typeface="Palatino"/>
              <a:cs typeface="Palatino"/>
            </a:endParaRPr>
          </a:p>
          <a:p>
            <a:endParaRPr lang="fr-FR" sz="1200">
              <a:latin typeface="Palatino"/>
              <a:cs typeface="Palati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82930" y="213026"/>
            <a:ext cx="1246561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2976210" y="281409"/>
            <a:ext cx="31925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Transport et distribution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25674" y="2010423"/>
            <a:ext cx="445493" cy="4962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90" y="4402210"/>
            <a:ext cx="482238" cy="482238"/>
          </a:xfrm>
          <a:prstGeom prst="rect">
            <a:avLst/>
          </a:prstGeom>
        </p:spPr>
      </p:pic>
      <p:pic>
        <p:nvPicPr>
          <p:cNvPr id="42" name="Picture 41" descr="fac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1" y="1316642"/>
            <a:ext cx="846616" cy="8466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246318" y="1795641"/>
            <a:ext cx="607662" cy="32225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25195" y="1785738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349624" y="3045917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352558" y="4448902"/>
            <a:ext cx="783511" cy="58419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Picture 52" descr="factory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20" y="1512334"/>
            <a:ext cx="1054905" cy="1054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86260" y="2961372"/>
            <a:ext cx="1010896" cy="909674"/>
            <a:chOff x="1422777" y="2943731"/>
            <a:chExt cx="1010896" cy="909674"/>
          </a:xfrm>
        </p:grpSpPr>
        <p:pic>
          <p:nvPicPr>
            <p:cNvPr id="3" name="Picture 2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77" y="2943731"/>
              <a:ext cx="604874" cy="604874"/>
            </a:xfrm>
            <a:prstGeom prst="rect">
              <a:avLst/>
            </a:prstGeom>
          </p:spPr>
        </p:pic>
        <p:pic>
          <p:nvPicPr>
            <p:cNvPr id="64" name="Picture 63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788" y="3096131"/>
              <a:ext cx="604874" cy="604874"/>
            </a:xfrm>
            <a:prstGeom prst="rect">
              <a:avLst/>
            </a:prstGeom>
          </p:spPr>
        </p:pic>
        <p:pic>
          <p:nvPicPr>
            <p:cNvPr id="65" name="Picture 64" descr="modern-windmi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9" y="3248531"/>
              <a:ext cx="604874" cy="604874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652656" y="3213533"/>
            <a:ext cx="10394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Éoliennes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1756731" y="4402209"/>
            <a:ext cx="1000480" cy="726761"/>
            <a:chOff x="1318846" y="4408440"/>
            <a:chExt cx="1208177" cy="775386"/>
          </a:xfrm>
        </p:grpSpPr>
        <p:pic>
          <p:nvPicPr>
            <p:cNvPr id="52" name="Picture 5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846" y="4416248"/>
              <a:ext cx="270028" cy="270028"/>
            </a:xfrm>
            <a:prstGeom prst="rect">
              <a:avLst/>
            </a:prstGeom>
          </p:spPr>
        </p:pic>
        <p:pic>
          <p:nvPicPr>
            <p:cNvPr id="54" name="Picture 53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243" y="4412344"/>
              <a:ext cx="270028" cy="270028"/>
            </a:xfrm>
            <a:prstGeom prst="rect">
              <a:avLst/>
            </a:prstGeom>
          </p:spPr>
        </p:pic>
        <p:pic>
          <p:nvPicPr>
            <p:cNvPr id="55" name="Picture 54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75" y="4412344"/>
              <a:ext cx="270028" cy="270028"/>
            </a:xfrm>
            <a:prstGeom prst="rect">
              <a:avLst/>
            </a:prstGeom>
          </p:spPr>
        </p:pic>
        <p:pic>
          <p:nvPicPr>
            <p:cNvPr id="56" name="Picture 55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403" y="4408440"/>
              <a:ext cx="270028" cy="270028"/>
            </a:xfrm>
            <a:prstGeom prst="rect">
              <a:avLst/>
            </a:prstGeom>
          </p:spPr>
        </p:pic>
        <p:pic>
          <p:nvPicPr>
            <p:cNvPr id="57" name="Picture 5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226" y="4665290"/>
              <a:ext cx="270028" cy="270028"/>
            </a:xfrm>
            <a:prstGeom prst="rect">
              <a:avLst/>
            </a:prstGeom>
          </p:spPr>
        </p:pic>
        <p:pic>
          <p:nvPicPr>
            <p:cNvPr id="58" name="Picture 57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623" y="4661386"/>
              <a:ext cx="270028" cy="270028"/>
            </a:xfrm>
            <a:prstGeom prst="rect">
              <a:avLst/>
            </a:prstGeom>
          </p:spPr>
        </p:pic>
        <p:pic>
          <p:nvPicPr>
            <p:cNvPr id="59" name="Picture 58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155" y="4661386"/>
              <a:ext cx="270028" cy="270028"/>
            </a:xfrm>
            <a:prstGeom prst="rect">
              <a:avLst/>
            </a:prstGeom>
          </p:spPr>
        </p:pic>
        <p:pic>
          <p:nvPicPr>
            <p:cNvPr id="60" name="Picture 59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3" y="4657482"/>
              <a:ext cx="270028" cy="270028"/>
            </a:xfrm>
            <a:prstGeom prst="rect">
              <a:avLst/>
            </a:prstGeom>
          </p:spPr>
        </p:pic>
        <p:pic>
          <p:nvPicPr>
            <p:cNvPr id="61" name="Picture 60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38" y="4913798"/>
              <a:ext cx="270028" cy="270028"/>
            </a:xfrm>
            <a:prstGeom prst="rect">
              <a:avLst/>
            </a:prstGeom>
          </p:spPr>
        </p:pic>
        <p:pic>
          <p:nvPicPr>
            <p:cNvPr id="62" name="Picture 61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35" y="4909894"/>
              <a:ext cx="270028" cy="270028"/>
            </a:xfrm>
            <a:prstGeom prst="rect">
              <a:avLst/>
            </a:prstGeom>
          </p:spPr>
        </p:pic>
        <p:pic>
          <p:nvPicPr>
            <p:cNvPr id="63" name="Picture 62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367" y="4909894"/>
              <a:ext cx="270028" cy="270028"/>
            </a:xfrm>
            <a:prstGeom prst="rect">
              <a:avLst/>
            </a:prstGeom>
          </p:spPr>
        </p:pic>
        <p:pic>
          <p:nvPicPr>
            <p:cNvPr id="67" name="Picture 66" descr="solar-pane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95" y="4905990"/>
              <a:ext cx="270028" cy="270028"/>
            </a:xfrm>
            <a:prstGeom prst="rect">
              <a:avLst/>
            </a:prstGeom>
          </p:spPr>
        </p:pic>
      </p:grpSp>
      <p:pic>
        <p:nvPicPr>
          <p:cNvPr id="68" name="Picture 67" descr="modern-windmi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28" y="4512603"/>
            <a:ext cx="364030" cy="364030"/>
          </a:xfrm>
          <a:prstGeom prst="rect">
            <a:avLst/>
          </a:prstGeom>
        </p:spPr>
      </p:pic>
      <p:pic>
        <p:nvPicPr>
          <p:cNvPr id="72" name="Picture 71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715" y="3341111"/>
            <a:ext cx="174399" cy="174399"/>
          </a:xfrm>
          <a:prstGeom prst="rect">
            <a:avLst/>
          </a:prstGeom>
        </p:spPr>
      </p:pic>
      <p:pic>
        <p:nvPicPr>
          <p:cNvPr id="73" name="Picture 72" descr="solar-pan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3317" y="4726580"/>
            <a:ext cx="174399" cy="1743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70950" y="4448902"/>
            <a:ext cx="1285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Photovoltaïque</a:t>
            </a:r>
          </a:p>
        </p:txBody>
      </p:sp>
      <p:pic>
        <p:nvPicPr>
          <p:cNvPr id="49" name="Picture 48" descr="Capture d’écran 2016-06-17 à 16.28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8" y="5775214"/>
            <a:ext cx="141939" cy="382906"/>
          </a:xfrm>
          <a:prstGeom prst="rect">
            <a:avLst/>
          </a:prstGeom>
        </p:spPr>
      </p:pic>
      <p:pic>
        <p:nvPicPr>
          <p:cNvPr id="93" name="Picture 92" descr="right-arrow-of-straight-lines.png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8" y="1751744"/>
            <a:ext cx="475797" cy="239933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3175521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176516" y="321187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181839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401039" y="1861847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400168" y="320830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88741" y="457817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04498" y="2114381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5369049" y="3481649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369049" y="4856055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90756" y="584288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Flux d’électricité 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929180" y="5964640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28603" y="5833038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Production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41958" y="5980826"/>
            <a:ext cx="5938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97155" y="5849224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Consommation</a:t>
            </a:r>
          </a:p>
        </p:txBody>
      </p:sp>
      <p:pic>
        <p:nvPicPr>
          <p:cNvPr id="118" name="Picture 117" descr="smartphone-as-wifi-hotspot.png"/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>
          <a:xfrm>
            <a:off x="6371541" y="5817199"/>
            <a:ext cx="216199" cy="1919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01891" y="5836270"/>
            <a:ext cx="1285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Palatino"/>
                <a:cs typeface="Palatino"/>
              </a:rPr>
              <a:t>Boitier communicant</a:t>
            </a:r>
          </a:p>
        </p:txBody>
      </p:sp>
      <p:pic>
        <p:nvPicPr>
          <p:cNvPr id="120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37" y="3554803"/>
            <a:ext cx="310156" cy="310156"/>
          </a:xfrm>
          <a:prstGeom prst="rect">
            <a:avLst/>
          </a:prstGeom>
        </p:spPr>
      </p:pic>
      <p:pic>
        <p:nvPicPr>
          <p:cNvPr id="41" name="Picture 40" descr="cit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72" y="2866170"/>
            <a:ext cx="651297" cy="651297"/>
          </a:xfrm>
          <a:prstGeom prst="rect">
            <a:avLst/>
          </a:prstGeom>
        </p:spPr>
      </p:pic>
      <p:pic>
        <p:nvPicPr>
          <p:cNvPr id="122" name="Image 39" descr="v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23" y="4915336"/>
            <a:ext cx="310156" cy="3101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204989" y="1896830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Usine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5715" y="3034428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Immeuble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95715" y="4426045"/>
            <a:ext cx="128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Palatino"/>
                <a:cs typeface="Palatino"/>
              </a:rPr>
              <a:t>Maison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951918" y="1596252"/>
            <a:ext cx="3623672" cy="3511002"/>
            <a:chOff x="2622680" y="1596252"/>
            <a:chExt cx="3623672" cy="3511002"/>
          </a:xfrm>
        </p:grpSpPr>
        <p:grpSp>
          <p:nvGrpSpPr>
            <p:cNvPr id="18" name="Group 17"/>
            <p:cNvGrpSpPr/>
            <p:nvPr/>
          </p:nvGrpSpPr>
          <p:grpSpPr>
            <a:xfrm>
              <a:off x="2622680" y="1782931"/>
              <a:ext cx="3623672" cy="3324323"/>
              <a:chOff x="2622680" y="1771591"/>
              <a:chExt cx="3623672" cy="3324323"/>
            </a:xfrm>
          </p:grpSpPr>
          <p:pic>
            <p:nvPicPr>
              <p:cNvPr id="69" name="Picture 68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60021" y="2957085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0" name="Picture 69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36908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1" name="Picture 70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44012" y="218186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4" name="Picture 73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2622680" y="4903996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5" name="Picture 74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4878015" y="4338001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6" name="Picture 75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57715" y="1924404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7" name="Picture 76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5990554" y="3300087"/>
                <a:ext cx="216199" cy="191918"/>
              </a:xfrm>
              <a:prstGeom prst="rect">
                <a:avLst/>
              </a:prstGeom>
            </p:spPr>
          </p:pic>
          <p:pic>
            <p:nvPicPr>
              <p:cNvPr id="78" name="Picture 77" descr="smartphone-as-wifi-hotspot.png"/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231"/>
              <a:stretch/>
            </p:blipFill>
            <p:spPr>
              <a:xfrm>
                <a:off x="6030153" y="4661701"/>
                <a:ext cx="216199" cy="191918"/>
              </a:xfrm>
              <a:prstGeom prst="rect">
                <a:avLst/>
              </a:prstGeom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917080" y="1771591"/>
                <a:ext cx="1938522" cy="58561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822597" y="3134454"/>
                <a:ext cx="2021142" cy="7338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868235" y="4507669"/>
                <a:ext cx="1983765" cy="51408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15835" y="2433183"/>
                <a:ext cx="0" cy="115643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39" idx="0"/>
              </p:cNvCxnSpPr>
              <p:nvPr/>
            </p:nvCxnSpPr>
            <p:spPr>
              <a:xfrm>
                <a:off x="5023320" y="1785738"/>
                <a:ext cx="895863" cy="2133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7" idx="1"/>
              </p:cNvCxnSpPr>
              <p:nvPr/>
            </p:nvCxnSpPr>
            <p:spPr>
              <a:xfrm>
                <a:off x="5115854" y="3001586"/>
                <a:ext cx="874700" cy="3944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75" idx="3"/>
                <a:endCxn id="78" idx="1"/>
              </p:cNvCxnSpPr>
              <p:nvPr/>
            </p:nvCxnSpPr>
            <p:spPr>
              <a:xfrm>
                <a:off x="5094214" y="4433960"/>
                <a:ext cx="935939" cy="323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0"/>
              </p:cNvCxnSpPr>
              <p:nvPr/>
            </p:nvCxnSpPr>
            <p:spPr>
              <a:xfrm flipH="1" flipV="1">
                <a:off x="4968121" y="3204650"/>
                <a:ext cx="17994" cy="113335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69" idx="0"/>
              </p:cNvCxnSpPr>
              <p:nvPr/>
            </p:nvCxnSpPr>
            <p:spPr>
              <a:xfrm flipV="1">
                <a:off x="4968121" y="1850507"/>
                <a:ext cx="0" cy="11065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6051147" y="2204859"/>
                <a:ext cx="14668" cy="10232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065815" y="3543463"/>
                <a:ext cx="0" cy="11120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715835" y="3929775"/>
                <a:ext cx="0" cy="8903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smartphone-as-wifi-hotspot.png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31"/>
            <a:stretch/>
          </p:blipFill>
          <p:spPr>
            <a:xfrm>
              <a:off x="4855602" y="1596252"/>
              <a:ext cx="216199" cy="191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8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5391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  <a:endParaRPr lang="fr-CA" sz="2400" dirty="0" smtClean="0">
              <a:latin typeface="Palatino"/>
              <a:cs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1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44365" y="865452"/>
            <a:ext cx="3192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Palatino"/>
                <a:cs typeface="Palatino"/>
              </a:rPr>
              <a:t>Entreprise</a:t>
            </a:r>
            <a:endParaRPr lang="fr-FR" sz="2000" b="1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741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Complexe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58149" y="295037"/>
            <a:ext cx="3539100" cy="13237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11546" y="1618742"/>
            <a:ext cx="1104198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853" y="2313481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Dynamique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5203799" y="1618742"/>
            <a:ext cx="1075346" cy="6947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109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>
                <a:latin typeface="Palatino"/>
                <a:cs typeface="Palatino"/>
              </a:rPr>
              <a:t>Modélisation</a:t>
            </a:r>
            <a:endParaRPr lang="fr-CA" sz="2400" dirty="0" smtClean="0">
              <a:latin typeface="Palatino"/>
              <a:cs typeface="Palatin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5682" y="3563882"/>
            <a:ext cx="3192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Évolutivité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45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Architecture d’Entreprise</a:t>
            </a:r>
            <a:endParaRPr lang="fr-FR" sz="2400" dirty="0" smtClean="0">
              <a:latin typeface="Palatino"/>
              <a:cs typeface="Palatin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3791" y="4845125"/>
            <a:ext cx="319258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Palatino"/>
                <a:cs typeface="Palatino"/>
              </a:rPr>
              <a:t>Ingénierie Dirigée</a:t>
            </a:r>
          </a:p>
          <a:p>
            <a:pPr algn="ctr"/>
            <a:r>
              <a:rPr lang="fr-FR" sz="2400" dirty="0" smtClean="0">
                <a:latin typeface="Palatino"/>
                <a:cs typeface="Palatino"/>
              </a:rPr>
              <a:t>par les Modèles</a:t>
            </a:r>
            <a:endParaRPr lang="fr-FR" sz="2400" dirty="0" smtClean="0">
              <a:latin typeface="Palatino"/>
              <a:cs typeface="Palatino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541743" y="4025547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9" idx="0"/>
          </p:cNvCxnSpPr>
          <p:nvPr/>
        </p:nvCxnSpPr>
        <p:spPr>
          <a:xfrm>
            <a:off x="627914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3505" y="2069749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Propriétés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3505" y="442142"/>
            <a:ext cx="19370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Système étudié 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3505" y="3163772"/>
            <a:ext cx="193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>
                <a:latin typeface="Palatino"/>
                <a:cs typeface="Palatino"/>
              </a:rPr>
              <a:t>Besoins</a:t>
            </a:r>
            <a:endParaRPr lang="fr-FR" sz="2000" i="1" dirty="0" smtClean="0">
              <a:latin typeface="Palatino"/>
              <a:cs typeface="Palatin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41607" y="4437104"/>
            <a:ext cx="368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i="1" dirty="0" smtClean="0">
                <a:latin typeface="Palatino"/>
                <a:cs typeface="Palatino"/>
              </a:rPr>
              <a:t>Approches existantes </a:t>
            </a:r>
            <a:endParaRPr lang="fr-CA" sz="2000" i="1" dirty="0" smtClean="0">
              <a:latin typeface="Palatino"/>
              <a:cs typeface="Palatino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91986" y="4033458"/>
            <a:ext cx="5658" cy="8116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64355" y="2775146"/>
            <a:ext cx="12829" cy="7887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3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1897" y="365174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358" y="1967125"/>
            <a:ext cx="3192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Palatino"/>
                <a:cs typeface="Palatino"/>
              </a:rPr>
              <a:t>Architecture d’Entreprise</a:t>
            </a:r>
            <a:endParaRPr lang="fr-FR" sz="2000" dirty="0" smtClean="0">
              <a:latin typeface="Palatino"/>
              <a:cs typeface="Palati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581" y="21123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14923" y="1792348"/>
            <a:ext cx="3539100" cy="776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 flipH="1">
            <a:off x="2303650" y="987728"/>
            <a:ext cx="6481" cy="9793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0" idx="3"/>
            <a:endCxn id="4" idx="3"/>
          </p:cNvCxnSpPr>
          <p:nvPr/>
        </p:nvCxnSpPr>
        <p:spPr>
          <a:xfrm flipV="1">
            <a:off x="4054023" y="599483"/>
            <a:ext cx="25658" cy="1581110"/>
          </a:xfrm>
          <a:prstGeom prst="bentConnector3">
            <a:avLst>
              <a:gd name="adj1" fmla="val 2140966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656" y="1750598"/>
            <a:ext cx="31925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Palatino"/>
                <a:cs typeface="Palatino"/>
              </a:rPr>
              <a:t>Gestionnaire</a:t>
            </a:r>
          </a:p>
          <a:p>
            <a:pPr algn="ctr"/>
            <a:r>
              <a:rPr lang="fr-FR" sz="2000" b="1" dirty="0" smtClean="0">
                <a:latin typeface="Palatino"/>
                <a:cs typeface="Palatino"/>
              </a:rPr>
              <a:t> du réseau électrique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  <p:sp>
        <p:nvSpPr>
          <p:cNvPr id="17" name="Oval 16"/>
          <p:cNvSpPr/>
          <p:nvPr/>
        </p:nvSpPr>
        <p:spPr>
          <a:xfrm>
            <a:off x="2785656" y="1462346"/>
            <a:ext cx="3192583" cy="15319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51257" y="141104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75367" y="2628167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35399" y="1436013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22570" y="2616304"/>
            <a:ext cx="380930" cy="4036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356" y="3020000"/>
            <a:ext cx="2589772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flux d’information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consignes, consommation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04" y="563791"/>
            <a:ext cx="23461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acteurs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producteurs décentralisés</a:t>
            </a:r>
            <a:endParaRPr lang="fr-FR" dirty="0" smtClean="0">
              <a:latin typeface="Palatino"/>
              <a:cs typeface="Palati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68" y="2981420"/>
            <a:ext cx="2913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</a:t>
            </a:r>
          </a:p>
          <a:p>
            <a:pPr algn="ctr"/>
            <a:r>
              <a:rPr lang="fr-FR" b="1" dirty="0" smtClean="0">
                <a:latin typeface="Palatino"/>
                <a:cs typeface="Palatino"/>
              </a:rPr>
              <a:t>équipements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compteurs intelligents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0445" y="499026"/>
            <a:ext cx="29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Palatino"/>
                <a:cs typeface="Palatino"/>
              </a:rPr>
              <a:t>Nouveaux usages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véhicules électriques</a:t>
            </a:r>
          </a:p>
          <a:p>
            <a:pPr algn="ctr"/>
            <a:r>
              <a:rPr lang="fr-FR" sz="1600" dirty="0" smtClean="0">
                <a:latin typeface="Palatino"/>
                <a:cs typeface="Palatino"/>
              </a:rPr>
              <a:t>maisons connectées</a:t>
            </a:r>
          </a:p>
        </p:txBody>
      </p:sp>
    </p:spTree>
    <p:extLst>
      <p:ext uri="{BB962C8B-B14F-4D97-AF65-F5344CB8AC3E}">
        <p14:creationId xmlns:p14="http://schemas.microsoft.com/office/powerpoint/2010/main" val="42134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05480" y="4684093"/>
            <a:ext cx="3192583" cy="776490"/>
            <a:chOff x="5120604" y="211238"/>
            <a:chExt cx="3192583" cy="776490"/>
          </a:xfrm>
        </p:grpSpPr>
        <p:sp>
          <p:nvSpPr>
            <p:cNvPr id="14" name="TextBox 13"/>
            <p:cNvSpPr txBox="1"/>
            <p:nvPr/>
          </p:nvSpPr>
          <p:spPr>
            <a:xfrm>
              <a:off x="5120604" y="400610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Validation /critique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2842" y="211238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877175" y="1197783"/>
            <a:ext cx="686298" cy="11921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2"/>
          </p:cNvCxnSpPr>
          <p:nvPr/>
        </p:nvCxnSpPr>
        <p:spPr>
          <a:xfrm flipV="1">
            <a:off x="6375163" y="5460583"/>
            <a:ext cx="726668" cy="11719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3285110"/>
            <a:ext cx="3192583" cy="776490"/>
            <a:chOff x="713839" y="235359"/>
            <a:chExt cx="3192583" cy="776490"/>
          </a:xfrm>
        </p:grpSpPr>
        <p:sp>
          <p:nvSpPr>
            <p:cNvPr id="12" name="TextBox 11"/>
            <p:cNvSpPr txBox="1"/>
            <p:nvPr/>
          </p:nvSpPr>
          <p:spPr>
            <a:xfrm>
              <a:off x="713839" y="423306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Modélisation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8847" y="235359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0098" y="3299160"/>
            <a:ext cx="3192583" cy="776490"/>
            <a:chOff x="2489737" y="2166950"/>
            <a:chExt cx="3192583" cy="776490"/>
          </a:xfrm>
        </p:grpSpPr>
        <p:sp>
          <p:nvSpPr>
            <p:cNvPr id="13" name="TextBox 12"/>
            <p:cNvSpPr txBox="1"/>
            <p:nvPr/>
          </p:nvSpPr>
          <p:spPr>
            <a:xfrm>
              <a:off x="2489737" y="2360905"/>
              <a:ext cx="319258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Palatino"/>
                  <a:cs typeface="Palatino"/>
                </a:rPr>
                <a:t>Analyse</a:t>
              </a:r>
              <a:endParaRPr lang="fr-FR" sz="2000" dirty="0" smtClean="0">
                <a:latin typeface="Palatino"/>
                <a:cs typeface="Palatin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97577" y="2166950"/>
              <a:ext cx="2628226" cy="776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>
            <a:stCxn id="18" idx="1"/>
            <a:endCxn id="17" idx="3"/>
          </p:cNvCxnSpPr>
          <p:nvPr/>
        </p:nvCxnSpPr>
        <p:spPr>
          <a:xfrm flipH="1" flipV="1">
            <a:off x="2923234" y="3673355"/>
            <a:ext cx="944704" cy="1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</TotalTime>
  <Words>425</Words>
  <Application>Microsoft Macintosh PowerPoint</Application>
  <PresentationFormat>On-screen Show (4:3)</PresentationFormat>
  <Paragraphs>706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Rachida</dc:creator>
  <cp:lastModifiedBy>Rachida</cp:lastModifiedBy>
  <cp:revision>57</cp:revision>
  <dcterms:created xsi:type="dcterms:W3CDTF">2016-06-16T12:24:13Z</dcterms:created>
  <dcterms:modified xsi:type="dcterms:W3CDTF">2016-06-21T21:32:30Z</dcterms:modified>
</cp:coreProperties>
</file>