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3" r:id="rId3"/>
    <p:sldId id="327" r:id="rId4"/>
    <p:sldId id="324" r:id="rId5"/>
    <p:sldId id="328" r:id="rId6"/>
    <p:sldId id="326" r:id="rId7"/>
    <p:sldId id="32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36" autoAdjust="0"/>
    <p:restoredTop sz="97834" autoAdjust="0"/>
  </p:normalViewPr>
  <p:slideViewPr>
    <p:cSldViewPr>
      <p:cViewPr>
        <p:scale>
          <a:sx n="108" d="100"/>
          <a:sy n="108" d="100"/>
        </p:scale>
        <p:origin x="-156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66CF-67F0-AB43-B197-D8F8C55C8359}" type="datetimeFigureOut">
              <a:rPr lang="fr-FR" smtClean="0"/>
              <a:pPr/>
              <a:t>05/02/2015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B29DA-B4DD-FB49-B489-990DE3B0F7D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1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71CCA-132B-714A-9376-9DEE4AEF2388}" type="datetimeFigureOut">
              <a:rPr lang="fr-FR" smtClean="0"/>
              <a:pPr/>
              <a:t>05/02/2015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0755-962D-124E-B12C-F8D7B17880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05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755-962D-124E-B12C-F8D7B178807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5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645D-7452-E043-A536-D736A80C4D02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0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59C6-AD11-5F4A-9348-6EDA965B4BDB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03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AF39-B600-DD47-B643-D300614CA0AE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9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63-9218-774A-9654-7271DBF2BA6D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2D76-4A8C-AC4E-8E16-935420A61ED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17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773F-442F-C149-89DD-92B7607A751D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5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1FC8-9332-C14C-A58D-B46036A8D88F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8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7D17-8C87-5243-96AA-1F685E39D86C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5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3B55-337E-4C4B-B657-74006B703CF1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2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5B0-4C33-A142-B7D8-AA6E41754D60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0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36B2-D9E1-164D-BAE0-CD038512DC6B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97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19E5-B863-444D-B926-849B121DB101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7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846E-6847-1E46-9EFA-FA59D031E493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4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91B8-8657-EC47-A2F7-C0EE1320B637}" type="datetime1">
              <a:rPr lang="fr-FR" smtClean="0"/>
              <a:pPr/>
              <a:t>05/02/2015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2D76-4A8C-AC4E-8E16-935420A61ED9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5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29309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sz="3200" dirty="0" smtClean="0">
                <a:solidFill>
                  <a:schemeClr val="bg1"/>
                </a:solidFill>
                <a:latin typeface="Futura Condensed"/>
                <a:cs typeface="Futura Condensed"/>
              </a:rPr>
              <a:t>Simulation orientée utilisateur des SI des SmartGrids</a:t>
            </a:r>
            <a:br>
              <a:rPr lang="fr-FR" sz="3200" dirty="0" smtClean="0">
                <a:solidFill>
                  <a:schemeClr val="bg1"/>
                </a:solidFill>
                <a:latin typeface="Futura Condensed"/>
                <a:cs typeface="Futura Condensed"/>
              </a:rPr>
            </a:br>
            <a:r>
              <a:rPr lang="fr-FR" sz="3200" dirty="0" smtClean="0">
                <a:solidFill>
                  <a:schemeClr val="bg1"/>
                </a:solidFill>
                <a:latin typeface="Futura Condensed"/>
                <a:cs typeface="Futura Condensed"/>
              </a:rPr>
              <a:t>à base de modèles par points de vue</a:t>
            </a:r>
            <a:endParaRPr lang="fr-FR" sz="3200" dirty="0">
              <a:solidFill>
                <a:schemeClr val="bg1"/>
              </a:solidFill>
              <a:latin typeface="Futura Condensed"/>
              <a:cs typeface="Futura Condensed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71600" y="4473113"/>
            <a:ext cx="69127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000" dirty="0">
                <a:latin typeface="Futura Condensed"/>
                <a:cs typeface="Futura Condensed"/>
              </a:rPr>
              <a:t>Rachida SEGHIRI</a:t>
            </a:r>
          </a:p>
          <a:p>
            <a:pPr algn="ctr">
              <a:defRPr/>
            </a:pPr>
            <a:endParaRPr lang="fr-FR" sz="2000" dirty="0">
              <a:latin typeface="Futura Condensed"/>
              <a:cs typeface="Futura Condensed"/>
            </a:endParaRPr>
          </a:p>
          <a:p>
            <a:pPr algn="ctr">
              <a:defRPr/>
            </a:pPr>
            <a:endParaRPr lang="fr-FR" sz="2000" dirty="0" smtClean="0">
              <a:latin typeface="Futura Condensed"/>
              <a:cs typeface="Futura Condensed"/>
            </a:endParaRPr>
          </a:p>
          <a:p>
            <a:pPr algn="ctr">
              <a:defRPr/>
            </a:pPr>
            <a:endParaRPr lang="fr-FR" sz="2000" dirty="0">
              <a:latin typeface="Futura Condensed"/>
              <a:cs typeface="Futura Condensed"/>
            </a:endParaRPr>
          </a:p>
          <a:p>
            <a:pPr algn="ctr">
              <a:defRPr/>
            </a:pPr>
            <a:endParaRPr lang="fr-FR" sz="2000" dirty="0">
              <a:latin typeface="Futura Condensed"/>
              <a:cs typeface="Futura Condensed"/>
            </a:endParaRPr>
          </a:p>
          <a:p>
            <a:pPr algn="ctr">
              <a:defRPr/>
            </a:pPr>
            <a:r>
              <a:rPr lang="fr-FR" sz="2000" dirty="0" smtClean="0">
                <a:solidFill>
                  <a:srgbClr val="FF6600"/>
                </a:solidFill>
                <a:latin typeface="Futura Condensed"/>
                <a:cs typeface="Futura Condensed"/>
              </a:rPr>
              <a:t>21 novembre 2014</a:t>
            </a:r>
            <a:endParaRPr lang="fr-FR" sz="2000" dirty="0">
              <a:solidFill>
                <a:srgbClr val="FF6600"/>
              </a:solidFill>
              <a:latin typeface="Futura Condensed"/>
              <a:cs typeface="Futura Condensed"/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0EC5-20A9-41FE-B03C-5DC4188B6CB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63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3131840" cy="6858000"/>
          </a:xfrm>
          <a:solidFill>
            <a:srgbClr val="000000"/>
          </a:solidFill>
        </p:spPr>
        <p:txBody>
          <a:bodyPr anchor="t"/>
          <a:lstStyle/>
          <a:p>
            <a:pPr algn="l"/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/>
            </a:r>
            <a:b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</a:br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  Sommaire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5CCF0EC5-20A9-41FE-B03C-5DC4188B6CB8}" type="slidenum">
              <a:rPr lang="fr-FR" smtClean="0"/>
              <a:pPr algn="l"/>
              <a:t>2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057600" y="1340768"/>
            <a:ext cx="46188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2400" dirty="0" smtClean="0"/>
              <a:t>Avancement cas métier VE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/>
              <a:t>Model </a:t>
            </a:r>
            <a:r>
              <a:rPr lang="fr-FR" sz="2400" dirty="0" err="1" smtClean="0"/>
              <a:t>Typing</a:t>
            </a:r>
            <a:endParaRPr lang="fr-FR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/>
              <a:t>Conférences</a:t>
            </a:r>
            <a:endParaRPr lang="fr-FR" sz="2400" dirty="0"/>
          </a:p>
          <a:p>
            <a:pPr marL="514350" indent="-514350">
              <a:buFont typeface="+mj-lt"/>
              <a:buAutoNum type="arabicPeriod"/>
            </a:pPr>
            <a:endParaRPr lang="fr-FR" sz="2400" dirty="0" smtClean="0"/>
          </a:p>
          <a:p>
            <a:pPr marL="514350" indent="-514350">
              <a:buFont typeface="+mj-lt"/>
              <a:buAutoNum type="arabicPeriod"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31716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Points de vue SI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ClubUrb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1500174"/>
            <a:ext cx="6887537" cy="46583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85720" y="107154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Club Urba</a:t>
            </a:r>
          </a:p>
        </p:txBody>
      </p:sp>
    </p:spTree>
    <p:extLst>
      <p:ext uri="{BB962C8B-B14F-4D97-AF65-F5344CB8AC3E}">
        <p14:creationId xmlns:p14="http://schemas.microsoft.com/office/powerpoint/2010/main" val="23713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Gestion de flotte VE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428596" y="2000240"/>
            <a:ext cx="7572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smtClean="0"/>
              <a:t>   Modélisation couche Information et processus/fonctions sous EA</a:t>
            </a:r>
          </a:p>
          <a:p>
            <a:pPr>
              <a:buFont typeface="Wingdings" pitchFamily="2" charset="2"/>
              <a:buChar char="§"/>
            </a:pPr>
            <a:endParaRPr lang="fr-FR" sz="2000" dirty="0" smtClean="0"/>
          </a:p>
          <a:p>
            <a:pPr>
              <a:buFont typeface="Wingdings" pitchFamily="2" charset="2"/>
              <a:buChar char="§"/>
            </a:pPr>
            <a:r>
              <a:rPr lang="fr-FR" sz="2000" dirty="0" smtClean="0"/>
              <a:t>   Affectation avec MiniZinc</a:t>
            </a:r>
          </a:p>
          <a:p>
            <a:pPr>
              <a:buFont typeface="Wingdings" pitchFamily="2" charset="2"/>
              <a:buChar char="§"/>
            </a:pPr>
            <a:endParaRPr lang="fr-FR" sz="2000" dirty="0" smtClean="0"/>
          </a:p>
          <a:p>
            <a:pPr>
              <a:buFont typeface="Wingdings" pitchFamily="2" charset="2"/>
              <a:buChar char="§"/>
            </a:pPr>
            <a:r>
              <a:rPr lang="fr-FR" sz="2000" dirty="0" smtClean="0"/>
              <a:t>  Reste à faire : génération des données, lien entre EA/ MiniZinc, orchestration des activités</a:t>
            </a:r>
          </a:p>
          <a:p>
            <a:pPr>
              <a:buFont typeface="Wingdings" pitchFamily="2" charset="2"/>
              <a:buChar char="§"/>
            </a:pPr>
            <a:endParaRPr lang="fr-FR" sz="2000" dirty="0" smtClean="0"/>
          </a:p>
          <a:p>
            <a:pPr>
              <a:buFont typeface="Wingdings" pitchFamily="2" charset="2"/>
              <a:buChar char="§"/>
            </a:pPr>
            <a:endParaRPr lang="fr-FR" sz="2000" dirty="0" smtClean="0"/>
          </a:p>
          <a:p>
            <a:pPr lvl="1"/>
            <a:endParaRPr lang="fr-FR" sz="2000" dirty="0" smtClean="0"/>
          </a:p>
          <a:p>
            <a:pPr lvl="1">
              <a:buFontTx/>
              <a:buChar char="-"/>
            </a:pPr>
            <a:endParaRPr lang="fr-FR" sz="2000" dirty="0" smtClean="0"/>
          </a:p>
          <a:p>
            <a:pPr lvl="1">
              <a:buFontTx/>
              <a:buChar char="-"/>
            </a:pPr>
            <a:endParaRPr lang="fr-FR" sz="2000" dirty="0" smtClean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3713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Model </a:t>
            </a:r>
            <a:r>
              <a:rPr lang="fr-FR" dirty="0" err="1" smtClean="0">
                <a:solidFill>
                  <a:srgbClr val="FFFFFF"/>
                </a:solidFill>
                <a:latin typeface="Futura Condensed"/>
                <a:cs typeface="Futura Condensed"/>
              </a:rPr>
              <a:t>Typing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428596" y="1643050"/>
            <a:ext cx="8143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smtClean="0"/>
              <a:t>  Notre objectif : Maintenir la cohérence entre les vues SI</a:t>
            </a:r>
          </a:p>
          <a:p>
            <a:pPr>
              <a:buFont typeface="Wingdings" pitchFamily="2" charset="2"/>
              <a:buChar char="§"/>
            </a:pPr>
            <a:endParaRPr lang="fr-FR" sz="2000" dirty="0" smtClean="0"/>
          </a:p>
          <a:p>
            <a:pPr>
              <a:buFont typeface="Wingdings" pitchFamily="2" charset="2"/>
              <a:buChar char="§"/>
            </a:pPr>
            <a:r>
              <a:rPr lang="fr-FR" sz="2000" dirty="0" smtClean="0"/>
              <a:t>  Le typage de modèle est introduit par </a:t>
            </a:r>
            <a:r>
              <a:rPr lang="fr-FR" sz="2000" dirty="0" err="1" smtClean="0"/>
              <a:t>Steel</a:t>
            </a:r>
            <a:r>
              <a:rPr lang="fr-FR" sz="2000" dirty="0" smtClean="0"/>
              <a:t> et </a:t>
            </a:r>
            <a:r>
              <a:rPr lang="fr-FR" sz="2000" dirty="0" err="1" smtClean="0"/>
              <a:t>Jézéquel</a:t>
            </a:r>
            <a:r>
              <a:rPr lang="fr-FR" sz="2000" dirty="0" smtClean="0"/>
              <a:t> [1] comme une extension du typage d’objet  qui l’abstrait pour permettre  la réutilisation d’opérations manipulant les modèles.</a:t>
            </a:r>
          </a:p>
          <a:p>
            <a:pPr>
              <a:buFont typeface="Wingdings" pitchFamily="2" charset="2"/>
              <a:buChar char="§"/>
            </a:pPr>
            <a:endParaRPr lang="fr-FR" sz="2000" dirty="0" smtClean="0"/>
          </a:p>
          <a:p>
            <a:pPr>
              <a:buFont typeface="Wingdings" pitchFamily="2" charset="2"/>
              <a:buChar char="§"/>
            </a:pPr>
            <a:r>
              <a:rPr lang="fr-FR" sz="2000" dirty="0" smtClean="0"/>
              <a:t> Un type de modèle est un ensemble de types d’éléments qui appartiennent à un modèle et de leurs relations [2]. Un modèle peut avoir plusieurs types qui sont extraits du métamodèle.</a:t>
            </a:r>
          </a:p>
          <a:p>
            <a:pPr>
              <a:buFont typeface="Wingdings" pitchFamily="2" charset="2"/>
              <a:buChar char="§"/>
            </a:pPr>
            <a:endParaRPr lang="fr-FR" sz="2000" smtClean="0"/>
          </a:p>
          <a:p>
            <a:r>
              <a:rPr lang="fr-FR" sz="2000" smtClean="0"/>
              <a:t> </a:t>
            </a:r>
            <a:endParaRPr lang="fr-FR" sz="2000" dirty="0" smtClean="0"/>
          </a:p>
          <a:p>
            <a:pPr>
              <a:buFont typeface="Wingdings" pitchFamily="2" charset="2"/>
              <a:buChar char="§"/>
            </a:pPr>
            <a:endParaRPr lang="fr-FR" sz="2000" dirty="0" smtClean="0"/>
          </a:p>
          <a:p>
            <a:pPr>
              <a:buFont typeface="Wingdings" pitchFamily="2" charset="2"/>
              <a:buChar char="§"/>
            </a:pPr>
            <a:endParaRPr lang="fr-FR" sz="2000" dirty="0" smtClean="0"/>
          </a:p>
          <a:p>
            <a:r>
              <a:rPr lang="fr-FR" sz="2000" dirty="0" smtClean="0"/>
              <a:t>[1] </a:t>
            </a:r>
            <a:r>
              <a:rPr lang="fr-FR" sz="2000" dirty="0" err="1" smtClean="0"/>
              <a:t>Steel</a:t>
            </a:r>
            <a:r>
              <a:rPr lang="fr-FR" sz="2000" dirty="0" smtClean="0"/>
              <a:t> J., </a:t>
            </a:r>
            <a:r>
              <a:rPr lang="fr-FR" sz="2000" dirty="0" err="1" smtClean="0"/>
              <a:t>Jézéquel</a:t>
            </a:r>
            <a:r>
              <a:rPr lang="fr-FR" sz="2000" dirty="0" smtClean="0"/>
              <a:t> J.M., On model </a:t>
            </a:r>
            <a:r>
              <a:rPr lang="fr-FR" sz="2000" dirty="0" err="1" smtClean="0"/>
              <a:t>typing</a:t>
            </a:r>
            <a:r>
              <a:rPr lang="fr-FR" sz="2000" dirty="0" smtClean="0"/>
              <a:t>, 2007</a:t>
            </a:r>
          </a:p>
          <a:p>
            <a:r>
              <a:rPr lang="fr-FR" sz="2000" dirty="0" smtClean="0"/>
              <a:t>[2] Guy C et al., On model </a:t>
            </a:r>
            <a:r>
              <a:rPr lang="fr-FR" sz="2000" dirty="0" err="1" smtClean="0"/>
              <a:t>subtyping</a:t>
            </a:r>
            <a:r>
              <a:rPr lang="fr-FR" sz="2000" dirty="0" smtClean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713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rganigramme : Données 54"/>
          <p:cNvSpPr/>
          <p:nvPr/>
        </p:nvSpPr>
        <p:spPr>
          <a:xfrm>
            <a:off x="102944" y="5354847"/>
            <a:ext cx="6123016" cy="1003111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54" name="Organigramme : Données 53"/>
          <p:cNvSpPr/>
          <p:nvPr/>
        </p:nvSpPr>
        <p:spPr>
          <a:xfrm>
            <a:off x="102944" y="3739811"/>
            <a:ext cx="6286544" cy="1023582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53" name="Organigramme : Données 52"/>
          <p:cNvSpPr/>
          <p:nvPr/>
        </p:nvSpPr>
        <p:spPr>
          <a:xfrm>
            <a:off x="294718" y="2123166"/>
            <a:ext cx="6166208" cy="1037229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6" name="Organigramme : Données 15"/>
          <p:cNvSpPr/>
          <p:nvPr/>
        </p:nvSpPr>
        <p:spPr>
          <a:xfrm>
            <a:off x="2531836" y="5354847"/>
            <a:ext cx="6357982" cy="1003111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7" name="Organigramme : Données 16"/>
          <p:cNvSpPr/>
          <p:nvPr/>
        </p:nvSpPr>
        <p:spPr>
          <a:xfrm>
            <a:off x="2603274" y="3742156"/>
            <a:ext cx="6357982" cy="102358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pic>
        <p:nvPicPr>
          <p:cNvPr id="1029" name="Picture 5" descr="C:\Users\H56371\Documents\Publication\Inforsid2015\figures\VueFonctionnel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0530" y="3623364"/>
            <a:ext cx="4518213" cy="891525"/>
          </a:xfrm>
          <a:prstGeom prst="rect">
            <a:avLst/>
          </a:prstGeom>
          <a:noFill/>
        </p:spPr>
      </p:pic>
      <p:sp>
        <p:nvSpPr>
          <p:cNvPr id="18" name="Organigramme : Données 17"/>
          <p:cNvSpPr/>
          <p:nvPr/>
        </p:nvSpPr>
        <p:spPr>
          <a:xfrm>
            <a:off x="2746150" y="2131721"/>
            <a:ext cx="6215106" cy="1037229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9" name="ZoneTexte 18"/>
          <p:cNvSpPr txBox="1"/>
          <p:nvPr/>
        </p:nvSpPr>
        <p:spPr>
          <a:xfrm rot="19115331">
            <a:off x="7126766" y="2590190"/>
            <a:ext cx="27591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/>
              <a:t>Vue Métier</a:t>
            </a:r>
          </a:p>
        </p:txBody>
      </p:sp>
      <p:sp>
        <p:nvSpPr>
          <p:cNvPr id="20" name="ZoneTexte 19"/>
          <p:cNvSpPr txBox="1"/>
          <p:nvPr/>
        </p:nvSpPr>
        <p:spPr>
          <a:xfrm rot="19182947">
            <a:off x="6558346" y="4309058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/>
              <a:t>Vue Fonctionnelle</a:t>
            </a:r>
          </a:p>
        </p:txBody>
      </p:sp>
      <p:sp>
        <p:nvSpPr>
          <p:cNvPr id="58" name="Organigramme : Disque magnétique 57"/>
          <p:cNvSpPr/>
          <p:nvPr/>
        </p:nvSpPr>
        <p:spPr>
          <a:xfrm>
            <a:off x="3674844" y="5438108"/>
            <a:ext cx="2634017" cy="6141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Progiciel</a:t>
            </a:r>
          </a:p>
        </p:txBody>
      </p:sp>
      <p:sp>
        <p:nvSpPr>
          <p:cNvPr id="59" name="Cube 58"/>
          <p:cNvSpPr/>
          <p:nvPr/>
        </p:nvSpPr>
        <p:spPr>
          <a:xfrm>
            <a:off x="6532364" y="5409314"/>
            <a:ext cx="1255594" cy="600502"/>
          </a:xfrm>
          <a:prstGeom prst="cub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MiniZinc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627694" y="4954285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/>
              <a:t>« raffine »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4698868" y="4909248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/>
              <a:t>« raffine »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5198934" y="3409050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/>
              <a:t>« raffine »</a:t>
            </a:r>
          </a:p>
        </p:txBody>
      </p:sp>
      <p:pic>
        <p:nvPicPr>
          <p:cNvPr id="1028" name="Picture 4" descr="C:\Users\H56371\Documents\Publication\Inforsid2015\figures\ProcessusMeti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5737" y="428604"/>
            <a:ext cx="4221139" cy="2318993"/>
          </a:xfrm>
          <a:prstGeom prst="rect">
            <a:avLst/>
          </a:prstGeom>
          <a:noFill/>
        </p:spPr>
      </p:pic>
      <p:cxnSp>
        <p:nvCxnSpPr>
          <p:cNvPr id="78" name="Connecteur droit avec flèche 77"/>
          <p:cNvCxnSpPr/>
          <p:nvPr/>
        </p:nvCxnSpPr>
        <p:spPr>
          <a:xfrm rot="5400000" flipH="1" flipV="1">
            <a:off x="4960730" y="2408920"/>
            <a:ext cx="2143139" cy="428627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16200000" flipV="1">
            <a:off x="4424944" y="2230323"/>
            <a:ext cx="2071702" cy="714379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rot="5400000" flipH="1" flipV="1">
            <a:off x="6068018" y="2230322"/>
            <a:ext cx="2357454" cy="42863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rot="5400000" flipH="1" flipV="1">
            <a:off x="6675241" y="2837545"/>
            <a:ext cx="1214446" cy="500068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7175306" y="3409050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/>
              <a:t>« raffine »</a:t>
            </a:r>
          </a:p>
        </p:txBody>
      </p:sp>
      <p:cxnSp>
        <p:nvCxnSpPr>
          <p:cNvPr id="74" name="Connecteur droit avec flèche 73"/>
          <p:cNvCxnSpPr/>
          <p:nvPr/>
        </p:nvCxnSpPr>
        <p:spPr>
          <a:xfrm rot="5400000" flipH="1" flipV="1">
            <a:off x="3746282" y="1837414"/>
            <a:ext cx="2786082" cy="928694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C:\Users\H56371\Documents\Publication\Inforsid2015\figures\ObjetMeti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1638" y="1551662"/>
            <a:ext cx="1500198" cy="1157149"/>
          </a:xfrm>
          <a:prstGeom prst="rect">
            <a:avLst/>
          </a:prstGeom>
          <a:noFill/>
        </p:spPr>
      </p:pic>
      <p:pic>
        <p:nvPicPr>
          <p:cNvPr id="1032" name="Picture 8" descr="C:\Users\H56371\Documents\Publication\Inforsid2015\figures\ModelDonneesFonctionnell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8762" y="3266174"/>
            <a:ext cx="1762141" cy="1349272"/>
          </a:xfrm>
          <a:prstGeom prst="rect">
            <a:avLst/>
          </a:prstGeom>
          <a:noFill/>
        </p:spPr>
      </p:pic>
      <p:sp>
        <p:nvSpPr>
          <p:cNvPr id="105" name="Carré corné 104"/>
          <p:cNvSpPr/>
          <p:nvPr/>
        </p:nvSpPr>
        <p:spPr>
          <a:xfrm rot="10800000" flipH="1">
            <a:off x="2103208" y="5480752"/>
            <a:ext cx="357190" cy="428628"/>
          </a:xfrm>
          <a:prstGeom prst="foldedCorne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Carré corné 105"/>
          <p:cNvSpPr/>
          <p:nvPr/>
        </p:nvSpPr>
        <p:spPr>
          <a:xfrm rot="10800000" flipH="1">
            <a:off x="1174514" y="5695066"/>
            <a:ext cx="357190" cy="42862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1888894" y="5909380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Fichier .mzn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888762" y="614364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Fichier  progiciel</a:t>
            </a:r>
          </a:p>
        </p:txBody>
      </p:sp>
      <p:sp>
        <p:nvSpPr>
          <p:cNvPr id="109" name="ZoneTexte 108"/>
          <p:cNvSpPr txBox="1"/>
          <p:nvPr/>
        </p:nvSpPr>
        <p:spPr>
          <a:xfrm rot="19257840">
            <a:off x="6549153" y="5923161"/>
            <a:ext cx="354841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b="1" dirty="0" smtClean="0"/>
              <a:t>Vue Applicative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-468560" y="6438149"/>
            <a:ext cx="3548417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dirty="0" smtClean="0"/>
              <a:t>Aspect Information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3603406" y="6438149"/>
            <a:ext cx="3548417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dirty="0" smtClean="0"/>
              <a:t>Aspect Dynamique</a:t>
            </a:r>
          </a:p>
        </p:txBody>
      </p:sp>
      <p:sp>
        <p:nvSpPr>
          <p:cNvPr id="123" name="ZoneTexte 122"/>
          <p:cNvSpPr txBox="1"/>
          <p:nvPr/>
        </p:nvSpPr>
        <p:spPr>
          <a:xfrm>
            <a:off x="1817456" y="290898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/>
              <a:t>« raffine »</a:t>
            </a:r>
          </a:p>
        </p:txBody>
      </p:sp>
      <p:sp>
        <p:nvSpPr>
          <p:cNvPr id="124" name="ZoneTexte 123"/>
          <p:cNvSpPr txBox="1"/>
          <p:nvPr/>
        </p:nvSpPr>
        <p:spPr>
          <a:xfrm>
            <a:off x="4127364" y="326617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/>
              <a:t>« raffine »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888762" y="4980686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/>
              <a:t>« raffine »</a:t>
            </a:r>
          </a:p>
        </p:txBody>
      </p:sp>
      <p:cxnSp>
        <p:nvCxnSpPr>
          <p:cNvPr id="56" name="Connecteur droit avec flèche 55"/>
          <p:cNvCxnSpPr>
            <a:stCxn id="58" idx="1"/>
          </p:cNvCxnSpPr>
          <p:nvPr/>
        </p:nvCxnSpPr>
        <p:spPr>
          <a:xfrm rot="16200000" flipV="1">
            <a:off x="4068920" y="4515174"/>
            <a:ext cx="1028926" cy="81694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8" idx="1"/>
            <a:endCxn id="1029" idx="2"/>
          </p:cNvCxnSpPr>
          <p:nvPr/>
        </p:nvCxnSpPr>
        <p:spPr>
          <a:xfrm rot="5400000" flipH="1" flipV="1">
            <a:off x="4894136" y="4612607"/>
            <a:ext cx="923219" cy="727784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9" idx="0"/>
          </p:cNvCxnSpPr>
          <p:nvPr/>
        </p:nvCxnSpPr>
        <p:spPr>
          <a:xfrm rot="5400000" flipH="1" flipV="1">
            <a:off x="6776636" y="4867769"/>
            <a:ext cx="1000132" cy="82959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032" idx="0"/>
            <a:endCxn id="1030" idx="2"/>
          </p:cNvCxnSpPr>
          <p:nvPr/>
        </p:nvCxnSpPr>
        <p:spPr>
          <a:xfrm rot="5400000" flipH="1" flipV="1">
            <a:off x="1497104" y="2981541"/>
            <a:ext cx="557363" cy="11904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106" idx="2"/>
            <a:endCxn id="1032" idx="2"/>
          </p:cNvCxnSpPr>
          <p:nvPr/>
        </p:nvCxnSpPr>
        <p:spPr>
          <a:xfrm rot="5400000" flipH="1" flipV="1">
            <a:off x="1021661" y="4946894"/>
            <a:ext cx="1079620" cy="416724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105" idx="2"/>
            <a:endCxn id="1032" idx="2"/>
          </p:cNvCxnSpPr>
          <p:nvPr/>
        </p:nvCxnSpPr>
        <p:spPr>
          <a:xfrm rot="16200000" flipV="1">
            <a:off x="1593165" y="4792114"/>
            <a:ext cx="865306" cy="51197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 rot="10800000" flipV="1">
            <a:off x="2531840" y="1837414"/>
            <a:ext cx="1500194" cy="2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2889026" y="1668137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/>
              <a:t>« utilise »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2770042" y="3882715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utilise »</a:t>
            </a:r>
          </a:p>
        </p:txBody>
      </p:sp>
      <p:cxnSp>
        <p:nvCxnSpPr>
          <p:cNvPr id="96" name="Connecteur droit avec flèche 95"/>
          <p:cNvCxnSpPr>
            <a:stCxn id="1029" idx="1"/>
          </p:cNvCxnSpPr>
          <p:nvPr/>
        </p:nvCxnSpPr>
        <p:spPr>
          <a:xfrm rot="10800000">
            <a:off x="2674712" y="4051993"/>
            <a:ext cx="785818" cy="17135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rot="10800000">
            <a:off x="2746150" y="5766504"/>
            <a:ext cx="785818" cy="1588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2841480" y="5597227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utilise »</a:t>
            </a:r>
          </a:p>
        </p:txBody>
      </p:sp>
    </p:spTree>
    <p:extLst>
      <p:ext uri="{BB962C8B-B14F-4D97-AF65-F5344CB8AC3E}">
        <p14:creationId xmlns:p14="http://schemas.microsoft.com/office/powerpoint/2010/main" val="23713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0000"/>
          </a:solidFill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latin typeface="Futura Condensed"/>
                <a:cs typeface="Futura Condensed"/>
              </a:rPr>
              <a:t>Mise en œuvre pour le cas métier</a:t>
            </a:r>
            <a:endParaRPr lang="fr-FR" dirty="0">
              <a:solidFill>
                <a:srgbClr val="FFFFFF"/>
              </a:solidFill>
              <a:latin typeface="Futura Condensed"/>
              <a:cs typeface="Futura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624861" y="6520259"/>
            <a:ext cx="2133600" cy="365125"/>
          </a:xfrm>
        </p:spPr>
        <p:txBody>
          <a:bodyPr/>
          <a:lstStyle/>
          <a:p>
            <a:fld id="{5CCF0EC5-20A9-41FE-B03C-5DC4188B6CB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Organigramme : Données 5"/>
          <p:cNvSpPr/>
          <p:nvPr/>
        </p:nvSpPr>
        <p:spPr>
          <a:xfrm>
            <a:off x="1137307" y="6334850"/>
            <a:ext cx="7326572" cy="384410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7" name="Organigramme : Données 6"/>
          <p:cNvSpPr/>
          <p:nvPr/>
        </p:nvSpPr>
        <p:spPr>
          <a:xfrm>
            <a:off x="1257863" y="5390884"/>
            <a:ext cx="7326572" cy="384410"/>
          </a:xfrm>
          <a:prstGeom prst="flowChartInputOutp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Organigramme : Données 7"/>
          <p:cNvSpPr/>
          <p:nvPr/>
        </p:nvSpPr>
        <p:spPr>
          <a:xfrm>
            <a:off x="1323828" y="1528553"/>
            <a:ext cx="6864824" cy="341191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grpSp>
        <p:nvGrpSpPr>
          <p:cNvPr id="3" name="Groupe 8"/>
          <p:cNvGrpSpPr/>
          <p:nvPr/>
        </p:nvGrpSpPr>
        <p:grpSpPr>
          <a:xfrm>
            <a:off x="2674960" y="914401"/>
            <a:ext cx="1569493" cy="750628"/>
            <a:chOff x="1760544" y="887105"/>
            <a:chExt cx="1569493" cy="750628"/>
          </a:xfrm>
        </p:grpSpPr>
        <p:sp>
          <p:nvSpPr>
            <p:cNvPr id="12" name="Rectangle 11"/>
            <p:cNvSpPr/>
            <p:nvPr/>
          </p:nvSpPr>
          <p:spPr>
            <a:xfrm>
              <a:off x="1760544" y="887105"/>
              <a:ext cx="1569493" cy="750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fr-FR" sz="900" dirty="0" smtClean="0">
                  <a:solidFill>
                    <a:srgbClr val="002060"/>
                  </a:solidFill>
                </a:rPr>
                <a:t>Gestion demande travaux</a:t>
              </a:r>
            </a:p>
          </p:txBody>
        </p:sp>
        <p:pic>
          <p:nvPicPr>
            <p:cNvPr id="13" name="Image 12" descr="process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460" y="1119462"/>
              <a:ext cx="907967" cy="422423"/>
            </a:xfrm>
            <a:prstGeom prst="rect">
              <a:avLst/>
            </a:prstGeom>
          </p:spPr>
        </p:pic>
      </p:grpSp>
      <p:grpSp>
        <p:nvGrpSpPr>
          <p:cNvPr id="4" name="Groupe 9"/>
          <p:cNvGrpSpPr/>
          <p:nvPr/>
        </p:nvGrpSpPr>
        <p:grpSpPr>
          <a:xfrm>
            <a:off x="6102824" y="889380"/>
            <a:ext cx="1569493" cy="750628"/>
            <a:chOff x="1760544" y="887105"/>
            <a:chExt cx="1569493" cy="750628"/>
          </a:xfrm>
        </p:grpSpPr>
        <p:sp>
          <p:nvSpPr>
            <p:cNvPr id="15" name="Rectangle 14"/>
            <p:cNvSpPr/>
            <p:nvPr/>
          </p:nvSpPr>
          <p:spPr>
            <a:xfrm>
              <a:off x="1760544" y="887105"/>
              <a:ext cx="1569493" cy="750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fr-FR" sz="900" dirty="0" smtClean="0">
                  <a:solidFill>
                    <a:srgbClr val="002060"/>
                  </a:solidFill>
                </a:rPr>
                <a:t>Gestion administrative VE</a:t>
              </a:r>
            </a:p>
          </p:txBody>
        </p:sp>
        <p:pic>
          <p:nvPicPr>
            <p:cNvPr id="16" name="Image 15" descr="process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460" y="1119462"/>
              <a:ext cx="907967" cy="422423"/>
            </a:xfrm>
            <a:prstGeom prst="rect">
              <a:avLst/>
            </a:prstGeom>
          </p:spPr>
        </p:pic>
      </p:grpSp>
      <p:grpSp>
        <p:nvGrpSpPr>
          <p:cNvPr id="5" name="Groupe 12"/>
          <p:cNvGrpSpPr/>
          <p:nvPr/>
        </p:nvGrpSpPr>
        <p:grpSpPr>
          <a:xfrm>
            <a:off x="4412775" y="905303"/>
            <a:ext cx="1569493" cy="750628"/>
            <a:chOff x="1760544" y="887105"/>
            <a:chExt cx="1569493" cy="750628"/>
          </a:xfrm>
        </p:grpSpPr>
        <p:sp>
          <p:nvSpPr>
            <p:cNvPr id="18" name="Rectangle 17"/>
            <p:cNvSpPr/>
            <p:nvPr/>
          </p:nvSpPr>
          <p:spPr>
            <a:xfrm>
              <a:off x="1760544" y="887105"/>
              <a:ext cx="1569493" cy="750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fr-FR" sz="900" dirty="0" smtClean="0">
                  <a:solidFill>
                    <a:srgbClr val="002060"/>
                  </a:solidFill>
                </a:rPr>
                <a:t>Pilotage activités VE</a:t>
              </a:r>
            </a:p>
          </p:txBody>
        </p:sp>
        <p:pic>
          <p:nvPicPr>
            <p:cNvPr id="19" name="Image 18" descr="process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460" y="1119462"/>
              <a:ext cx="907967" cy="422423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1746932" y="2265530"/>
            <a:ext cx="6878471" cy="17878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5677485" y="2292825"/>
            <a:ext cx="290697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accent2"/>
                </a:solidFill>
              </a:rPr>
              <a:t>Bloc Activités détaillées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3145803" y="2688608"/>
            <a:ext cx="1241945" cy="532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Collecter les données courantes VE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512854" y="2704531"/>
            <a:ext cx="1241945" cy="532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Collecter les données tournées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5558" y="4137560"/>
            <a:ext cx="6878471" cy="141709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25" name="Rectangle 24"/>
          <p:cNvSpPr/>
          <p:nvPr/>
        </p:nvSpPr>
        <p:spPr>
          <a:xfrm>
            <a:off x="3125355" y="4421886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VE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693408" y="4137559"/>
            <a:ext cx="290697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accent2"/>
                </a:solidFill>
              </a:rPr>
              <a:t>Bloc Opérations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92406" y="4437808"/>
            <a:ext cx="982639" cy="102358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tournées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18513" y="4426435"/>
            <a:ext cx="982639" cy="102358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Gestion affectation tournées / VE</a:t>
            </a:r>
          </a:p>
        </p:txBody>
      </p:sp>
      <p:cxnSp>
        <p:nvCxnSpPr>
          <p:cNvPr id="29" name="Connecteur droit 28"/>
          <p:cNvCxnSpPr/>
          <p:nvPr/>
        </p:nvCxnSpPr>
        <p:spPr>
          <a:xfrm rot="10800000" flipV="1">
            <a:off x="1801514" y="1610434"/>
            <a:ext cx="2620370" cy="532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964081" y="1651379"/>
            <a:ext cx="2620370" cy="46402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isque magnétique 30"/>
          <p:cNvSpPr/>
          <p:nvPr/>
        </p:nvSpPr>
        <p:spPr>
          <a:xfrm>
            <a:off x="2879687" y="5977734"/>
            <a:ext cx="2634017" cy="6141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Progiciel </a:t>
            </a:r>
          </a:p>
        </p:txBody>
      </p:sp>
      <p:sp>
        <p:nvSpPr>
          <p:cNvPr id="32" name="Cube 31"/>
          <p:cNvSpPr/>
          <p:nvPr/>
        </p:nvSpPr>
        <p:spPr>
          <a:xfrm>
            <a:off x="5718421" y="5909493"/>
            <a:ext cx="1255594" cy="600502"/>
          </a:xfrm>
          <a:prstGeom prst="cub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MiniZinc</a:t>
            </a:r>
          </a:p>
        </p:txBody>
      </p:sp>
      <p:cxnSp>
        <p:nvCxnSpPr>
          <p:cNvPr id="33" name="Connecteur droit avec flèche 32"/>
          <p:cNvCxnSpPr>
            <a:stCxn id="31" idx="1"/>
            <a:endCxn id="25" idx="2"/>
          </p:cNvCxnSpPr>
          <p:nvPr/>
        </p:nvCxnSpPr>
        <p:spPr>
          <a:xfrm rot="16200000" flipV="1">
            <a:off x="3640553" y="5421590"/>
            <a:ext cx="532266" cy="5800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31" idx="1"/>
            <a:endCxn id="27" idx="2"/>
          </p:cNvCxnSpPr>
          <p:nvPr/>
        </p:nvCxnSpPr>
        <p:spPr>
          <a:xfrm rot="5400000" flipH="1" flipV="1">
            <a:off x="4332039" y="5326047"/>
            <a:ext cx="516344" cy="78703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32" idx="0"/>
            <a:endCxn id="28" idx="2"/>
          </p:cNvCxnSpPr>
          <p:nvPr/>
        </p:nvCxnSpPr>
        <p:spPr>
          <a:xfrm rot="16200000" flipV="1">
            <a:off x="6135819" y="5624031"/>
            <a:ext cx="459476" cy="11144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965275" y="1665030"/>
            <a:ext cx="109182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Métier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926607" y="5543283"/>
            <a:ext cx="133520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1860643" y="6473602"/>
            <a:ext cx="133520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Applicatif</a:t>
            </a:r>
          </a:p>
        </p:txBody>
      </p:sp>
      <p:pic>
        <p:nvPicPr>
          <p:cNvPr id="40" name="Image 39" descr="GestionVEProce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0807" y="2032790"/>
            <a:ext cx="4094327" cy="1978926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25" idx="0"/>
          </p:cNvCxnSpPr>
          <p:nvPr/>
        </p:nvCxnSpPr>
        <p:spPr>
          <a:xfrm rot="16200000" flipV="1">
            <a:off x="2395183" y="3200394"/>
            <a:ext cx="1856107" cy="5868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7" idx="0"/>
          </p:cNvCxnSpPr>
          <p:nvPr/>
        </p:nvCxnSpPr>
        <p:spPr>
          <a:xfrm rot="16200000" flipV="1">
            <a:off x="3166282" y="2620363"/>
            <a:ext cx="1435301" cy="219958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7" idx="0"/>
          </p:cNvCxnSpPr>
          <p:nvPr/>
        </p:nvCxnSpPr>
        <p:spPr>
          <a:xfrm rot="16200000" flipV="1">
            <a:off x="3643953" y="3098035"/>
            <a:ext cx="1421653" cy="12578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8" idx="0"/>
          </p:cNvCxnSpPr>
          <p:nvPr/>
        </p:nvCxnSpPr>
        <p:spPr>
          <a:xfrm rot="16200000" flipV="1">
            <a:off x="5445459" y="3562060"/>
            <a:ext cx="686949" cy="10418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8" idx="0"/>
          </p:cNvCxnSpPr>
          <p:nvPr/>
        </p:nvCxnSpPr>
        <p:spPr>
          <a:xfrm rot="16200000" flipV="1">
            <a:off x="4824484" y="2941086"/>
            <a:ext cx="1710531" cy="12601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920615" y="4203510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151188" y="420578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409058" y="4221706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réalise»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4440065" y="5804846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766172" y="5725234"/>
            <a:ext cx="1119116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dirty="0" smtClean="0"/>
              <a:t>« implémente»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766781" y="1883395"/>
            <a:ext cx="4053385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Activité détaillée :  Affectation tournée / VE</a:t>
            </a:r>
          </a:p>
        </p:txBody>
      </p:sp>
      <p:sp>
        <p:nvSpPr>
          <p:cNvPr id="53" name="Arc 52"/>
          <p:cNvSpPr/>
          <p:nvPr/>
        </p:nvSpPr>
        <p:spPr>
          <a:xfrm>
            <a:off x="6141492" y="4899546"/>
            <a:ext cx="1282890" cy="1351128"/>
          </a:xfrm>
          <a:prstGeom prst="arc">
            <a:avLst>
              <a:gd name="adj1" fmla="val 16200000"/>
              <a:gd name="adj2" fmla="val 4744633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042244" y="4738033"/>
            <a:ext cx="1637732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7030A0"/>
                </a:solidFill>
              </a:rPr>
              <a:t>Transformation </a:t>
            </a:r>
          </a:p>
          <a:p>
            <a:pPr algn="ctr"/>
            <a:r>
              <a:rPr lang="fr-FR" sz="1600" b="1" dirty="0" smtClean="0">
                <a:solidFill>
                  <a:srgbClr val="7030A0"/>
                </a:solidFill>
              </a:rPr>
              <a:t>de modèle</a:t>
            </a:r>
          </a:p>
        </p:txBody>
      </p:sp>
      <p:pic>
        <p:nvPicPr>
          <p:cNvPr id="55" name="Image 54" descr="engren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20677" y="5004989"/>
            <a:ext cx="324063" cy="4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Brise.thmx</Template>
  <TotalTime>16850</TotalTime>
  <Words>262</Words>
  <Application>Microsoft Macintosh PowerPoint</Application>
  <PresentationFormat>Présentation à l'écran (4:3)</PresentationFormat>
  <Paragraphs>89</Paragraphs>
  <Slides>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 Simulation orientée utilisateur des SI des SmartGrids à base de modèles par points de vue</vt:lpstr>
      <vt:lpstr>   Sommaire</vt:lpstr>
      <vt:lpstr>Points de vue SI</vt:lpstr>
      <vt:lpstr>Gestion de flotte VE</vt:lpstr>
      <vt:lpstr>Model Typing</vt:lpstr>
      <vt:lpstr>Présentation PowerPoint</vt:lpstr>
      <vt:lpstr>Mise en œuvre pour le cas métier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aminos AS</dc:creator>
  <cp:lastModifiedBy>Rachida Seghiri</cp:lastModifiedBy>
  <cp:revision>456</cp:revision>
  <dcterms:created xsi:type="dcterms:W3CDTF">2012-06-17T12:38:27Z</dcterms:created>
  <dcterms:modified xsi:type="dcterms:W3CDTF">2015-02-04T23:17:37Z</dcterms:modified>
</cp:coreProperties>
</file>