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9" r:id="rId3"/>
    <p:sldId id="275" r:id="rId4"/>
    <p:sldId id="276" r:id="rId5"/>
    <p:sldId id="280" r:id="rId6"/>
    <p:sldId id="281" r:id="rId7"/>
    <p:sldId id="269" r:id="rId8"/>
    <p:sldId id="270" r:id="rId9"/>
    <p:sldId id="263" r:id="rId10"/>
    <p:sldId id="264" r:id="rId11"/>
  </p:sldIdLst>
  <p:sldSz cx="9144000" cy="5143500" type="screen16x9"/>
  <p:notesSz cx="6858000" cy="9144000"/>
  <p:embeddedFontLst>
    <p:embeddedFont>
      <p:font typeface="Inter" panose="02000503000000020004" pitchFamily="2" charset="0"/>
      <p:regular r:id="rId13"/>
      <p:bold r:id="rId14"/>
    </p:embeddedFont>
    <p:embeddedFont>
      <p:font typeface="Inter SemiBold" panose="02000503000000020004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996"/>
    <a:srgbClr val="FF9300"/>
    <a:srgbClr val="1C9017"/>
    <a:srgbClr val="EB9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5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EF225-3AE0-204C-91EA-60E18ADA55A1}" type="doc">
      <dgm:prSet loTypeId="urn:microsoft.com/office/officeart/2005/8/layout/chevron1" loCatId="" qsTypeId="urn:microsoft.com/office/officeart/2005/8/quickstyle/simple1" qsCatId="simple" csTypeId="urn:microsoft.com/office/officeart/2005/8/colors/accent5_3" csCatId="accent5" phldr="1"/>
      <dgm:spPr/>
    </dgm:pt>
    <dgm:pt modelId="{F44BE8E1-D90D-F34B-86D8-5B0AC2F5BD60}">
      <dgm:prSet phldrT="[Texte]"/>
      <dgm:spPr/>
      <dgm:t>
        <a:bodyPr/>
        <a:lstStyle/>
        <a:p>
          <a:r>
            <a:rPr lang="fr-FR" dirty="0"/>
            <a:t>Preprocessing</a:t>
          </a:r>
        </a:p>
      </dgm:t>
    </dgm:pt>
    <dgm:pt modelId="{A39B80E9-2AB6-5F45-B431-67875C968ED2}" type="parTrans" cxnId="{64D93C06-805C-1E4C-84E8-E4BF968EE402}">
      <dgm:prSet/>
      <dgm:spPr/>
      <dgm:t>
        <a:bodyPr/>
        <a:lstStyle/>
        <a:p>
          <a:endParaRPr lang="fr-FR"/>
        </a:p>
      </dgm:t>
    </dgm:pt>
    <dgm:pt modelId="{6E0D5737-82AE-3245-952E-6F3889CA6D26}" type="sibTrans" cxnId="{64D93C06-805C-1E4C-84E8-E4BF968EE402}">
      <dgm:prSet/>
      <dgm:spPr/>
      <dgm:t>
        <a:bodyPr/>
        <a:lstStyle/>
        <a:p>
          <a:endParaRPr lang="fr-FR"/>
        </a:p>
      </dgm:t>
    </dgm:pt>
    <dgm:pt modelId="{9953D3BC-ECE6-414B-9F79-D3AD36E238A4}">
      <dgm:prSet phldrT="[Texte]"/>
      <dgm:spPr/>
      <dgm:t>
        <a:bodyPr/>
        <a:lstStyle/>
        <a:p>
          <a:r>
            <a:rPr lang="fr-FR" dirty="0"/>
            <a:t>Tokenization</a:t>
          </a:r>
        </a:p>
      </dgm:t>
    </dgm:pt>
    <dgm:pt modelId="{CDE2019C-DE6E-7844-8CCB-509E0230FB06}" type="parTrans" cxnId="{7D1FC6B5-1BF4-5D4A-BF4F-F51E4007BACB}">
      <dgm:prSet/>
      <dgm:spPr/>
      <dgm:t>
        <a:bodyPr/>
        <a:lstStyle/>
        <a:p>
          <a:endParaRPr lang="fr-FR"/>
        </a:p>
      </dgm:t>
    </dgm:pt>
    <dgm:pt modelId="{C9AD1616-8E99-6B4E-A9CD-B1BB06D48143}" type="sibTrans" cxnId="{7D1FC6B5-1BF4-5D4A-BF4F-F51E4007BACB}">
      <dgm:prSet/>
      <dgm:spPr/>
      <dgm:t>
        <a:bodyPr/>
        <a:lstStyle/>
        <a:p>
          <a:endParaRPr lang="fr-FR"/>
        </a:p>
      </dgm:t>
    </dgm:pt>
    <dgm:pt modelId="{C275E61D-EF42-EC46-980A-3066F9029875}">
      <dgm:prSet phldrT="[Texte]"/>
      <dgm:spPr/>
      <dgm:t>
        <a:bodyPr/>
        <a:lstStyle/>
        <a:p>
          <a:r>
            <a:rPr lang="fr-FR" dirty="0"/>
            <a:t>Séquences</a:t>
          </a:r>
        </a:p>
      </dgm:t>
    </dgm:pt>
    <dgm:pt modelId="{C986F184-1602-6547-BCFA-9D9E560EB477}" type="parTrans" cxnId="{E2A23673-F05F-A14E-8C33-94A9AA2E53A2}">
      <dgm:prSet/>
      <dgm:spPr/>
      <dgm:t>
        <a:bodyPr/>
        <a:lstStyle/>
        <a:p>
          <a:endParaRPr lang="fr-FR"/>
        </a:p>
      </dgm:t>
    </dgm:pt>
    <dgm:pt modelId="{F3E504EB-6401-EE43-9D5F-562E3CA03BFA}" type="sibTrans" cxnId="{E2A23673-F05F-A14E-8C33-94A9AA2E53A2}">
      <dgm:prSet/>
      <dgm:spPr/>
      <dgm:t>
        <a:bodyPr/>
        <a:lstStyle/>
        <a:p>
          <a:endParaRPr lang="fr-FR"/>
        </a:p>
      </dgm:t>
    </dgm:pt>
    <dgm:pt modelId="{AF8CB239-BE7F-F147-8448-D1ED0DBD748F}">
      <dgm:prSet phldrT="[Texte]"/>
      <dgm:spPr/>
      <dgm:t>
        <a:bodyPr/>
        <a:lstStyle/>
        <a:p>
          <a:r>
            <a:rPr lang="fr-FR" dirty="0"/>
            <a:t>Encodage</a:t>
          </a:r>
        </a:p>
      </dgm:t>
    </dgm:pt>
    <dgm:pt modelId="{95FACC5F-AA0C-EF43-A61F-024828FC5AB8}" type="parTrans" cxnId="{71BFE1F0-0F4B-FF46-9411-D3DF86FC97B8}">
      <dgm:prSet/>
      <dgm:spPr/>
      <dgm:t>
        <a:bodyPr/>
        <a:lstStyle/>
        <a:p>
          <a:endParaRPr lang="fr-FR"/>
        </a:p>
      </dgm:t>
    </dgm:pt>
    <dgm:pt modelId="{FFB9DAAC-58FC-0246-BCDF-98F960B3C76B}" type="sibTrans" cxnId="{71BFE1F0-0F4B-FF46-9411-D3DF86FC97B8}">
      <dgm:prSet/>
      <dgm:spPr/>
      <dgm:t>
        <a:bodyPr/>
        <a:lstStyle/>
        <a:p>
          <a:endParaRPr lang="fr-FR"/>
        </a:p>
      </dgm:t>
    </dgm:pt>
    <dgm:pt modelId="{9ED4B39C-8B6E-5444-91E1-DB2FB4FF0DF0}">
      <dgm:prSet phldrT="[Texte]"/>
      <dgm:spPr/>
      <dgm:t>
        <a:bodyPr/>
        <a:lstStyle/>
        <a:p>
          <a:r>
            <a:rPr lang="fr-FR" dirty="0"/>
            <a:t>Padding</a:t>
          </a:r>
        </a:p>
      </dgm:t>
    </dgm:pt>
    <dgm:pt modelId="{27C7BC77-25B4-C942-9881-BED9B9292FCD}" type="parTrans" cxnId="{73FA9787-3AF4-4D42-9D00-E3B947060ECF}">
      <dgm:prSet/>
      <dgm:spPr/>
      <dgm:t>
        <a:bodyPr/>
        <a:lstStyle/>
        <a:p>
          <a:endParaRPr lang="fr-FR"/>
        </a:p>
      </dgm:t>
    </dgm:pt>
    <dgm:pt modelId="{2C017E64-97D6-4A49-9735-F9A01DAF8108}" type="sibTrans" cxnId="{73FA9787-3AF4-4D42-9D00-E3B947060ECF}">
      <dgm:prSet/>
      <dgm:spPr/>
      <dgm:t>
        <a:bodyPr/>
        <a:lstStyle/>
        <a:p>
          <a:endParaRPr lang="fr-FR"/>
        </a:p>
      </dgm:t>
    </dgm:pt>
    <dgm:pt modelId="{02EBC0F7-C0B3-534B-B8CD-DAEC6A4E6FC5}" type="pres">
      <dgm:prSet presAssocID="{F9AEF225-3AE0-204C-91EA-60E18ADA55A1}" presName="Name0" presStyleCnt="0">
        <dgm:presLayoutVars>
          <dgm:dir/>
          <dgm:animLvl val="lvl"/>
          <dgm:resizeHandles val="exact"/>
        </dgm:presLayoutVars>
      </dgm:prSet>
      <dgm:spPr/>
    </dgm:pt>
    <dgm:pt modelId="{A24FCCBA-40B3-134F-8290-1AF6DA2676D3}" type="pres">
      <dgm:prSet presAssocID="{F44BE8E1-D90D-F34B-86D8-5B0AC2F5BD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7BC63DD-1A0B-5145-B63F-CE1794BE14B6}" type="pres">
      <dgm:prSet presAssocID="{6E0D5737-82AE-3245-952E-6F3889CA6D26}" presName="parTxOnlySpace" presStyleCnt="0"/>
      <dgm:spPr/>
    </dgm:pt>
    <dgm:pt modelId="{6813B83F-58AF-8441-8198-37E71D4742D5}" type="pres">
      <dgm:prSet presAssocID="{9953D3BC-ECE6-414B-9F79-D3AD36E238A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E283721-3C1C-8E40-853B-05B12D64EF15}" type="pres">
      <dgm:prSet presAssocID="{C9AD1616-8E99-6B4E-A9CD-B1BB06D48143}" presName="parTxOnlySpace" presStyleCnt="0"/>
      <dgm:spPr/>
    </dgm:pt>
    <dgm:pt modelId="{FC2EC1B1-3025-6347-AEF5-561A1978307A}" type="pres">
      <dgm:prSet presAssocID="{AF8CB239-BE7F-F147-8448-D1ED0DBD748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193813F-2590-264A-B1FC-0BA495BE7B5B}" type="pres">
      <dgm:prSet presAssocID="{FFB9DAAC-58FC-0246-BCDF-98F960B3C76B}" presName="parTxOnlySpace" presStyleCnt="0"/>
      <dgm:spPr/>
    </dgm:pt>
    <dgm:pt modelId="{FAAFBBD1-3AA0-AD4A-A6C3-4F48B3C0FAAD}" type="pres">
      <dgm:prSet presAssocID="{C275E61D-EF42-EC46-980A-3066F90298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15E13B1-F0A9-D241-8720-8B0C7162DB66}" type="pres">
      <dgm:prSet presAssocID="{F3E504EB-6401-EE43-9D5F-562E3CA03BFA}" presName="parTxOnlySpace" presStyleCnt="0"/>
      <dgm:spPr/>
    </dgm:pt>
    <dgm:pt modelId="{DD910039-FE45-934F-80E8-F4D79D43CC5C}" type="pres">
      <dgm:prSet presAssocID="{9ED4B39C-8B6E-5444-91E1-DB2FB4FF0D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4D93C06-805C-1E4C-84E8-E4BF968EE402}" srcId="{F9AEF225-3AE0-204C-91EA-60E18ADA55A1}" destId="{F44BE8E1-D90D-F34B-86D8-5B0AC2F5BD60}" srcOrd="0" destOrd="0" parTransId="{A39B80E9-2AB6-5F45-B431-67875C968ED2}" sibTransId="{6E0D5737-82AE-3245-952E-6F3889CA6D26}"/>
    <dgm:cxn modelId="{5D4B9C0E-D15F-EF4F-BBD0-DD2237F97B90}" type="presOf" srcId="{F9AEF225-3AE0-204C-91EA-60E18ADA55A1}" destId="{02EBC0F7-C0B3-534B-B8CD-DAEC6A4E6FC5}" srcOrd="0" destOrd="0" presId="urn:microsoft.com/office/officeart/2005/8/layout/chevron1"/>
    <dgm:cxn modelId="{4806561A-12C9-F54D-A314-755E2CBDAC07}" type="presOf" srcId="{9953D3BC-ECE6-414B-9F79-D3AD36E238A4}" destId="{6813B83F-58AF-8441-8198-37E71D4742D5}" srcOrd="0" destOrd="0" presId="urn:microsoft.com/office/officeart/2005/8/layout/chevron1"/>
    <dgm:cxn modelId="{EA789726-9B0D-8547-BB04-DB18F897696D}" type="presOf" srcId="{F44BE8E1-D90D-F34B-86D8-5B0AC2F5BD60}" destId="{A24FCCBA-40B3-134F-8290-1AF6DA2676D3}" srcOrd="0" destOrd="0" presId="urn:microsoft.com/office/officeart/2005/8/layout/chevron1"/>
    <dgm:cxn modelId="{4ECAB147-A1B5-8A46-92FE-76BEB9C83C01}" type="presOf" srcId="{C275E61D-EF42-EC46-980A-3066F9029875}" destId="{FAAFBBD1-3AA0-AD4A-A6C3-4F48B3C0FAAD}" srcOrd="0" destOrd="0" presId="urn:microsoft.com/office/officeart/2005/8/layout/chevron1"/>
    <dgm:cxn modelId="{E2A23673-F05F-A14E-8C33-94A9AA2E53A2}" srcId="{F9AEF225-3AE0-204C-91EA-60E18ADA55A1}" destId="{C275E61D-EF42-EC46-980A-3066F9029875}" srcOrd="3" destOrd="0" parTransId="{C986F184-1602-6547-BCFA-9D9E560EB477}" sibTransId="{F3E504EB-6401-EE43-9D5F-562E3CA03BFA}"/>
    <dgm:cxn modelId="{2B96C786-9ECC-5448-888E-A5E6C36C188F}" type="presOf" srcId="{9ED4B39C-8B6E-5444-91E1-DB2FB4FF0DF0}" destId="{DD910039-FE45-934F-80E8-F4D79D43CC5C}" srcOrd="0" destOrd="0" presId="urn:microsoft.com/office/officeart/2005/8/layout/chevron1"/>
    <dgm:cxn modelId="{73FA9787-3AF4-4D42-9D00-E3B947060ECF}" srcId="{F9AEF225-3AE0-204C-91EA-60E18ADA55A1}" destId="{9ED4B39C-8B6E-5444-91E1-DB2FB4FF0DF0}" srcOrd="4" destOrd="0" parTransId="{27C7BC77-25B4-C942-9881-BED9B9292FCD}" sibTransId="{2C017E64-97D6-4A49-9735-F9A01DAF8108}"/>
    <dgm:cxn modelId="{8E81E1B1-A1A9-E94E-A3FD-3C93AE0ECBF2}" type="presOf" srcId="{AF8CB239-BE7F-F147-8448-D1ED0DBD748F}" destId="{FC2EC1B1-3025-6347-AEF5-561A1978307A}" srcOrd="0" destOrd="0" presId="urn:microsoft.com/office/officeart/2005/8/layout/chevron1"/>
    <dgm:cxn modelId="{7D1FC6B5-1BF4-5D4A-BF4F-F51E4007BACB}" srcId="{F9AEF225-3AE0-204C-91EA-60E18ADA55A1}" destId="{9953D3BC-ECE6-414B-9F79-D3AD36E238A4}" srcOrd="1" destOrd="0" parTransId="{CDE2019C-DE6E-7844-8CCB-509E0230FB06}" sibTransId="{C9AD1616-8E99-6B4E-A9CD-B1BB06D48143}"/>
    <dgm:cxn modelId="{71BFE1F0-0F4B-FF46-9411-D3DF86FC97B8}" srcId="{F9AEF225-3AE0-204C-91EA-60E18ADA55A1}" destId="{AF8CB239-BE7F-F147-8448-D1ED0DBD748F}" srcOrd="2" destOrd="0" parTransId="{95FACC5F-AA0C-EF43-A61F-024828FC5AB8}" sibTransId="{FFB9DAAC-58FC-0246-BCDF-98F960B3C76B}"/>
    <dgm:cxn modelId="{EA6565AE-845A-2A4D-BA08-9DCA264C9E5E}" type="presParOf" srcId="{02EBC0F7-C0B3-534B-B8CD-DAEC6A4E6FC5}" destId="{A24FCCBA-40B3-134F-8290-1AF6DA2676D3}" srcOrd="0" destOrd="0" presId="urn:microsoft.com/office/officeart/2005/8/layout/chevron1"/>
    <dgm:cxn modelId="{5ABCB141-E0C6-C544-8E90-AB19392BD9F2}" type="presParOf" srcId="{02EBC0F7-C0B3-534B-B8CD-DAEC6A4E6FC5}" destId="{B7BC63DD-1A0B-5145-B63F-CE1794BE14B6}" srcOrd="1" destOrd="0" presId="urn:microsoft.com/office/officeart/2005/8/layout/chevron1"/>
    <dgm:cxn modelId="{E469CC64-E3DC-CA4C-872F-E491C8473ADF}" type="presParOf" srcId="{02EBC0F7-C0B3-534B-B8CD-DAEC6A4E6FC5}" destId="{6813B83F-58AF-8441-8198-37E71D4742D5}" srcOrd="2" destOrd="0" presId="urn:microsoft.com/office/officeart/2005/8/layout/chevron1"/>
    <dgm:cxn modelId="{6CDCF6D5-0691-1E43-B166-0D4A6CABED99}" type="presParOf" srcId="{02EBC0F7-C0B3-534B-B8CD-DAEC6A4E6FC5}" destId="{2E283721-3C1C-8E40-853B-05B12D64EF15}" srcOrd="3" destOrd="0" presId="urn:microsoft.com/office/officeart/2005/8/layout/chevron1"/>
    <dgm:cxn modelId="{EF2896E4-D69C-C646-ADB3-D1B278ABAAB3}" type="presParOf" srcId="{02EBC0F7-C0B3-534B-B8CD-DAEC6A4E6FC5}" destId="{FC2EC1B1-3025-6347-AEF5-561A1978307A}" srcOrd="4" destOrd="0" presId="urn:microsoft.com/office/officeart/2005/8/layout/chevron1"/>
    <dgm:cxn modelId="{418358CB-79C3-2747-9128-27195A6DA9C6}" type="presParOf" srcId="{02EBC0F7-C0B3-534B-B8CD-DAEC6A4E6FC5}" destId="{7193813F-2590-264A-B1FC-0BA495BE7B5B}" srcOrd="5" destOrd="0" presId="urn:microsoft.com/office/officeart/2005/8/layout/chevron1"/>
    <dgm:cxn modelId="{5CD1DF3C-AF90-D541-A6C1-DCA42D819FE3}" type="presParOf" srcId="{02EBC0F7-C0B3-534B-B8CD-DAEC6A4E6FC5}" destId="{FAAFBBD1-3AA0-AD4A-A6C3-4F48B3C0FAAD}" srcOrd="6" destOrd="0" presId="urn:microsoft.com/office/officeart/2005/8/layout/chevron1"/>
    <dgm:cxn modelId="{169F727E-E13A-AE43-8EF2-237CC2FFA8BE}" type="presParOf" srcId="{02EBC0F7-C0B3-534B-B8CD-DAEC6A4E6FC5}" destId="{915E13B1-F0A9-D241-8720-8B0C7162DB66}" srcOrd="7" destOrd="0" presId="urn:microsoft.com/office/officeart/2005/8/layout/chevron1"/>
    <dgm:cxn modelId="{669F738A-6D65-5E4B-A412-408090581F70}" type="presParOf" srcId="{02EBC0F7-C0B3-534B-B8CD-DAEC6A4E6FC5}" destId="{DD910039-FE45-934F-80E8-F4D79D43CC5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FCCBA-40B3-134F-8290-1AF6DA2676D3}">
      <dsp:nvSpPr>
        <dsp:cNvPr id="0" name=""/>
        <dsp:cNvSpPr/>
      </dsp:nvSpPr>
      <dsp:spPr>
        <a:xfrm>
          <a:off x="1363" y="0"/>
          <a:ext cx="1213752" cy="429119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Preprocessing</a:t>
          </a:r>
        </a:p>
      </dsp:txBody>
      <dsp:txXfrm>
        <a:off x="215923" y="0"/>
        <a:ext cx="784633" cy="429119"/>
      </dsp:txXfrm>
    </dsp:sp>
    <dsp:sp modelId="{6813B83F-58AF-8441-8198-37E71D4742D5}">
      <dsp:nvSpPr>
        <dsp:cNvPr id="0" name=""/>
        <dsp:cNvSpPr/>
      </dsp:nvSpPr>
      <dsp:spPr>
        <a:xfrm>
          <a:off x="1093741" y="0"/>
          <a:ext cx="1213752" cy="429119"/>
        </a:xfrm>
        <a:prstGeom prst="chevron">
          <a:avLst/>
        </a:prstGeom>
        <a:solidFill>
          <a:schemeClr val="accent5">
            <a:shade val="80000"/>
            <a:hueOff val="68160"/>
            <a:satOff val="-17290"/>
            <a:lumOff val="96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Tokenization</a:t>
          </a:r>
        </a:p>
      </dsp:txBody>
      <dsp:txXfrm>
        <a:off x="1308301" y="0"/>
        <a:ext cx="784633" cy="429119"/>
      </dsp:txXfrm>
    </dsp:sp>
    <dsp:sp modelId="{FC2EC1B1-3025-6347-AEF5-561A1978307A}">
      <dsp:nvSpPr>
        <dsp:cNvPr id="0" name=""/>
        <dsp:cNvSpPr/>
      </dsp:nvSpPr>
      <dsp:spPr>
        <a:xfrm>
          <a:off x="2186118" y="0"/>
          <a:ext cx="1213752" cy="429119"/>
        </a:xfrm>
        <a:prstGeom prst="chevron">
          <a:avLst/>
        </a:prstGeom>
        <a:solidFill>
          <a:schemeClr val="accent5">
            <a:shade val="80000"/>
            <a:hueOff val="136321"/>
            <a:satOff val="-34581"/>
            <a:lumOff val="192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Encodage</a:t>
          </a:r>
        </a:p>
      </dsp:txBody>
      <dsp:txXfrm>
        <a:off x="2400678" y="0"/>
        <a:ext cx="784633" cy="429119"/>
      </dsp:txXfrm>
    </dsp:sp>
    <dsp:sp modelId="{FAAFBBD1-3AA0-AD4A-A6C3-4F48B3C0FAAD}">
      <dsp:nvSpPr>
        <dsp:cNvPr id="0" name=""/>
        <dsp:cNvSpPr/>
      </dsp:nvSpPr>
      <dsp:spPr>
        <a:xfrm>
          <a:off x="3278495" y="0"/>
          <a:ext cx="1213752" cy="429119"/>
        </a:xfrm>
        <a:prstGeom prst="chevron">
          <a:avLst/>
        </a:prstGeom>
        <a:solidFill>
          <a:schemeClr val="accent5">
            <a:shade val="80000"/>
            <a:hueOff val="204481"/>
            <a:satOff val="-51872"/>
            <a:lumOff val="289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Séquences</a:t>
          </a:r>
        </a:p>
      </dsp:txBody>
      <dsp:txXfrm>
        <a:off x="3493055" y="0"/>
        <a:ext cx="784633" cy="429119"/>
      </dsp:txXfrm>
    </dsp:sp>
    <dsp:sp modelId="{DD910039-FE45-934F-80E8-F4D79D43CC5C}">
      <dsp:nvSpPr>
        <dsp:cNvPr id="0" name=""/>
        <dsp:cNvSpPr/>
      </dsp:nvSpPr>
      <dsp:spPr>
        <a:xfrm>
          <a:off x="4370872" y="0"/>
          <a:ext cx="1213752" cy="429119"/>
        </a:xfrm>
        <a:prstGeom prst="chevron">
          <a:avLst/>
        </a:prstGeom>
        <a:solidFill>
          <a:schemeClr val="accent5">
            <a:shade val="80000"/>
            <a:hueOff val="272641"/>
            <a:satOff val="-69162"/>
            <a:lumOff val="38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Padding</a:t>
          </a:r>
        </a:p>
      </dsp:txBody>
      <dsp:txXfrm>
        <a:off x="4585432" y="0"/>
        <a:ext cx="784633" cy="42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5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Qui peut répondre à n'importe quelle question</a:t>
            </a:r>
            <a:endParaRPr lang="fr-FR" sz="11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100" dirty="0"/>
              <a:t> . Il comprend des sujets complexes, comme la physique, les maths et le développement informatique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Qui peut répondre à n'importe quelle question</a:t>
            </a:r>
            <a:endParaRPr lang="fr-FR" sz="11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100" dirty="0"/>
              <a:t> . Il comprend des sujets complexes, comme la physique, les maths et le développement informatique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876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Qui peut répondre à n'importe quelle question</a:t>
            </a:r>
            <a:endParaRPr lang="fr-FR" sz="11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100" dirty="0"/>
              <a:t> . Il comprend des sujets complexes, comme la physique, les maths et le développement informatique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52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dirty="0">
                <a:solidFill>
                  <a:srgbClr val="002060"/>
                </a:solidFill>
              </a:rPr>
              <a:t>Au final, le modèle Afinn est plus proche de la réalité avec % de concordance par rapport  à aux sens réels des tweets </a:t>
            </a:r>
            <a:r>
              <a:rPr lang="fr-FR" sz="1100" b="1" dirty="0" err="1">
                <a:solidFill>
                  <a:srgbClr val="002060"/>
                </a:solidFill>
              </a:rPr>
              <a:t>cf</a:t>
            </a:r>
            <a:r>
              <a:rPr lang="fr-FR" sz="1100" b="1" dirty="0">
                <a:solidFill>
                  <a:srgbClr val="002060"/>
                </a:solidFill>
              </a:rPr>
              <a:t> </a:t>
            </a:r>
            <a:r>
              <a:rPr lang="fr-FR" sz="1100" b="1" dirty="0" err="1">
                <a:solidFill>
                  <a:srgbClr val="002060"/>
                </a:solidFill>
              </a:rPr>
              <a:t>streamlit</a:t>
            </a:r>
            <a:r>
              <a:rPr lang="fr-FR" sz="1100" b="1" dirty="0">
                <a:solidFill>
                  <a:srgbClr val="002060"/>
                </a:solidFill>
              </a:rPr>
              <a:t> EDA lien</a:t>
            </a:r>
            <a:r>
              <a:rPr lang="fr-FR" b="1" dirty="0">
                <a:solidFill>
                  <a:srgbClr val="002060"/>
                </a:solidFill>
              </a:rPr>
              <a:t>!</a:t>
            </a:r>
            <a:endParaRPr lang="fr-FR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Qui peut répondre à n'importe quelle question</a:t>
            </a:r>
            <a:endParaRPr lang="fr-FR" sz="11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100" dirty="0"/>
              <a:t> . Il comprend des sujets complexes, comme la physique, les maths et le développement informatique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16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feb7f4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c7feb7f4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chatgpteda.herokuapp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2359388"/>
            <a:ext cx="9144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20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3 – Prédiction de sentiments : tweets #ChatGPT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385720" y="1335687"/>
            <a:ext cx="7250183" cy="247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fr" sz="36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fr" sz="36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Merci pour votre attention </a:t>
            </a:r>
            <a:r>
              <a:rPr lang="fr" sz="36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Wingdings" pitchFamily="2" charset="2"/>
              </a:rPr>
              <a:t></a:t>
            </a:r>
            <a:br>
              <a:rPr lang="fr" sz="36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Wingdings" pitchFamily="2" charset="2"/>
              </a:rPr>
            </a:br>
            <a:br>
              <a:rPr lang="fr" sz="36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Wingdings" pitchFamily="2" charset="2"/>
              </a:rPr>
            </a:br>
            <a:r>
              <a:rPr lang="fr" sz="36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Des questions ?</a:t>
            </a:r>
            <a:endParaRPr sz="36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421791-3D07-A826-B1F4-F13AF5D9C229}"/>
              </a:ext>
            </a:extLst>
          </p:cNvPr>
          <p:cNvSpPr txBox="1"/>
          <p:nvPr/>
        </p:nvSpPr>
        <p:spPr>
          <a:xfrm>
            <a:off x="0" y="1136675"/>
            <a:ext cx="381395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Membres du groupe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err="1"/>
              <a:t>Billel</a:t>
            </a:r>
            <a:r>
              <a:rPr lang="fr-FR" sz="1600" dirty="0"/>
              <a:t> ABBAS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err="1"/>
              <a:t>Ngoné</a:t>
            </a:r>
            <a:r>
              <a:rPr lang="fr-FR" sz="1600" dirty="0"/>
              <a:t> MARONE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err="1"/>
              <a:t>Rachidatou</a:t>
            </a:r>
            <a:r>
              <a:rPr lang="fr-FR" sz="1600" dirty="0"/>
              <a:t> ZAKOU BOUBACAR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A4A0AC57-69A6-6993-CBBE-5EBAC1606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1464" y="1239479"/>
            <a:ext cx="5802536" cy="25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576900" y="139747"/>
            <a:ext cx="7680403" cy="62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r SemiBold"/>
                <a:ea typeface="Inter SemiBold"/>
                <a:cs typeface="Inter SemiBold"/>
                <a:sym typeface="Inter SemiBold"/>
              </a:rPr>
              <a:t>Sommaire</a:t>
            </a:r>
            <a:endParaRPr sz="2000" i="0" u="none" strike="noStrike" cap="none" dirty="0">
              <a:solidFill>
                <a:schemeClr val="accent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52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1B6E9F-70EA-7FC3-0498-ECEBB13BB0DA}"/>
              </a:ext>
            </a:extLst>
          </p:cNvPr>
          <p:cNvSpPr txBox="1"/>
          <p:nvPr/>
        </p:nvSpPr>
        <p:spPr>
          <a:xfrm>
            <a:off x="576900" y="760169"/>
            <a:ext cx="7317722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/>
              <a:t> Pitch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/>
              <a:t> Présentation de la solution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/>
              <a:t> Présentation des données / EDA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/>
              <a:t> Preprocessing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/>
              <a:t> Modélisation</a:t>
            </a:r>
          </a:p>
          <a:p>
            <a:pPr lvl="1">
              <a:lnSpc>
                <a:spcPct val="100000"/>
              </a:lnSpc>
            </a:pPr>
            <a:endParaRPr lang="fr-FR" dirty="0"/>
          </a:p>
          <a:p>
            <a:endParaRPr lang="fr-FR" dirty="0"/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576899" y="164993"/>
            <a:ext cx="7680403" cy="55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r SemiBold"/>
                <a:ea typeface="Inter SemiBold"/>
                <a:cs typeface="Inter SemiBold"/>
                <a:sym typeface="Inter SemiBold"/>
              </a:rPr>
              <a:t>Pourquoi ChatGPT ?</a:t>
            </a:r>
            <a:endParaRPr sz="2000" i="0" u="none" strike="noStrike" cap="none" dirty="0">
              <a:solidFill>
                <a:schemeClr val="accent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52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E1FE04-8B53-FEF9-EA90-09E7B7F1F122}"/>
              </a:ext>
            </a:extLst>
          </p:cNvPr>
          <p:cNvSpPr txBox="1"/>
          <p:nvPr/>
        </p:nvSpPr>
        <p:spPr>
          <a:xfrm>
            <a:off x="576900" y="702816"/>
            <a:ext cx="76804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2060"/>
                </a:solidFill>
              </a:rPr>
              <a:t>ChatGPT, qu’est ce que c’est ?</a:t>
            </a:r>
          </a:p>
          <a:p>
            <a:endParaRPr lang="fr-FR" sz="2000" b="1" dirty="0">
              <a:solidFill>
                <a:schemeClr val="accent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nouveau modèle de langage basé sur l’IA développé par OpenAI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ChatBot basé sur l’IA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La dernière évolution d'IA génératrices de texte</a:t>
            </a:r>
          </a:p>
          <a:p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b="1" dirty="0">
                <a:solidFill>
                  <a:srgbClr val="002060"/>
                </a:solidFill>
              </a:rPr>
              <a:t>Que permet de faire ChatGPT ?</a:t>
            </a:r>
          </a:p>
          <a:p>
            <a:endParaRPr lang="fr-FR" sz="2000" dirty="0">
              <a:solidFill>
                <a:schemeClr val="accent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traduction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résumé de texte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écriture de code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…</a:t>
            </a:r>
          </a:p>
          <a:p>
            <a:endParaRPr lang="fr-FR" sz="2000" dirty="0">
              <a:solidFill>
                <a:schemeClr val="accent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600" b="1" dirty="0">
                <a:solidFill>
                  <a:srgbClr val="002060"/>
                </a:solidFill>
              </a:rPr>
              <a:t>Présentation des données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données kaggle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Labels d’origine : positive, negative, neutral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Plus de 200 000 tweets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r-FR" sz="2000" dirty="0">
              <a:solidFill>
                <a:schemeClr val="accent5"/>
              </a:solidFill>
            </a:endParaRPr>
          </a:p>
          <a:p>
            <a:endParaRPr lang="fr-F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8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683782" y="143949"/>
            <a:ext cx="7680403" cy="55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r SemiBold"/>
                <a:ea typeface="Inter SemiBold"/>
                <a:cs typeface="Inter SemiBold"/>
                <a:sym typeface="Inter SemiBold"/>
              </a:rPr>
              <a:t>Présentation de la solution</a:t>
            </a:r>
            <a:endParaRPr sz="2000" i="0" u="none" strike="noStrike" cap="none" dirty="0">
              <a:solidFill>
                <a:schemeClr val="accent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52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2A9B7-5121-1D5E-DEAD-65BA0B07D043}"/>
              </a:ext>
            </a:extLst>
          </p:cNvPr>
          <p:cNvSpPr txBox="1"/>
          <p:nvPr/>
        </p:nvSpPr>
        <p:spPr>
          <a:xfrm>
            <a:off x="930365" y="1821116"/>
            <a:ext cx="718723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Application Streamlit</a:t>
            </a:r>
          </a:p>
        </p:txBody>
      </p:sp>
    </p:spTree>
    <p:extLst>
      <p:ext uri="{BB962C8B-B14F-4D97-AF65-F5344CB8AC3E}">
        <p14:creationId xmlns:p14="http://schemas.microsoft.com/office/powerpoint/2010/main" val="12117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669820" y="79439"/>
            <a:ext cx="7680403" cy="55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r SemiBold"/>
                <a:ea typeface="Inter SemiBold"/>
                <a:cs typeface="Inter SemiBold"/>
                <a:sym typeface="Inter SemiBold"/>
              </a:rPr>
              <a:t>EDA</a:t>
            </a:r>
            <a:endParaRPr sz="2000" i="0" u="none" strike="noStrike" cap="none" dirty="0">
              <a:solidFill>
                <a:schemeClr val="accent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52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442E0-9548-CABF-3028-156BA51F6827}"/>
              </a:ext>
            </a:extLst>
          </p:cNvPr>
          <p:cNvSpPr txBox="1"/>
          <p:nvPr/>
        </p:nvSpPr>
        <p:spPr>
          <a:xfrm>
            <a:off x="576900" y="4437387"/>
            <a:ext cx="4577316" cy="33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https://chatgpteda.herokuapp.com/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F2D0AEB-B035-F8EC-B626-3913EEC3D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612" y="726473"/>
            <a:ext cx="3927870" cy="391522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1764E92-8BCF-0D29-18F4-243CB8E933C4}"/>
              </a:ext>
            </a:extLst>
          </p:cNvPr>
          <p:cNvSpPr txBox="1"/>
          <p:nvPr/>
        </p:nvSpPr>
        <p:spPr>
          <a:xfrm>
            <a:off x="5730292" y="395922"/>
            <a:ext cx="25332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Label d’origine Vs Afinn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A915409-44E4-FE66-8050-FC4A6280B145}"/>
              </a:ext>
            </a:extLst>
          </p:cNvPr>
          <p:cNvGrpSpPr/>
          <p:nvPr/>
        </p:nvGrpSpPr>
        <p:grpSpPr>
          <a:xfrm>
            <a:off x="288450" y="1302667"/>
            <a:ext cx="3995100" cy="2470358"/>
            <a:chOff x="302166" y="1771747"/>
            <a:chExt cx="3995100" cy="2470358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7AB0EB5-FE7B-FE5E-1590-77B10B0B60C8}"/>
                </a:ext>
              </a:extLst>
            </p:cNvPr>
            <p:cNvGrpSpPr/>
            <p:nvPr/>
          </p:nvGrpSpPr>
          <p:grpSpPr>
            <a:xfrm>
              <a:off x="302166" y="1771747"/>
              <a:ext cx="3995100" cy="2470358"/>
              <a:chOff x="2743199" y="1805024"/>
              <a:chExt cx="2530549" cy="2211055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356A083-1F6A-3542-8001-AE29AD96DFE1}"/>
                  </a:ext>
                </a:extLst>
              </p:cNvPr>
              <p:cNvSpPr txBox="1"/>
              <p:nvPr/>
            </p:nvSpPr>
            <p:spPr>
              <a:xfrm>
                <a:off x="2743199" y="1805024"/>
                <a:ext cx="25305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Labels pas toujours juste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EF5A375-6BFE-EBA0-7D64-0776C71C250B}"/>
                  </a:ext>
                </a:extLst>
              </p:cNvPr>
              <p:cNvSpPr txBox="1"/>
              <p:nvPr/>
            </p:nvSpPr>
            <p:spPr>
              <a:xfrm>
                <a:off x="2743199" y="2642222"/>
                <a:ext cx="2530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Nouveaux labels</a:t>
                </a:r>
              </a:p>
              <a:p>
                <a:pPr algn="ctr"/>
                <a:r>
                  <a:rPr lang="fr-FR" dirty="0"/>
                  <a:t>(Afinn, Vader et TextBlob)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7AD775-CE4C-0D9C-2BA8-938F3C37A428}"/>
                  </a:ext>
                </a:extLst>
              </p:cNvPr>
              <p:cNvSpPr txBox="1"/>
              <p:nvPr/>
            </p:nvSpPr>
            <p:spPr>
              <a:xfrm>
                <a:off x="2743199" y="3740608"/>
                <a:ext cx="2530549" cy="27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Choix Afinn</a:t>
                </a:r>
              </a:p>
            </p:txBody>
          </p:sp>
          <p:sp>
            <p:nvSpPr>
              <p:cNvPr id="18" name="Flèche vers le bas 17">
                <a:extLst>
                  <a:ext uri="{FF2B5EF4-FFF2-40B4-BE49-F238E27FC236}">
                    <a16:creationId xmlns:a16="http://schemas.microsoft.com/office/drawing/2014/main" id="{54054980-A80C-FB0B-9645-DB6C9DCDB372}"/>
                  </a:ext>
                </a:extLst>
              </p:cNvPr>
              <p:cNvSpPr/>
              <p:nvPr/>
            </p:nvSpPr>
            <p:spPr>
              <a:xfrm>
                <a:off x="3870251" y="3239619"/>
                <a:ext cx="215640" cy="461666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Flèche vers le bas 24">
              <a:extLst>
                <a:ext uri="{FF2B5EF4-FFF2-40B4-BE49-F238E27FC236}">
                  <a16:creationId xmlns:a16="http://schemas.microsoft.com/office/drawing/2014/main" id="{9886932E-2A97-8192-D27F-C3F8662CCFD3}"/>
                </a:ext>
              </a:extLst>
            </p:cNvPr>
            <p:cNvSpPr/>
            <p:nvPr/>
          </p:nvSpPr>
          <p:spPr>
            <a:xfrm>
              <a:off x="2081496" y="2198495"/>
              <a:ext cx="340441" cy="51580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600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75E71-95AA-446E-88F8-4F42681F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00" y="38182"/>
            <a:ext cx="7687607" cy="572700"/>
          </a:xfrm>
        </p:spPr>
        <p:txBody>
          <a:bodyPr/>
          <a:lstStyle/>
          <a:p>
            <a:r>
              <a:rPr lang="fr-FR" sz="2000" dirty="0">
                <a:solidFill>
                  <a:schemeClr val="accent2"/>
                </a:solidFill>
                <a:latin typeface="Inter SemiBold"/>
                <a:ea typeface="Inter SemiBold"/>
              </a:rPr>
              <a:t>Modélisation –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766B7B-04D1-4BBD-8448-6F2FC62B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450" y="874195"/>
            <a:ext cx="8520600" cy="3813206"/>
          </a:xfrm>
        </p:spPr>
        <p:txBody>
          <a:bodyPr/>
          <a:lstStyle/>
          <a:p>
            <a:pPr marL="114300" indent="0">
              <a:buNone/>
            </a:pPr>
            <a:r>
              <a:rPr lang="fr-FR" sz="1400" dirty="0">
                <a:solidFill>
                  <a:schemeClr val="tx1"/>
                </a:solidFill>
                <a:latin typeface="+mj-lt"/>
              </a:rPr>
              <a:t>Numérisation des labels {</a:t>
            </a:r>
            <a:r>
              <a:rPr lang="fr-FR" sz="1400" b="0" dirty="0">
                <a:solidFill>
                  <a:schemeClr val="tx1"/>
                </a:solidFill>
                <a:effectLst/>
                <a:latin typeface="+mj-lt"/>
              </a:rPr>
              <a:t>'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+mj-lt"/>
              </a:rPr>
              <a:t>Negative</a:t>
            </a:r>
            <a:r>
              <a:rPr lang="fr-FR" sz="1400" b="0" dirty="0">
                <a:solidFill>
                  <a:schemeClr val="tx1"/>
                </a:solidFill>
                <a:effectLst/>
                <a:latin typeface="+mj-lt"/>
              </a:rPr>
              <a:t>’: 0, 'Neutral’: 1, 'Positive’: 2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endParaRPr lang="fr-FR" sz="1400" dirty="0">
              <a:latin typeface="+mj-lt"/>
            </a:endParaRPr>
          </a:p>
          <a:p>
            <a:endParaRPr lang="fr-FR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9BE1FA76-0455-421B-B2F2-3AE5002E06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4083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68CD8A-FDF3-4931-87FE-AE3F0823B364}"/>
              </a:ext>
            </a:extLst>
          </p:cNvPr>
          <p:cNvSpPr txBox="1"/>
          <p:nvPr/>
        </p:nvSpPr>
        <p:spPr>
          <a:xfrm>
            <a:off x="311700" y="2332741"/>
            <a:ext cx="1795397" cy="52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= tweet</a:t>
            </a:r>
          </a:p>
          <a:p>
            <a:r>
              <a:rPr lang="fr-FR" dirty="0" err="1"/>
              <a:t>Predicted</a:t>
            </a:r>
            <a:r>
              <a:rPr lang="fr-FR" dirty="0"/>
              <a:t> = label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4CBAA27-6E4E-46B1-AF73-E7D6D891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01" y="2878575"/>
            <a:ext cx="2398748" cy="1808826"/>
          </a:xfrm>
          <a:prstGeom prst="rect">
            <a:avLst/>
          </a:prstGeom>
        </p:spPr>
      </p:pic>
      <p:sp>
        <p:nvSpPr>
          <p:cNvPr id="5" name="Flèche droite à entaille 4">
            <a:extLst>
              <a:ext uri="{FF2B5EF4-FFF2-40B4-BE49-F238E27FC236}">
                <a16:creationId xmlns:a16="http://schemas.microsoft.com/office/drawing/2014/main" id="{1C3B845C-4824-BB5D-1D32-94A5C7C2AB1A}"/>
              </a:ext>
            </a:extLst>
          </p:cNvPr>
          <p:cNvSpPr/>
          <p:nvPr/>
        </p:nvSpPr>
        <p:spPr>
          <a:xfrm>
            <a:off x="1828545" y="2472737"/>
            <a:ext cx="494454" cy="308061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3C083A-39C9-D5BD-D93D-D095EE1DAC63}"/>
              </a:ext>
            </a:extLst>
          </p:cNvPr>
          <p:cNvSpPr txBox="1"/>
          <p:nvPr/>
        </p:nvSpPr>
        <p:spPr>
          <a:xfrm>
            <a:off x="2279278" y="2481799"/>
            <a:ext cx="1142272" cy="30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 &amp; 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C5A44B-8AFD-F7D3-88A1-234F90939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482" y="2168550"/>
            <a:ext cx="1142272" cy="916436"/>
          </a:xfrm>
          <a:prstGeom prst="rect">
            <a:avLst/>
          </a:prstGeom>
        </p:spPr>
      </p:pic>
      <p:sp>
        <p:nvSpPr>
          <p:cNvPr id="9" name="Flèche droite à entaille 8">
            <a:extLst>
              <a:ext uri="{FF2B5EF4-FFF2-40B4-BE49-F238E27FC236}">
                <a16:creationId xmlns:a16="http://schemas.microsoft.com/office/drawing/2014/main" id="{ED5DD974-C52F-984A-7EED-FE4C83886D69}"/>
              </a:ext>
            </a:extLst>
          </p:cNvPr>
          <p:cNvSpPr/>
          <p:nvPr/>
        </p:nvSpPr>
        <p:spPr>
          <a:xfrm>
            <a:off x="3378852" y="2490861"/>
            <a:ext cx="494454" cy="308061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0" name="Flèche droite à entaille 9">
            <a:extLst>
              <a:ext uri="{FF2B5EF4-FFF2-40B4-BE49-F238E27FC236}">
                <a16:creationId xmlns:a16="http://schemas.microsoft.com/office/drawing/2014/main" id="{BD3B3376-F1BF-6ADD-B6AD-E588673C1005}"/>
              </a:ext>
            </a:extLst>
          </p:cNvPr>
          <p:cNvSpPr/>
          <p:nvPr/>
        </p:nvSpPr>
        <p:spPr>
          <a:xfrm>
            <a:off x="5418237" y="2481798"/>
            <a:ext cx="494454" cy="308061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AFE4959-C473-00F9-21FA-74F6BB7A1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576" y="1244254"/>
            <a:ext cx="2921599" cy="12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75E71-95AA-446E-88F8-4F42681F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00" y="90828"/>
            <a:ext cx="7687607" cy="572700"/>
          </a:xfrm>
        </p:spPr>
        <p:txBody>
          <a:bodyPr/>
          <a:lstStyle/>
          <a:p>
            <a:r>
              <a:rPr lang="fr-FR" sz="2000" dirty="0">
                <a:solidFill>
                  <a:schemeClr val="accent2"/>
                </a:solidFill>
                <a:latin typeface="Inter SemiBold"/>
                <a:ea typeface="Inter SemiBold"/>
              </a:rPr>
              <a:t>Modélisation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9BE1FA76-0455-421B-B2F2-3AE5002E06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779"/>
            <a:ext cx="576900" cy="3859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au 12">
            <a:extLst>
              <a:ext uri="{FF2B5EF4-FFF2-40B4-BE49-F238E27FC236}">
                <a16:creationId xmlns:a16="http://schemas.microsoft.com/office/drawing/2014/main" id="{53DA0A06-D92E-5B65-0AA9-FFE1A2BB1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09770"/>
              </p:ext>
            </p:extLst>
          </p:nvPr>
        </p:nvGraphicFramePr>
        <p:xfrm>
          <a:off x="1779005" y="1619859"/>
          <a:ext cx="5585989" cy="163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6229">
                  <a:extLst>
                    <a:ext uri="{9D8B030D-6E8A-4147-A177-3AD203B41FA5}">
                      <a16:colId xmlns:a16="http://schemas.microsoft.com/office/drawing/2014/main" val="1625780313"/>
                    </a:ext>
                  </a:extLst>
                </a:gridCol>
                <a:gridCol w="1624651">
                  <a:extLst>
                    <a:ext uri="{9D8B030D-6E8A-4147-A177-3AD203B41FA5}">
                      <a16:colId xmlns:a16="http://schemas.microsoft.com/office/drawing/2014/main" val="1171664823"/>
                    </a:ext>
                  </a:extLst>
                </a:gridCol>
                <a:gridCol w="1785109">
                  <a:extLst>
                    <a:ext uri="{9D8B030D-6E8A-4147-A177-3AD203B41FA5}">
                      <a16:colId xmlns:a16="http://schemas.microsoft.com/office/drawing/2014/main" val="1460942833"/>
                    </a:ext>
                  </a:extLst>
                </a:gridCol>
              </a:tblGrid>
              <a:tr h="403895">
                <a:tc>
                  <a:txBody>
                    <a:bodyPr/>
                    <a:lstStyle/>
                    <a:p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Accuracy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Accuracy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42649"/>
                  </a:ext>
                </a:extLst>
              </a:tr>
              <a:tr h="435404">
                <a:tc>
                  <a:txBody>
                    <a:bodyPr/>
                    <a:lstStyle/>
                    <a:p>
                      <a:r>
                        <a:rPr lang="fr-FR" dirty="0"/>
                        <a:t>Régression Logistique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2668"/>
                  </a:ext>
                </a:extLst>
              </a:tr>
              <a:tr h="392684">
                <a:tc>
                  <a:txBody>
                    <a:bodyPr/>
                    <a:lstStyle/>
                    <a:p>
                      <a:r>
                        <a:rPr lang="fr-FR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02418"/>
                  </a:ext>
                </a:extLst>
              </a:tr>
              <a:tr h="403895">
                <a:tc>
                  <a:txBody>
                    <a:bodyPr/>
                    <a:lstStyle/>
                    <a:p>
                      <a:r>
                        <a:rPr lang="fr-FR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74759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164FE7A4-EF39-C9A4-FC28-B6A0A690C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9" b="1622"/>
          <a:stretch/>
        </p:blipFill>
        <p:spPr>
          <a:xfrm>
            <a:off x="1602463" y="3360824"/>
            <a:ext cx="5762531" cy="1776031"/>
          </a:xfrm>
          <a:prstGeom prst="rect">
            <a:avLst/>
          </a:prstGeom>
        </p:spPr>
      </p:pic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45414CE3-9F6E-F49F-85FA-58F445C83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400713"/>
              </p:ext>
            </p:extLst>
          </p:nvPr>
        </p:nvGraphicFramePr>
        <p:xfrm>
          <a:off x="1779005" y="819719"/>
          <a:ext cx="5585989" cy="42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308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 idx="4294967295"/>
          </p:nvPr>
        </p:nvSpPr>
        <p:spPr>
          <a:xfrm>
            <a:off x="712830" y="12976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dirty="0" err="1">
                <a:solidFill>
                  <a:schemeClr val="accent2"/>
                </a:solidFill>
                <a:latin typeface="Inter SemiBold"/>
                <a:ea typeface="Inter SemiBold"/>
                <a:sym typeface="Inter SemiBold"/>
              </a:rPr>
              <a:t>What’s</a:t>
            </a:r>
            <a:r>
              <a:rPr lang="fr" sz="2000" dirty="0">
                <a:solidFill>
                  <a:schemeClr val="accent2"/>
                </a:solidFill>
                <a:latin typeface="Inter SemiBold"/>
                <a:ea typeface="Inter SemiBold"/>
                <a:sym typeface="Inter SemiBold"/>
              </a:rPr>
              <a:t> </a:t>
            </a:r>
            <a:r>
              <a:rPr lang="fr" sz="2000" dirty="0" err="1">
                <a:solidFill>
                  <a:schemeClr val="accent2"/>
                </a:solidFill>
                <a:latin typeface="Inter SemiBold"/>
                <a:ea typeface="Inter SemiBold"/>
                <a:sym typeface="Inter SemiBold"/>
              </a:rPr>
              <a:t>next</a:t>
            </a:r>
            <a:r>
              <a:rPr lang="fr" sz="2000" dirty="0">
                <a:solidFill>
                  <a:schemeClr val="accent2"/>
                </a:solidFill>
                <a:latin typeface="Inter SemiBold"/>
                <a:ea typeface="Inter SemiBold"/>
                <a:sym typeface="Inter SemiBold"/>
              </a:rPr>
              <a:t>? </a:t>
            </a:r>
            <a:endParaRPr sz="2000" dirty="0">
              <a:solidFill>
                <a:schemeClr val="accent2"/>
              </a:solidFill>
              <a:latin typeface="Inter SemiBold"/>
              <a:ea typeface="Inter SemiBold"/>
              <a:sym typeface="Inter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5" y="129766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4473CE-B6DB-96C1-CD0A-6A1A62855394}"/>
              </a:ext>
            </a:extLst>
          </p:cNvPr>
          <p:cNvSpPr txBox="1"/>
          <p:nvPr/>
        </p:nvSpPr>
        <p:spPr>
          <a:xfrm>
            <a:off x="1274274" y="1893632"/>
            <a:ext cx="63306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E3449"/>
                </a:solidFill>
                <a:latin typeface="+mn-lt"/>
                <a:ea typeface="Inter SemiBold"/>
                <a:sym typeface="Inter SemiBold"/>
              </a:rPr>
              <a:t>Créer un bouton qui génère automatiquement des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E3449"/>
                </a:solidFill>
                <a:latin typeface="+mn-lt"/>
                <a:ea typeface="Inter SemiBold"/>
                <a:sym typeface="Inter SemiBold"/>
              </a:rPr>
              <a:t>Créer une application qui permet de prédire le sentiment pour un batch de tweets récupérés automatiquement via l’API de Twitter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{224A762D-FA18-8A45-8718-B1EEB4881666}tf16401378</Template>
  <TotalTime>3408</TotalTime>
  <Words>366</Words>
  <Application>Microsoft Macintosh PowerPoint</Application>
  <PresentationFormat>Affichage à l'écran (16:9)</PresentationFormat>
  <Paragraphs>82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Inter</vt:lpstr>
      <vt:lpstr>Inter SemiBold</vt:lpstr>
      <vt:lpstr>Wingdings</vt:lpstr>
      <vt:lpstr>Arial</vt:lpstr>
      <vt:lpstr>Simple Light</vt:lpstr>
      <vt:lpstr>Your Tech Bootcamp</vt:lpstr>
      <vt:lpstr>Présentation PowerPoint</vt:lpstr>
      <vt:lpstr>Sommaire</vt:lpstr>
      <vt:lpstr>Pourquoi ChatGPT ?</vt:lpstr>
      <vt:lpstr>Présentation de la solution</vt:lpstr>
      <vt:lpstr>EDA</vt:lpstr>
      <vt:lpstr>Modélisation – Machine Learning</vt:lpstr>
      <vt:lpstr>Modélisation</vt:lpstr>
      <vt:lpstr>What’s next? </vt:lpstr>
      <vt:lpstr> Merci pour votre attention 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billel abbas</dc:creator>
  <cp:lastModifiedBy>Rachidatou ZAKOU BOUBACAR</cp:lastModifiedBy>
  <cp:revision>135</cp:revision>
  <dcterms:modified xsi:type="dcterms:W3CDTF">2023-03-13T13:55:22Z</dcterms:modified>
</cp:coreProperties>
</file>