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2023F156-59E0-46FC-8375-DF8739F9C03B}" type="datetimeFigureOut">
              <a:rPr lang="fr-FR" smtClean="0"/>
              <a:t>07/03/2024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DB88BCF-57C8-4942-9E46-9F824DE48EB2}" type="slidenum">
              <a:rPr lang="fr-FR" smtClean="0"/>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023F156-59E0-46FC-8375-DF8739F9C03B}" type="datetimeFigureOut">
              <a:rPr lang="fr-FR" smtClean="0"/>
              <a:t>07/03/2024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023F156-59E0-46FC-8375-DF8739F9C03B}" type="datetimeFigureOut">
              <a:rPr lang="fr-FR" smtClean="0"/>
              <a:t>07/03/2024</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023F156-59E0-46FC-8375-DF8739F9C03B}" type="datetimeFigureOut">
              <a:rPr lang="fr-FR" smtClean="0"/>
              <a:t>07/03/2024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023F156-59E0-46FC-8375-DF8739F9C03B}" type="datetimeFigureOut">
              <a:rPr lang="fr-FR" smtClean="0"/>
              <a:t>07/03/2024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023F156-59E0-46FC-8375-DF8739F9C03B}" type="datetimeFigureOut">
              <a:rPr lang="fr-FR" smtClean="0"/>
              <a:t>07/03/2024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2023F156-59E0-46FC-8375-DF8739F9C03B}" type="datetimeFigureOut">
              <a:rPr lang="fr-FR" smtClean="0"/>
              <a:t>07/03/2024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2023F156-59E0-46FC-8375-DF8739F9C03B}" type="datetimeFigureOut">
              <a:rPr lang="fr-FR" smtClean="0"/>
              <a:t>07/03/2024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023F156-59E0-46FC-8375-DF8739F9C03B}" type="datetimeFigureOut">
              <a:rPr lang="fr-FR" smtClean="0"/>
              <a:t>07/03/2024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DB88BCF-57C8-4942-9E46-9F824DE48EB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023F156-59E0-46FC-8375-DF8739F9C03B}" type="datetimeFigureOut">
              <a:rPr lang="fr-FR" smtClean="0"/>
              <a:t>07/03/2024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DB88BCF-57C8-4942-9E46-9F824DE48EB2}" type="slidenum">
              <a:rPr lang="fr-FR" smtClean="0"/>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2023F156-59E0-46FC-8375-DF8739F9C03B}" type="datetimeFigureOut">
              <a:rPr lang="fr-FR" smtClean="0"/>
              <a:t>07/03/2024</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ADB88BCF-57C8-4942-9E46-9F824DE48EB2}"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023F156-59E0-46FC-8375-DF8739F9C03B}" type="datetimeFigureOut">
              <a:rPr lang="fr-FR" smtClean="0"/>
              <a:t>07/03/2024</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DB88BCF-57C8-4942-9E46-9F824DE48EB2}"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5184648"/>
            <a:ext cx="8077200" cy="1673352"/>
          </a:xfrm>
        </p:spPr>
        <p:txBody>
          <a:bodyPr/>
          <a:lstStyle/>
          <a:p>
            <a:r>
              <a:rPr lang="fr-FR" dirty="0" smtClean="0"/>
              <a:t>CHECKPOINT BASES DE DONNEES SQL VS </a:t>
            </a:r>
            <a:r>
              <a:rPr lang="fr-FR" dirty="0" err="1" smtClean="0"/>
              <a:t>NoSQL</a:t>
            </a:r>
            <a:endParaRPr lang="fr-FR" dirty="0"/>
          </a:p>
        </p:txBody>
      </p:sp>
      <p:pic>
        <p:nvPicPr>
          <p:cNvPr id="4" name="Image 3" descr="cfeed5597a1d4dfc24ad37ba0b462edd.jpg"/>
          <p:cNvPicPr>
            <a:picLocks noChangeAspect="1"/>
          </p:cNvPicPr>
          <p:nvPr/>
        </p:nvPicPr>
        <p:blipFill>
          <a:blip r:embed="rId2"/>
          <a:stretch>
            <a:fillRect/>
          </a:stretch>
        </p:blipFill>
        <p:spPr>
          <a:xfrm>
            <a:off x="0" y="-1"/>
            <a:ext cx="9144000" cy="5139447"/>
          </a:xfrm>
          <a:prstGeom prst="rect">
            <a:avLst/>
          </a:prstGeom>
        </p:spPr>
      </p:pic>
      <p:sp>
        <p:nvSpPr>
          <p:cNvPr id="5" name="ZoneTexte 4"/>
          <p:cNvSpPr txBox="1"/>
          <p:nvPr/>
        </p:nvSpPr>
        <p:spPr>
          <a:xfrm>
            <a:off x="7572396" y="6488692"/>
            <a:ext cx="1606530" cy="369332"/>
          </a:xfrm>
          <a:prstGeom prst="rect">
            <a:avLst/>
          </a:prstGeom>
          <a:noFill/>
        </p:spPr>
        <p:txBody>
          <a:bodyPr wrap="none" rtlCol="0">
            <a:spAutoFit/>
          </a:bodyPr>
          <a:lstStyle/>
          <a:p>
            <a:r>
              <a:rPr lang="fr-FR" dirty="0" smtClean="0">
                <a:solidFill>
                  <a:schemeClr val="bg1"/>
                </a:solidFill>
                <a:latin typeface="Algerian" pitchFamily="82" charset="0"/>
              </a:rPr>
              <a:t>RACHID FALL</a:t>
            </a:r>
            <a:endParaRPr lang="fr-FR" dirty="0">
              <a:solidFill>
                <a:schemeClr val="bg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142976" y="292026"/>
            <a:ext cx="8013192" cy="1636776"/>
          </a:xfrm>
        </p:spPr>
        <p:txBody>
          <a:bodyPr/>
          <a:lstStyle/>
          <a:p>
            <a:r>
              <a:rPr lang="fr-FR" dirty="0" smtClean="0"/>
              <a:t>Introduction aux bases de données SQL vs </a:t>
            </a:r>
            <a:r>
              <a:rPr lang="fr-FR" dirty="0" err="1" smtClean="0"/>
              <a:t>NoSQL</a:t>
            </a:r>
            <a:endParaRPr lang="fr-FR" dirty="0"/>
          </a:p>
        </p:txBody>
      </p:sp>
      <p:pic>
        <p:nvPicPr>
          <p:cNvPr id="1026" name="Picture 2" descr="C:\Users\HP\Downloads\74b86345fb38b637afb7d1852e7ebb5c-removebg-preview.pn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1428728" y="2643182"/>
            <a:ext cx="6072230" cy="4214818"/>
          </a:xfrm>
          <a:prstGeom prst="rect">
            <a:avLst/>
          </a:prstGeom>
          <a:noFill/>
        </p:spPr>
      </p:pic>
      <p:sp>
        <p:nvSpPr>
          <p:cNvPr id="10" name="ZoneTexte 9"/>
          <p:cNvSpPr txBox="1"/>
          <p:nvPr/>
        </p:nvSpPr>
        <p:spPr>
          <a:xfrm>
            <a:off x="214314" y="2714620"/>
            <a:ext cx="892971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solidFill>
                  <a:schemeClr val="bg1"/>
                </a:solidFill>
                <a:latin typeface="Cooper Black" pitchFamily="18" charset="0"/>
              </a:rPr>
              <a:t>Aujourd’hui nous allons parler des bases de données pour se faire nous essayerons  de:</a:t>
            </a:r>
            <a:endParaRPr lang="fr-FR" sz="2400" dirty="0">
              <a:solidFill>
                <a:schemeClr val="bg1"/>
              </a:solidFill>
              <a:latin typeface="Cooper Black" pitchFamily="18" charset="0"/>
            </a:endParaRPr>
          </a:p>
        </p:txBody>
      </p:sp>
      <p:sp>
        <p:nvSpPr>
          <p:cNvPr id="11" name="ZoneTexte 10"/>
          <p:cNvSpPr txBox="1"/>
          <p:nvPr/>
        </p:nvSpPr>
        <p:spPr>
          <a:xfrm>
            <a:off x="500034" y="3929066"/>
            <a:ext cx="807249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dirty="0" smtClean="0">
                <a:solidFill>
                  <a:schemeClr val="bg1"/>
                </a:solidFill>
              </a:rPr>
              <a:t>1) Définir ce que c’est les bases de données</a:t>
            </a:r>
            <a:endParaRPr lang="fr-FR" sz="2400" dirty="0">
              <a:solidFill>
                <a:schemeClr val="bg1"/>
              </a:solidFill>
            </a:endParaRPr>
          </a:p>
        </p:txBody>
      </p:sp>
      <p:sp>
        <p:nvSpPr>
          <p:cNvPr id="12" name="ZoneTexte 11"/>
          <p:cNvSpPr txBox="1"/>
          <p:nvPr/>
        </p:nvSpPr>
        <p:spPr>
          <a:xfrm>
            <a:off x="500034" y="4824723"/>
            <a:ext cx="807249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dirty="0" smtClean="0">
                <a:solidFill>
                  <a:schemeClr val="bg1"/>
                </a:solidFill>
              </a:rPr>
              <a:t>2) Définir SQL et </a:t>
            </a:r>
            <a:r>
              <a:rPr lang="fr-FR" sz="2400" dirty="0" err="1" smtClean="0">
                <a:solidFill>
                  <a:schemeClr val="bg1"/>
                </a:solidFill>
              </a:rPr>
              <a:t>NoSQL</a:t>
            </a:r>
            <a:endParaRPr lang="fr-FR" sz="2400" dirty="0">
              <a:solidFill>
                <a:schemeClr val="bg1"/>
              </a:solidFill>
            </a:endParaRPr>
          </a:p>
        </p:txBody>
      </p:sp>
      <p:sp>
        <p:nvSpPr>
          <p:cNvPr id="13" name="ZoneTexte 12"/>
          <p:cNvSpPr txBox="1"/>
          <p:nvPr/>
        </p:nvSpPr>
        <p:spPr>
          <a:xfrm>
            <a:off x="571472" y="5786454"/>
            <a:ext cx="807249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dirty="0" smtClean="0">
                <a:solidFill>
                  <a:schemeClr val="bg1"/>
                </a:solidFill>
              </a:rPr>
              <a:t>3) Comparer SQL et </a:t>
            </a:r>
            <a:r>
              <a:rPr lang="fr-FR" sz="2400" dirty="0" err="1" smtClean="0">
                <a:solidFill>
                  <a:schemeClr val="bg1"/>
                </a:solidFill>
              </a:rPr>
              <a:t>NoSQL</a:t>
            </a:r>
            <a:endParaRPr lang="fr-FR"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71472" y="357166"/>
            <a:ext cx="8013192" cy="1636776"/>
          </a:xfrm>
        </p:spPr>
        <p:txBody>
          <a:bodyPr/>
          <a:lstStyle/>
          <a:p>
            <a:pPr algn="ctr"/>
            <a:r>
              <a:rPr lang="fr-FR" dirty="0" smtClean="0"/>
              <a:t>Qu’est-ce qu’une base de données?</a:t>
            </a:r>
            <a:endParaRPr lang="fr-FR" dirty="0"/>
          </a:p>
        </p:txBody>
      </p:sp>
      <p:pic>
        <p:nvPicPr>
          <p:cNvPr id="2050" name="Picture 2" descr="C:\Users\HP\Downloads\74b86345fb38b637afb7d1852e7ebb5c-removebg-preview.pn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1285852" y="2643182"/>
            <a:ext cx="6143668" cy="4214818"/>
          </a:xfrm>
          <a:prstGeom prst="rect">
            <a:avLst/>
          </a:prstGeom>
          <a:noFill/>
        </p:spPr>
      </p:pic>
      <p:sp>
        <p:nvSpPr>
          <p:cNvPr id="7" name="ZoneTexte 6"/>
          <p:cNvSpPr txBox="1"/>
          <p:nvPr/>
        </p:nvSpPr>
        <p:spPr>
          <a:xfrm>
            <a:off x="642910" y="3209884"/>
            <a:ext cx="785818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latin typeface="Impact" pitchFamily="34" charset="0"/>
              </a:rPr>
              <a:t>Les bases de données sont des structures organisées pour stocker, gérer et récupérer des données de manière efficace et structurée. Elles constituent un élément fondamental de l'informatique et sont largement utilisées dans une variété d'applications, allant des simples applications de bureau aux systèmes d'information d'entreprise complexes et aux applications web à grande échelle</a:t>
            </a:r>
            <a:r>
              <a:rPr lang="fr-FR" dirty="0" smtClean="0">
                <a:latin typeface="Impact" pitchFamily="34" charset="0"/>
              </a:rPr>
              <a:t>. </a:t>
            </a:r>
            <a:r>
              <a:rPr lang="fr-FR" dirty="0">
                <a:latin typeface="Impact" pitchFamily="34" charset="0"/>
              </a:rPr>
              <a:t>Les bases de données utilisent des langages de requête pour interagir avec les données stockées. Par exemple, SQL (</a:t>
            </a:r>
            <a:r>
              <a:rPr lang="fr-FR" dirty="0" err="1">
                <a:latin typeface="Impact" pitchFamily="34" charset="0"/>
              </a:rPr>
              <a:t>Structured</a:t>
            </a:r>
            <a:r>
              <a:rPr lang="fr-FR" dirty="0">
                <a:latin typeface="Impact" pitchFamily="34" charset="0"/>
              </a:rPr>
              <a:t> </a:t>
            </a:r>
            <a:r>
              <a:rPr lang="fr-FR" dirty="0" err="1">
                <a:latin typeface="Impact" pitchFamily="34" charset="0"/>
              </a:rPr>
              <a:t>Query</a:t>
            </a:r>
            <a:r>
              <a:rPr lang="fr-FR" dirty="0">
                <a:latin typeface="Impact" pitchFamily="34" charset="0"/>
              </a:rPr>
              <a:t> </a:t>
            </a:r>
            <a:r>
              <a:rPr lang="fr-FR" dirty="0" err="1">
                <a:latin typeface="Impact" pitchFamily="34" charset="0"/>
              </a:rPr>
              <a:t>Language</a:t>
            </a:r>
            <a:r>
              <a:rPr lang="fr-FR" dirty="0">
                <a:latin typeface="Impact" pitchFamily="34" charset="0"/>
              </a:rPr>
              <a:t>) est le langage de requête le plus couramment utilisé pour les bases de données relationnelles, tandis que d'autres bases de données peuvent utiliser des langages spécifiques tels que </a:t>
            </a:r>
            <a:r>
              <a:rPr lang="fr-FR" dirty="0" err="1">
                <a:latin typeface="Impact" pitchFamily="34" charset="0"/>
              </a:rPr>
              <a:t>MongoDB</a:t>
            </a:r>
            <a:r>
              <a:rPr lang="fr-FR" dirty="0">
                <a:latin typeface="Impact" pitchFamily="34" charset="0"/>
              </a:rPr>
              <a:t> </a:t>
            </a:r>
            <a:r>
              <a:rPr lang="fr-FR" dirty="0" err="1">
                <a:latin typeface="Impact" pitchFamily="34" charset="0"/>
              </a:rPr>
              <a:t>Query</a:t>
            </a:r>
            <a:r>
              <a:rPr lang="fr-FR" dirty="0">
                <a:latin typeface="Impact" pitchFamily="34" charset="0"/>
              </a:rPr>
              <a:t> </a:t>
            </a:r>
            <a:r>
              <a:rPr lang="fr-FR" dirty="0" err="1">
                <a:latin typeface="Impact" pitchFamily="34" charset="0"/>
              </a:rPr>
              <a:t>Language</a:t>
            </a:r>
            <a:r>
              <a:rPr lang="fr-FR" dirty="0">
                <a:latin typeface="Impact" pitchFamily="34" charset="0"/>
              </a:rPr>
              <a:t> pour les bases de données </a:t>
            </a:r>
            <a:r>
              <a:rPr lang="fr-FR" dirty="0" err="1" smtClean="0">
                <a:latin typeface="Impact" pitchFamily="34" charset="0"/>
              </a:rPr>
              <a:t>NoSQL</a:t>
            </a:r>
            <a:r>
              <a:rPr lang="fr-FR" dirty="0" smtClean="0">
                <a:latin typeface="Impact" pitchFamily="34" charset="0"/>
              </a:rPr>
              <a:t>.</a:t>
            </a:r>
            <a:endParaRPr lang="fr-FR" dirty="0">
              <a:latin typeface="Impac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271622" y="152400"/>
            <a:ext cx="6800840" cy="1251062"/>
          </a:xfrm>
        </p:spPr>
        <p:txBody>
          <a:bodyPr/>
          <a:lstStyle/>
          <a:p>
            <a:r>
              <a:rPr lang="fr-FR" dirty="0" smtClean="0"/>
              <a:t>Définition SQL et </a:t>
            </a:r>
            <a:r>
              <a:rPr lang="fr-FR" dirty="0" err="1" smtClean="0"/>
              <a:t>NoSQL</a:t>
            </a:r>
            <a:endParaRPr lang="fr-FR" dirty="0"/>
          </a:p>
        </p:txBody>
      </p:sp>
      <p:sp>
        <p:nvSpPr>
          <p:cNvPr id="5" name="Espace réservé du texte 4"/>
          <p:cNvSpPr>
            <a:spLocks noGrp="1"/>
          </p:cNvSpPr>
          <p:nvPr>
            <p:ph type="body" idx="1"/>
          </p:nvPr>
        </p:nvSpPr>
        <p:spPr>
          <a:solidFill>
            <a:schemeClr val="bg1"/>
          </a:solidFill>
        </p:spPr>
        <p:txBody>
          <a:bodyPr>
            <a:normAutofit/>
          </a:bodyPr>
          <a:lstStyle/>
          <a:p>
            <a:pPr algn="ctr"/>
            <a:r>
              <a:rPr lang="fr-FR" sz="2400" u="sng" dirty="0" smtClean="0">
                <a:solidFill>
                  <a:srgbClr val="FFC000"/>
                </a:solidFill>
              </a:rPr>
              <a:t>SQL</a:t>
            </a:r>
            <a:endParaRPr lang="fr-FR" sz="2000" u="sng" dirty="0">
              <a:solidFill>
                <a:srgbClr val="FFC000"/>
              </a:solidFill>
            </a:endParaRPr>
          </a:p>
        </p:txBody>
      </p:sp>
      <p:pic>
        <p:nvPicPr>
          <p:cNvPr id="9" name="Espace réservé du contenu 8" descr="19f746ebbe2f4553fa675539423c74e1.jpg"/>
          <p:cNvPicPr>
            <a:picLocks noGrp="1" noChangeAspect="1"/>
          </p:cNvPicPr>
          <p:nvPr>
            <p:ph sz="half" idx="2"/>
          </p:nvPr>
        </p:nvPicPr>
        <p:blipFill>
          <a:blip r:embed="rId2">
            <a:lum bright="70000" contrast="-70000"/>
          </a:blip>
          <a:stretch>
            <a:fillRect/>
          </a:stretch>
        </p:blipFill>
        <p:spPr>
          <a:xfrm>
            <a:off x="501650" y="2500306"/>
            <a:ext cx="3951287" cy="3951287"/>
          </a:xfrm>
          <a:prstGeom prst="rect">
            <a:avLst/>
          </a:prstGeom>
          <a:ln>
            <a:noFill/>
          </a:ln>
          <a:effectLst>
            <a:softEdge rad="112500"/>
          </a:effectLst>
        </p:spPr>
      </p:pic>
      <p:sp>
        <p:nvSpPr>
          <p:cNvPr id="7" name="Espace réservé du texte 6"/>
          <p:cNvSpPr>
            <a:spLocks noGrp="1"/>
          </p:cNvSpPr>
          <p:nvPr>
            <p:ph type="body" sz="quarter" idx="3"/>
          </p:nvPr>
        </p:nvSpPr>
        <p:spPr>
          <a:solidFill>
            <a:schemeClr val="bg1"/>
          </a:solidFill>
        </p:spPr>
        <p:txBody>
          <a:bodyPr/>
          <a:lstStyle/>
          <a:p>
            <a:pPr algn="ctr"/>
            <a:r>
              <a:rPr lang="fr-FR" u="sng" dirty="0" err="1" smtClean="0">
                <a:solidFill>
                  <a:srgbClr val="FFC000"/>
                </a:solidFill>
              </a:rPr>
              <a:t>Nosql</a:t>
            </a:r>
            <a:endParaRPr lang="fr-FR" u="sng" dirty="0">
              <a:solidFill>
                <a:srgbClr val="FFC000"/>
              </a:solidFill>
            </a:endParaRPr>
          </a:p>
        </p:txBody>
      </p:sp>
      <p:pic>
        <p:nvPicPr>
          <p:cNvPr id="10" name="Espace réservé du contenu 9" descr="83d2ce4e3ba5f3b3ced37c6f9ab73d16.jpg"/>
          <p:cNvPicPr>
            <a:picLocks noGrp="1" noChangeAspect="1"/>
          </p:cNvPicPr>
          <p:nvPr>
            <p:ph sz="quarter" idx="4"/>
          </p:nvPr>
        </p:nvPicPr>
        <p:blipFill>
          <a:blip r:embed="rId3">
            <a:lum bright="70000" contrast="-70000"/>
          </a:blip>
          <a:stretch>
            <a:fillRect/>
          </a:stretch>
        </p:blipFill>
        <p:spPr>
          <a:xfrm>
            <a:off x="4673629" y="2500306"/>
            <a:ext cx="3970337" cy="3929090"/>
          </a:xfrm>
          <a:prstGeom prst="rect">
            <a:avLst/>
          </a:prstGeom>
          <a:ln>
            <a:noFill/>
          </a:ln>
          <a:effectLst>
            <a:softEdge rad="112500"/>
          </a:effectLst>
        </p:spPr>
      </p:pic>
      <p:sp>
        <p:nvSpPr>
          <p:cNvPr id="11" name="Rectangle 10"/>
          <p:cNvSpPr/>
          <p:nvPr/>
        </p:nvSpPr>
        <p:spPr>
          <a:xfrm>
            <a:off x="500034" y="2357430"/>
            <a:ext cx="4000528" cy="3970318"/>
          </a:xfrm>
          <a:prstGeom prst="rect">
            <a:avLst/>
          </a:prstGeom>
        </p:spPr>
        <p:txBody>
          <a:bodyPr wrap="square">
            <a:spAutoFit/>
          </a:bodyPr>
          <a:lstStyle/>
          <a:p>
            <a:pPr algn="ctr"/>
            <a:r>
              <a:rPr lang="fr-FR" b="1" dirty="0" smtClean="0">
                <a:solidFill>
                  <a:schemeClr val="bg1"/>
                </a:solidFill>
              </a:rPr>
              <a:t/>
            </a:r>
            <a:br>
              <a:rPr lang="fr-FR" b="1" dirty="0" smtClean="0">
                <a:solidFill>
                  <a:schemeClr val="bg1"/>
                </a:solidFill>
              </a:rPr>
            </a:br>
            <a:r>
              <a:rPr lang="fr-FR" b="1" dirty="0" smtClean="0">
                <a:solidFill>
                  <a:schemeClr val="bg1"/>
                </a:solidFill>
              </a:rPr>
              <a:t>SQL (</a:t>
            </a:r>
            <a:r>
              <a:rPr lang="fr-FR" b="1" dirty="0" err="1" smtClean="0">
                <a:solidFill>
                  <a:schemeClr val="bg1"/>
                </a:solidFill>
              </a:rPr>
              <a:t>Structured</a:t>
            </a:r>
            <a:r>
              <a:rPr lang="fr-FR" b="1" dirty="0" smtClean="0">
                <a:solidFill>
                  <a:schemeClr val="bg1"/>
                </a:solidFill>
              </a:rPr>
              <a:t> </a:t>
            </a:r>
            <a:r>
              <a:rPr lang="fr-FR" b="1" dirty="0" err="1">
                <a:solidFill>
                  <a:schemeClr val="bg1"/>
                </a:solidFill>
              </a:rPr>
              <a:t>Query</a:t>
            </a:r>
            <a:r>
              <a:rPr lang="fr-FR" b="1" dirty="0">
                <a:solidFill>
                  <a:schemeClr val="bg1"/>
                </a:solidFill>
              </a:rPr>
              <a:t> </a:t>
            </a:r>
            <a:r>
              <a:rPr lang="fr-FR" b="1" dirty="0" err="1" smtClean="0">
                <a:solidFill>
                  <a:schemeClr val="bg1"/>
                </a:solidFill>
              </a:rPr>
              <a:t>Language</a:t>
            </a:r>
            <a:r>
              <a:rPr lang="fr-FR" b="1" dirty="0" smtClean="0">
                <a:solidFill>
                  <a:schemeClr val="bg1"/>
                </a:solidFill>
              </a:rPr>
              <a:t>), </a:t>
            </a:r>
            <a:r>
              <a:rPr lang="fr-FR" b="1" dirty="0">
                <a:solidFill>
                  <a:schemeClr val="bg1"/>
                </a:solidFill>
              </a:rPr>
              <a:t>est un langage de programmation standardisé utilisé pour la gestion et la manipulation des bases de données relationnelles. Il permet de créer, de modifier et de gérer des bases de données, ainsi que d'interroger et de récupérer des données de manière efficace</a:t>
            </a:r>
            <a:r>
              <a:rPr lang="fr-FR" b="1" dirty="0" smtClean="0">
                <a:solidFill>
                  <a:schemeClr val="bg1"/>
                </a:solidFill>
              </a:rPr>
              <a:t>. </a:t>
            </a:r>
            <a:r>
              <a:rPr lang="fr-FR" b="1" dirty="0">
                <a:solidFill>
                  <a:schemeClr val="bg1"/>
                </a:solidFill>
              </a:rPr>
              <a:t>Il offre une syntaxe claire et concise pour effectuer diverses opérations sur les données, telles que l'insertion, la mise à jour, la suppression et la récupération.</a:t>
            </a:r>
          </a:p>
        </p:txBody>
      </p:sp>
      <p:sp>
        <p:nvSpPr>
          <p:cNvPr id="12" name="Rectangle 11"/>
          <p:cNvSpPr/>
          <p:nvPr/>
        </p:nvSpPr>
        <p:spPr>
          <a:xfrm>
            <a:off x="4714876" y="2643182"/>
            <a:ext cx="4000528" cy="3693319"/>
          </a:xfrm>
          <a:prstGeom prst="rect">
            <a:avLst/>
          </a:prstGeom>
        </p:spPr>
        <p:txBody>
          <a:bodyPr wrap="square">
            <a:spAutoFit/>
          </a:bodyPr>
          <a:lstStyle/>
          <a:p>
            <a:pPr algn="ctr"/>
            <a:r>
              <a:rPr lang="fr-FR" b="1" dirty="0" err="1" smtClean="0">
                <a:solidFill>
                  <a:schemeClr val="bg1"/>
                </a:solidFill>
              </a:rPr>
              <a:t>NoSQL</a:t>
            </a:r>
            <a:r>
              <a:rPr lang="fr-FR" b="1" dirty="0" smtClean="0">
                <a:solidFill>
                  <a:schemeClr val="bg1"/>
                </a:solidFill>
              </a:rPr>
              <a:t> (Not </a:t>
            </a:r>
            <a:r>
              <a:rPr lang="fr-FR" b="1" dirty="0" err="1">
                <a:solidFill>
                  <a:schemeClr val="bg1"/>
                </a:solidFill>
              </a:rPr>
              <a:t>Only</a:t>
            </a:r>
            <a:r>
              <a:rPr lang="fr-FR" b="1" dirty="0">
                <a:solidFill>
                  <a:schemeClr val="bg1"/>
                </a:solidFill>
              </a:rPr>
              <a:t> </a:t>
            </a:r>
            <a:r>
              <a:rPr lang="fr-FR" b="1" dirty="0" smtClean="0">
                <a:solidFill>
                  <a:schemeClr val="bg1"/>
                </a:solidFill>
              </a:rPr>
              <a:t>SQL), </a:t>
            </a:r>
            <a:r>
              <a:rPr lang="fr-FR" b="1" dirty="0">
                <a:solidFill>
                  <a:schemeClr val="bg1"/>
                </a:solidFill>
              </a:rPr>
              <a:t>est un terme générique utilisé pour désigner une classe de bases de données qui diffère du modèle traditionnel des bases de données relationnelles SQL. Les bases de données </a:t>
            </a:r>
            <a:r>
              <a:rPr lang="fr-FR" b="1" dirty="0" err="1">
                <a:solidFill>
                  <a:schemeClr val="bg1"/>
                </a:solidFill>
              </a:rPr>
              <a:t>NoSQL</a:t>
            </a:r>
            <a:r>
              <a:rPr lang="fr-FR" b="1" dirty="0">
                <a:solidFill>
                  <a:schemeClr val="bg1"/>
                </a:solidFill>
              </a:rPr>
              <a:t> sont conçues pour répondre à des besoins spécifiques en matière de stockage et de gestion de données, souvent dans des environnements où les exigences de volume, de variété et de vitesse dépassent les capacités des bases de données relationnelles traditionnelles</a:t>
            </a:r>
            <a:r>
              <a:rPr lang="fr-FR" dirty="0">
                <a:solidFill>
                  <a:schemeClr val="bg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2628944" y="71414"/>
            <a:ext cx="4229072" cy="1251062"/>
          </a:xfrm>
        </p:spPr>
        <p:txBody>
          <a:bodyPr/>
          <a:lstStyle/>
          <a:p>
            <a:r>
              <a:rPr lang="fr-FR" dirty="0" smtClean="0"/>
              <a:t>SQL vs </a:t>
            </a:r>
            <a:r>
              <a:rPr lang="fr-FR" dirty="0" err="1" smtClean="0"/>
              <a:t>NoSQL</a:t>
            </a:r>
            <a:endParaRPr lang="fr-FR" dirty="0"/>
          </a:p>
        </p:txBody>
      </p:sp>
      <p:sp>
        <p:nvSpPr>
          <p:cNvPr id="8" name="Rectangle 7"/>
          <p:cNvSpPr/>
          <p:nvPr/>
        </p:nvSpPr>
        <p:spPr>
          <a:xfrm>
            <a:off x="428596" y="1857364"/>
            <a:ext cx="821537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fr-FR" sz="2400" dirty="0">
                <a:solidFill>
                  <a:schemeClr val="bg1"/>
                </a:solidFill>
                <a:latin typeface="Impact" pitchFamily="34" charset="0"/>
              </a:rPr>
              <a:t>SQL (</a:t>
            </a:r>
            <a:r>
              <a:rPr lang="fr-FR" sz="2400" dirty="0" err="1">
                <a:solidFill>
                  <a:schemeClr val="bg1"/>
                </a:solidFill>
                <a:latin typeface="Impact" pitchFamily="34" charset="0"/>
              </a:rPr>
              <a:t>Structured</a:t>
            </a:r>
            <a:r>
              <a:rPr lang="fr-FR" sz="2400" dirty="0">
                <a:solidFill>
                  <a:schemeClr val="bg1"/>
                </a:solidFill>
                <a:latin typeface="Impact" pitchFamily="34" charset="0"/>
              </a:rPr>
              <a:t> </a:t>
            </a:r>
            <a:r>
              <a:rPr lang="fr-FR" sz="2400" dirty="0" err="1">
                <a:solidFill>
                  <a:schemeClr val="bg1"/>
                </a:solidFill>
                <a:latin typeface="Impact" pitchFamily="34" charset="0"/>
              </a:rPr>
              <a:t>Query</a:t>
            </a:r>
            <a:r>
              <a:rPr lang="fr-FR" sz="2400" dirty="0">
                <a:solidFill>
                  <a:schemeClr val="bg1"/>
                </a:solidFill>
                <a:latin typeface="Impact" pitchFamily="34" charset="0"/>
              </a:rPr>
              <a:t> </a:t>
            </a:r>
            <a:r>
              <a:rPr lang="fr-FR" sz="2400" dirty="0" err="1">
                <a:solidFill>
                  <a:schemeClr val="bg1"/>
                </a:solidFill>
                <a:latin typeface="Impact" pitchFamily="34" charset="0"/>
              </a:rPr>
              <a:t>Language</a:t>
            </a:r>
            <a:r>
              <a:rPr lang="fr-FR" sz="2400" dirty="0">
                <a:solidFill>
                  <a:schemeClr val="bg1"/>
                </a:solidFill>
                <a:latin typeface="Impact" pitchFamily="34" charset="0"/>
              </a:rPr>
              <a:t>) et </a:t>
            </a:r>
            <a:r>
              <a:rPr lang="fr-FR" sz="2400" dirty="0" err="1">
                <a:solidFill>
                  <a:schemeClr val="bg1"/>
                </a:solidFill>
                <a:latin typeface="Impact" pitchFamily="34" charset="0"/>
              </a:rPr>
              <a:t>NoSQL</a:t>
            </a:r>
            <a:r>
              <a:rPr lang="fr-FR" sz="2400" dirty="0">
                <a:solidFill>
                  <a:schemeClr val="bg1"/>
                </a:solidFill>
                <a:latin typeface="Impact" pitchFamily="34" charset="0"/>
              </a:rPr>
              <a:t> (Not </a:t>
            </a:r>
            <a:r>
              <a:rPr lang="fr-FR" sz="2400" dirty="0" err="1">
                <a:solidFill>
                  <a:schemeClr val="bg1"/>
                </a:solidFill>
                <a:latin typeface="Impact" pitchFamily="34" charset="0"/>
              </a:rPr>
              <a:t>Only</a:t>
            </a:r>
            <a:r>
              <a:rPr lang="fr-FR" sz="2400" dirty="0">
                <a:solidFill>
                  <a:schemeClr val="bg1"/>
                </a:solidFill>
                <a:latin typeface="Impact" pitchFamily="34" charset="0"/>
              </a:rPr>
              <a:t> SQL) sont deux approches de stockage et de gestion des données. SQL utilise un modèle relationnel avec des tables, des lignes et des colonnes, tandis que </a:t>
            </a:r>
            <a:r>
              <a:rPr lang="fr-FR" sz="2400" dirty="0" err="1">
                <a:solidFill>
                  <a:schemeClr val="bg1"/>
                </a:solidFill>
                <a:latin typeface="Impact" pitchFamily="34" charset="0"/>
              </a:rPr>
              <a:t>NoSQL</a:t>
            </a:r>
            <a:r>
              <a:rPr lang="fr-FR" sz="2400" dirty="0">
                <a:solidFill>
                  <a:schemeClr val="bg1"/>
                </a:solidFill>
                <a:latin typeface="Impact" pitchFamily="34" charset="0"/>
              </a:rPr>
              <a:t> propose une flexibilité de schéma et peut utiliser divers modèles comme les documents, les paires clé-valeur, etc. SQL garantit l'intégrité des données avec des transactions ACID, tandis que </a:t>
            </a:r>
            <a:r>
              <a:rPr lang="fr-FR" sz="2400" dirty="0" err="1">
                <a:solidFill>
                  <a:schemeClr val="bg1"/>
                </a:solidFill>
                <a:latin typeface="Impact" pitchFamily="34" charset="0"/>
              </a:rPr>
              <a:t>NoSQL</a:t>
            </a:r>
            <a:r>
              <a:rPr lang="fr-FR" sz="2400" dirty="0">
                <a:solidFill>
                  <a:schemeClr val="bg1"/>
                </a:solidFill>
                <a:latin typeface="Impact" pitchFamily="34" charset="0"/>
              </a:rPr>
              <a:t> privilégie souvent la disponibilité et la performance dans des environnements distribués à grande échelle. Le choix dépend des besoins spécifiques de l'application : SQL pour la cohérence des données et </a:t>
            </a:r>
            <a:r>
              <a:rPr lang="fr-FR" sz="2400" dirty="0" err="1">
                <a:solidFill>
                  <a:schemeClr val="bg1"/>
                </a:solidFill>
                <a:latin typeface="Impact" pitchFamily="34" charset="0"/>
              </a:rPr>
              <a:t>NoSQL</a:t>
            </a:r>
            <a:r>
              <a:rPr lang="fr-FR" sz="2400" dirty="0">
                <a:solidFill>
                  <a:schemeClr val="bg1"/>
                </a:solidFill>
                <a:latin typeface="Impact" pitchFamily="34" charset="0"/>
              </a:rPr>
              <a:t> pour la </a:t>
            </a:r>
            <a:r>
              <a:rPr lang="fr-FR" sz="2400" dirty="0" err="1">
                <a:solidFill>
                  <a:schemeClr val="bg1"/>
                </a:solidFill>
                <a:latin typeface="Impact" pitchFamily="34" charset="0"/>
              </a:rPr>
              <a:t>scalabilité</a:t>
            </a:r>
            <a:r>
              <a:rPr lang="fr-FR" sz="2400" dirty="0">
                <a:solidFill>
                  <a:schemeClr val="bg1"/>
                </a:solidFill>
                <a:latin typeface="Impact" pitchFamily="34" charset="0"/>
              </a:rPr>
              <a:t> et la flexibilité du schéma.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112</TotalTime>
  <Words>385</Words>
  <Application>Microsoft Office PowerPoint</Application>
  <PresentationFormat>Affichage à l'écran (4:3)</PresentationFormat>
  <Paragraphs>16</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Module</vt:lpstr>
      <vt:lpstr>CHECKPOINT BASES DE DONNEES SQL VS NoSQL</vt:lpstr>
      <vt:lpstr>Introduction aux bases de données SQL vs NoSQL</vt:lpstr>
      <vt:lpstr>Qu’est-ce qu’une base de données?</vt:lpstr>
      <vt:lpstr>Définition SQL et NoSQL</vt:lpstr>
      <vt:lpstr>SQL vs NoSQL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HP</cp:lastModifiedBy>
  <cp:revision>10</cp:revision>
  <dcterms:created xsi:type="dcterms:W3CDTF">2024-03-07T02:39:17Z</dcterms:created>
  <dcterms:modified xsi:type="dcterms:W3CDTF">2024-03-07T04:32:04Z</dcterms:modified>
</cp:coreProperties>
</file>