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40_A1805E3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0"/>
  </p:notesMasterIdLst>
  <p:handoutMasterIdLst>
    <p:handoutMasterId r:id="rId31"/>
  </p:handoutMasterIdLst>
  <p:sldIdLst>
    <p:sldId id="257" r:id="rId2"/>
    <p:sldId id="258" r:id="rId3"/>
    <p:sldId id="271" r:id="rId4"/>
    <p:sldId id="289" r:id="rId5"/>
    <p:sldId id="290" r:id="rId6"/>
    <p:sldId id="322" r:id="rId7"/>
    <p:sldId id="321" r:id="rId8"/>
    <p:sldId id="295" r:id="rId9"/>
    <p:sldId id="296" r:id="rId10"/>
    <p:sldId id="297" r:id="rId11"/>
    <p:sldId id="292" r:id="rId12"/>
    <p:sldId id="317" r:id="rId13"/>
    <p:sldId id="320" r:id="rId14"/>
    <p:sldId id="318" r:id="rId15"/>
    <p:sldId id="319" r:id="rId16"/>
    <p:sldId id="316" r:id="rId17"/>
    <p:sldId id="307" r:id="rId18"/>
    <p:sldId id="312" r:id="rId19"/>
    <p:sldId id="308" r:id="rId20"/>
    <p:sldId id="309" r:id="rId21"/>
    <p:sldId id="313" r:id="rId22"/>
    <p:sldId id="315" r:id="rId23"/>
    <p:sldId id="314" r:id="rId24"/>
    <p:sldId id="310" r:id="rId25"/>
    <p:sldId id="311" r:id="rId26"/>
    <p:sldId id="325" r:id="rId27"/>
    <p:sldId id="323" r:id="rId28"/>
    <p:sldId id="324" r:id="rId2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6C67C1-0AFD-D14F-A49F-194D0C9C3BF4}" name="JEAN-PHILIPPE LAMANCHE (EXTERNAL)" initials="JPL(" userId="S::U427685@inetpsa.com::877f6d96-f36b-436e-b3b3-7a5e04602b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modernComment_140_A1805E32.xml><?xml version="1.0" encoding="utf-8"?>
<p188:cmLst xmlns:a="http://schemas.openxmlformats.org/drawingml/2006/main" xmlns:r="http://schemas.openxmlformats.org/officeDocument/2006/relationships" xmlns:p188="http://schemas.microsoft.com/office/powerpoint/2018/8/main">
  <p188:cm id="{AB1453DA-858E-4F78-A265-1B451F30B6FD}" authorId="{F76C67C1-0AFD-D14F-A49F-194D0C9C3BF4}" created="2024-10-15T10:01:44.357">
    <pc:sldMkLst xmlns:pc="http://schemas.microsoft.com/office/powerpoint/2013/main/command">
      <pc:docMk/>
      <pc:sldMk cId="2709544498" sldId="320"/>
    </pc:sldMkLst>
    <p188:txBody>
      <a:bodyPr/>
      <a:lstStyle/>
      <a:p>
        <a:r>
          <a:rPr lang="fr-FR"/>
          <a:t>FAIT JSUQU4IGI POUR GROUPE &amp;</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25E3D9-DB02-4B6C-8A3D-AD3E0D3312C0}" type="datetime1">
              <a:rPr lang="fr-FR" smtClean="0"/>
              <a:t>16/10/2024</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76AFEA-E08F-4B62-BE99-0E8D4FF14D8C}" type="datetime1">
              <a:rPr lang="fr-FR" smtClean="0"/>
              <a:t>16/10/2024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t>2023-2024</a:t>
            </a:r>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44426" y="46037"/>
            <a:ext cx="8917158" cy="702305"/>
          </a:xfrm>
        </p:spPr>
        <p:txBody>
          <a:bodyPr rtlCol="0">
            <a:normAutofit/>
          </a:bodyPr>
          <a:lstStyle>
            <a:lvl1pPr>
              <a:defRPr sz="3200"/>
            </a:lvl1pPr>
          </a:lstStyle>
          <a:p>
            <a:pPr rtl="0"/>
            <a:r>
              <a:rPr lang="fr-FR" dirty="0"/>
              <a:t>Modifiez le style du titre</a:t>
            </a:r>
            <a:endParaRPr lang="en-US" dirty="0"/>
          </a:p>
        </p:txBody>
      </p:sp>
      <p:sp>
        <p:nvSpPr>
          <p:cNvPr id="3" name="Espace réservé du contenu 2"/>
          <p:cNvSpPr>
            <a:spLocks noGrp="1"/>
          </p:cNvSpPr>
          <p:nvPr>
            <p:ph idx="1"/>
          </p:nvPr>
        </p:nvSpPr>
        <p:spPr>
          <a:xfrm>
            <a:off x="244426" y="1009163"/>
            <a:ext cx="11529166" cy="5092699"/>
          </a:xfrm>
        </p:spPr>
        <p:txBody>
          <a:bodyPr rtlCol="0"/>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r>
              <a:rPr lang="en-US"/>
              <a:t>2024-2025</a:t>
            </a:r>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DONNEES DE RISQUE DANS LA BANQUE</a:t>
            </a:r>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t>2023-2024</a:t>
            </a:r>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t>2023-2024</a:t>
            </a:r>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t>2023-2024</a:t>
            </a:r>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t>2023-2024</a:t>
            </a:r>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r>
              <a:rPr lang="en-US"/>
              <a:t>2023-2024</a:t>
            </a:r>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fr-FR"/>
              <a:t>Modélisation du risque de crédit</a:t>
            </a:r>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r>
              <a:rPr lang="en-US"/>
              <a:t>2023-2024</a:t>
            </a:r>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r>
              <a:rPr lang="fr-FR"/>
              <a:t>Modélisation du risque de crédit</a:t>
            </a:r>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en-US"/>
              <a:t>2023-2024</a:t>
            </a:r>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r>
              <a:rPr lang="fr-FR"/>
              <a:t>Modélisation du risque de crédit</a:t>
            </a:r>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323237" y="736795"/>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40_A1805E3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fr" sz="7200"/>
              <a:t>Traitements statistiques dans l’univers bancaire</a:t>
            </a:r>
            <a:endParaRPr lang="fr" sz="72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pPr rtl="0"/>
            <a:r>
              <a:rPr lang="fr" sz="2400" dirty="0">
                <a:solidFill>
                  <a:schemeClr val="tx1">
                    <a:lumMod val="85000"/>
                    <a:lumOff val="15000"/>
                  </a:schemeClr>
                </a:solidFill>
              </a:rPr>
              <a:t>Jean-Philippe LAMANCHE</a:t>
            </a:r>
          </a:p>
          <a:p>
            <a:pPr rtl="0"/>
            <a:r>
              <a:rPr lang="fr">
                <a:solidFill>
                  <a:schemeClr val="tx1">
                    <a:lumMod val="85000"/>
                    <a:lumOff val="15000"/>
                  </a:schemeClr>
                </a:solidFill>
              </a:rPr>
              <a:t>2024-2025</a:t>
            </a:r>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Espace réservé de la date 3">
            <a:extLst>
              <a:ext uri="{FF2B5EF4-FFF2-40B4-BE49-F238E27FC236}">
                <a16:creationId xmlns:a16="http://schemas.microsoft.com/office/drawing/2014/main" id="{953BD263-A0CE-48B0-52F3-D30D60E5651B}"/>
              </a:ext>
            </a:extLst>
          </p:cNvPr>
          <p:cNvSpPr>
            <a:spLocks noGrp="1"/>
          </p:cNvSpPr>
          <p:nvPr>
            <p:ph type="dt" sz="half" idx="10"/>
          </p:nvPr>
        </p:nvSpPr>
        <p:spPr/>
        <p:txBody>
          <a:bodyPr/>
          <a:lstStyle/>
          <a:p>
            <a:pPr rtl="0"/>
            <a:r>
              <a:rPr lang="en-US"/>
              <a:t>2023-2024</a:t>
            </a:r>
            <a:endParaRPr lang="en-US" dirty="0"/>
          </a:p>
        </p:txBody>
      </p:sp>
      <p:sp>
        <p:nvSpPr>
          <p:cNvPr id="6" name="Espace réservé du numéro de diapositive 5">
            <a:extLst>
              <a:ext uri="{FF2B5EF4-FFF2-40B4-BE49-F238E27FC236}">
                <a16:creationId xmlns:a16="http://schemas.microsoft.com/office/drawing/2014/main" id="{42D995E4-271B-446A-5496-9282CC74694F}"/>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A-3. Les services connexes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Principal service bancaire : la gestion des moyens de paiement :</a:t>
            </a:r>
          </a:p>
          <a:p>
            <a:r>
              <a:rPr lang="fr-FR"/>
              <a:t>- virements</a:t>
            </a:r>
          </a:p>
          <a:p>
            <a:r>
              <a:rPr lang="fr-FR"/>
              <a:t>- prélèvements</a:t>
            </a:r>
          </a:p>
          <a:p>
            <a:r>
              <a:rPr lang="fr-FR"/>
              <a:t>- chèques</a:t>
            </a:r>
          </a:p>
          <a:p>
            <a:r>
              <a:rPr lang="fr-FR"/>
              <a:t>- cartes bancaires</a:t>
            </a:r>
          </a:p>
          <a:p>
            <a:r>
              <a:rPr lang="fr-FR"/>
              <a:t>Mais aussi :</a:t>
            </a:r>
          </a:p>
          <a:p>
            <a:r>
              <a:rPr lang="fr-FR"/>
              <a:t>- les services de consultation et de gestion de comptes par internet</a:t>
            </a:r>
          </a:p>
          <a:p>
            <a:r>
              <a:rPr lang="fr-FR"/>
              <a:t>- le change manuel</a:t>
            </a:r>
          </a:p>
          <a:p>
            <a:r>
              <a:rPr lang="fr-FR"/>
              <a:t>- les coffres-forts</a:t>
            </a:r>
          </a:p>
          <a:p>
            <a:r>
              <a:rPr lang="fr-FR"/>
              <a:t>- la distribution de produits d’assurance-prévoyance</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383127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Section B. Application : l’octroi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Premier exemple d’utilisation de données : la construction d’un tableau de bord de suivi d’activité, appliqué ici à la souscription de crédits par la clientèle.</a:t>
            </a:r>
          </a:p>
          <a:p>
            <a:r>
              <a:rPr lang="fr-FR">
                <a:sym typeface="Wingdings" panose="05000000000000000000" pitchFamily="2" charset="2"/>
              </a:rPr>
              <a:t> On s’intéresse ici à une activité commerciale, mais également pourvoyeuse de risque.</a:t>
            </a:r>
            <a:endParaRPr lang="fr-FR"/>
          </a:p>
          <a:p>
            <a:r>
              <a:rPr lang="fr-FR" b="1" u="sng"/>
              <a:t>Agenda de cette section :</a:t>
            </a:r>
          </a:p>
          <a:p>
            <a:r>
              <a:rPr lang="fr-FR"/>
              <a:t>- Présentation de l’activité d’octroi de crédit à la consommation : ses enjeux et risques pour la banque</a:t>
            </a:r>
          </a:p>
          <a:p>
            <a:r>
              <a:rPr lang="fr-FR"/>
              <a:t>- Panorama des données associées à l’octroi de crédit</a:t>
            </a:r>
          </a:p>
          <a:p>
            <a:r>
              <a:rPr lang="fr-FR"/>
              <a:t>- Construction d’une analyse (tableau de bord)</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09267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B-1. L’activité d’octroi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Lorsqu’un client demande un crédit, une phase d’étude est nécessaire. Il s’agit d’analyser la demande de financement et la solvabilité du client, avant d’accepter ou de refuser l’octroi du prêt.</a:t>
            </a:r>
          </a:p>
          <a:p>
            <a:r>
              <a:rPr lang="fr-FR"/>
              <a:t>Le process d’octroi comprend en général :</a:t>
            </a:r>
          </a:p>
          <a:p>
            <a:r>
              <a:rPr lang="fr-FR"/>
              <a:t>- une phase d’entretien : récupération de l’ensemble des composantes de la demande de crédit et des renseignements nécessaires sur le client </a:t>
            </a:r>
          </a:p>
          <a:p>
            <a:r>
              <a:rPr lang="fr-FR"/>
              <a:t>- une phase d’analyse de solvabilité : application d’un modèle de scoring, complété le cas échéant par des analyses manuelles</a:t>
            </a:r>
          </a:p>
          <a:p>
            <a:r>
              <a:rPr lang="fr-FR"/>
              <a:t>- une phase de décision : acceptation, acceptation sous réserves (garanties, modification des conditions du prêt), refus.</a:t>
            </a:r>
          </a:p>
          <a:p>
            <a:r>
              <a:rPr lang="fr-FR"/>
              <a:t>- une phase de retour client : accord ; annulation / sans suite ; refus.</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25412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B-1. L’activité d’octroi de crédit - enjeux</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enjeux pour la banque :</a:t>
            </a:r>
          </a:p>
          <a:p>
            <a:r>
              <a:rPr lang="fr-FR"/>
              <a:t>- commercial : répondre aux besoins de sa clientèle</a:t>
            </a:r>
          </a:p>
          <a:p>
            <a:r>
              <a:rPr lang="fr-FR"/>
              <a:t>- financier : dégager de la rentabilité sur son activité de crédit</a:t>
            </a:r>
          </a:p>
          <a:p>
            <a:r>
              <a:rPr lang="fr-FR"/>
              <a:t>- risques : limiter les risques de non paiement des échéances</a:t>
            </a:r>
          </a:p>
          <a:p>
            <a:endParaRPr lang="fr-FR"/>
          </a:p>
          <a:p>
            <a:r>
              <a:rPr lang="fr-FR"/>
              <a:t>La rentabilité d’un crédit :</a:t>
            </a:r>
          </a:p>
          <a:p>
            <a:r>
              <a:rPr lang="fr-FR"/>
              <a:t>Taux d’intérêt client du crédit – Taux de refinancement – coût du risque</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270954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B-2. Les données du domaine de l’octroi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Les données collectées lors de la demande de crédit :</a:t>
            </a:r>
          </a:p>
          <a:p>
            <a:pPr lvl="1"/>
            <a:r>
              <a:rPr lang="fr-FR"/>
              <a:t>Données du financement :</a:t>
            </a:r>
          </a:p>
          <a:p>
            <a:pPr lvl="2"/>
            <a:r>
              <a:rPr lang="fr-FR"/>
              <a:t>Objet du crédit (crédit affecté / non affecté)</a:t>
            </a:r>
          </a:p>
          <a:p>
            <a:pPr lvl="2"/>
            <a:r>
              <a:rPr lang="fr-FR"/>
              <a:t>Montant demandé</a:t>
            </a:r>
          </a:p>
          <a:p>
            <a:pPr lvl="2"/>
            <a:r>
              <a:rPr lang="fr-FR"/>
              <a:t>Durée de remboursement</a:t>
            </a:r>
          </a:p>
          <a:p>
            <a:pPr lvl="2"/>
            <a:r>
              <a:rPr lang="fr-FR"/>
              <a:t>Périodicité et montant des échéances de remboursement</a:t>
            </a:r>
          </a:p>
          <a:p>
            <a:pPr lvl="1"/>
            <a:r>
              <a:rPr lang="fr-FR"/>
              <a:t>Données du client :</a:t>
            </a:r>
          </a:p>
          <a:p>
            <a:pPr lvl="2"/>
            <a:r>
              <a:rPr lang="fr-FR"/>
              <a:t>Identité du ou des souscripteurs / garants</a:t>
            </a:r>
          </a:p>
          <a:p>
            <a:pPr lvl="2"/>
            <a:r>
              <a:rPr lang="fr-FR"/>
              <a:t>Composition du foyer (conjoint co-emprunteur ou non, enfants et personnes à charge)</a:t>
            </a:r>
          </a:p>
          <a:p>
            <a:pPr lvl="2"/>
            <a:r>
              <a:rPr lang="fr-FR"/>
              <a:t>Revenus et charges des emprunteurs</a:t>
            </a:r>
          </a:p>
          <a:p>
            <a:pPr lvl="2"/>
            <a:r>
              <a:rPr lang="fr-FR"/>
              <a:t>Données signalétiques / économiques : âge, profession, ancienneté à l’emploi, à la banque </a:t>
            </a:r>
          </a:p>
          <a:p>
            <a:pPr lvl="2"/>
            <a:r>
              <a:rPr lang="fr-FR"/>
              <a:t>Historique de comportement (fonctionnement des comptes, états d’autres prêts)</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Tree>
    <p:extLst>
      <p:ext uri="{BB962C8B-B14F-4D97-AF65-F5344CB8AC3E}">
        <p14:creationId xmlns:p14="http://schemas.microsoft.com/office/powerpoint/2010/main" val="230683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B-2. Les données du domaine de l’octroi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Les données collectées lors de l’étude de la demande de crédit :</a:t>
            </a:r>
          </a:p>
          <a:p>
            <a:pPr lvl="1"/>
            <a:r>
              <a:rPr lang="fr-FR"/>
              <a:t>Données financières :</a:t>
            </a:r>
          </a:p>
          <a:p>
            <a:pPr lvl="2"/>
            <a:r>
              <a:rPr lang="fr-FR"/>
              <a:t>Taux d’intérêt du crédit</a:t>
            </a:r>
          </a:p>
          <a:p>
            <a:pPr lvl="2"/>
            <a:r>
              <a:rPr lang="fr-FR"/>
              <a:t>Tableau d’amortissement du crédit et prévision de la chronique d’encours restant dû</a:t>
            </a:r>
          </a:p>
          <a:p>
            <a:pPr lvl="2"/>
            <a:r>
              <a:rPr lang="fr-FR"/>
              <a:t>Taux de refinancement du crédit</a:t>
            </a:r>
          </a:p>
          <a:p>
            <a:pPr lvl="1"/>
            <a:r>
              <a:rPr lang="fr-FR"/>
              <a:t>Données de risque :</a:t>
            </a:r>
          </a:p>
          <a:p>
            <a:pPr lvl="2"/>
            <a:r>
              <a:rPr lang="fr-FR"/>
              <a:t>Résultat du scoring de la demande</a:t>
            </a:r>
          </a:p>
          <a:p>
            <a:pPr lvl="2"/>
            <a:r>
              <a:rPr lang="fr-FR"/>
              <a:t>Résultat des filtres associés (taux d’endettement, fichages …)</a:t>
            </a:r>
          </a:p>
          <a:p>
            <a:pPr lvl="2"/>
            <a:r>
              <a:rPr lang="fr-FR"/>
              <a:t>Éventuellement, taux de perte probable</a:t>
            </a:r>
          </a:p>
          <a:p>
            <a:pPr>
              <a:buFontTx/>
              <a:buChar char="-"/>
            </a:pPr>
            <a:r>
              <a:rPr lang="fr-FR"/>
              <a:t>Les données de la décision :</a:t>
            </a:r>
          </a:p>
          <a:p>
            <a:pPr lvl="1">
              <a:buFontTx/>
              <a:buChar char="-"/>
            </a:pPr>
            <a:r>
              <a:rPr lang="fr-FR"/>
              <a:t>Accord / refus</a:t>
            </a:r>
          </a:p>
          <a:p>
            <a:pPr lvl="1">
              <a:buFontTx/>
              <a:buChar char="-"/>
            </a:pPr>
            <a:r>
              <a:rPr lang="fr-FR"/>
              <a:t>Garanties reçues</a:t>
            </a:r>
          </a:p>
          <a:p>
            <a:r>
              <a:rPr lang="fr-FR"/>
              <a:t>- Les données de décision du client en cas d’accord de la banque</a:t>
            </a:r>
          </a:p>
          <a:p>
            <a:pPr lvl="1"/>
            <a:r>
              <a:rPr lang="fr-FR"/>
              <a:t>Accord / annulation ou sans suite / refus</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spTree>
    <p:extLst>
      <p:ext uri="{BB962C8B-B14F-4D97-AF65-F5344CB8AC3E}">
        <p14:creationId xmlns:p14="http://schemas.microsoft.com/office/powerpoint/2010/main" val="39074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 Construction d’un tableau de bord de l’octroi</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92500" lnSpcReduction="10000"/>
          </a:bodyPr>
          <a:lstStyle/>
          <a:p>
            <a:r>
              <a:rPr lang="fr-FR"/>
              <a:t>Toute activité bancaire doit être régulièrement suivie, afin que l’on s’assure :</a:t>
            </a:r>
          </a:p>
          <a:p>
            <a:r>
              <a:rPr lang="fr-FR"/>
              <a:t>- qu’elle est réalisée selon les normes en vigueur (dans la banque ou en fonction de normes règlementaires) </a:t>
            </a:r>
          </a:p>
          <a:p>
            <a:r>
              <a:rPr lang="fr-FR"/>
              <a:t>- que le volume d’activité et sa rentabilité sont en phase avec la prévision budgétaire</a:t>
            </a:r>
          </a:p>
          <a:p>
            <a:r>
              <a:rPr lang="fr-FR"/>
              <a:t>Et le cas échéant afin de prendre les dispositions nécessaires (refinancement, provisionnement)</a:t>
            </a:r>
          </a:p>
          <a:p>
            <a:endParaRPr lang="fr-FR"/>
          </a:p>
          <a:p>
            <a:r>
              <a:rPr lang="fr-FR"/>
              <a:t>On va ici présenter un tableau de bord de l’octroi de crédit, en s’intéressant successivement :</a:t>
            </a:r>
          </a:p>
          <a:p>
            <a:r>
              <a:rPr lang="fr-FR"/>
              <a:t>1. à la finalité du tableau de bord</a:t>
            </a:r>
          </a:p>
          <a:p>
            <a:r>
              <a:rPr lang="fr-FR"/>
              <a:t>2. à la construction de la base de données</a:t>
            </a:r>
          </a:p>
          <a:p>
            <a:r>
              <a:rPr lang="fr-FR"/>
              <a:t>3. à la qualité des données</a:t>
            </a:r>
          </a:p>
          <a:p>
            <a:r>
              <a:rPr lang="fr-FR"/>
              <a:t>4. à la sélection des informations pertinentes</a:t>
            </a:r>
          </a:p>
          <a:p>
            <a:r>
              <a:rPr lang="fr-FR"/>
              <a:t>5. à la réalisation du tableau de bord</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spTree>
    <p:extLst>
      <p:ext uri="{BB962C8B-B14F-4D97-AF65-F5344CB8AC3E}">
        <p14:creationId xmlns:p14="http://schemas.microsoft.com/office/powerpoint/2010/main" val="188935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B-3-1. Finalité du tableau de bord de l’octroi</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questions à se poser :</a:t>
            </a:r>
          </a:p>
          <a:p>
            <a:r>
              <a:rPr lang="fr-FR"/>
              <a:t>- à quoi va servir ce tableau de bord ?</a:t>
            </a:r>
          </a:p>
          <a:p>
            <a:pPr lvl="1"/>
            <a:r>
              <a:rPr lang="fr-FR"/>
              <a:t>Piloter l’activité commerciale de l’octroi de crédit ?</a:t>
            </a:r>
          </a:p>
          <a:p>
            <a:pPr lvl="1"/>
            <a:r>
              <a:rPr lang="fr-FR"/>
              <a:t>Piloter la politique risque d’acceptation ?</a:t>
            </a:r>
          </a:p>
          <a:p>
            <a:pPr marL="201168" lvl="1" indent="0">
              <a:buNone/>
            </a:pPr>
            <a:r>
              <a:rPr lang="fr-FR"/>
              <a:t>Et donc : quelles informations doivent ressortir ?</a:t>
            </a:r>
          </a:p>
          <a:p>
            <a:pPr marL="201168" lvl="1" indent="0">
              <a:buNone/>
            </a:pPr>
            <a:r>
              <a:rPr lang="fr-FR" sz="1900"/>
              <a:t> </a:t>
            </a:r>
          </a:p>
          <a:p>
            <a:pPr lvl="1">
              <a:buFontTx/>
              <a:buChar char="-"/>
            </a:pPr>
            <a:r>
              <a:rPr lang="fr-FR" sz="1900"/>
              <a:t>Quel format / niveau de synthèse ? </a:t>
            </a:r>
          </a:p>
          <a:p>
            <a:pPr lvl="2">
              <a:buFontTx/>
              <a:buChar char="-"/>
            </a:pPr>
            <a:r>
              <a:rPr lang="fr-FR" sz="1500"/>
              <a:t>Quel niveau d’agrégation des données : toute la banque / par direction régionale / par agence …</a:t>
            </a:r>
          </a:p>
          <a:p>
            <a:pPr lvl="2">
              <a:buFontTx/>
              <a:buChar char="-"/>
            </a:pPr>
            <a:r>
              <a:rPr lang="fr-FR" sz="1500"/>
              <a:t>En combien de pages ? Pour quel auditoire ? </a:t>
            </a:r>
          </a:p>
          <a:p>
            <a:pPr lvl="1">
              <a:buFontTx/>
              <a:buChar char="-"/>
            </a:pPr>
            <a:r>
              <a:rPr lang="fr-FR" sz="1900"/>
              <a:t>Quelle fréquence ? Quel historique de données ?</a:t>
            </a:r>
          </a:p>
          <a:p>
            <a:pPr lvl="2">
              <a:buFontTx/>
              <a:buChar char="-"/>
            </a:pPr>
            <a:r>
              <a:rPr lang="fr-FR" sz="1500"/>
              <a:t>Sur quelle période établit-on le tableau de bord ?</a:t>
            </a:r>
          </a:p>
          <a:p>
            <a:pPr lvl="2">
              <a:buFontTx/>
              <a:buChar char="-"/>
            </a:pPr>
            <a:r>
              <a:rPr lang="fr-FR" sz="1500"/>
              <a:t>Comparaisons annuelles / trimestrielles/ mensuelles …</a:t>
            </a:r>
          </a:p>
          <a:p>
            <a:pPr lvl="2">
              <a:buFontTx/>
              <a:buChar char="-"/>
            </a:pPr>
            <a:r>
              <a:rPr lang="fr-FR" sz="1500"/>
              <a:t>Eventuellement : quel recul (en nombre de périodes) est-il nécessaire de prendre pour avoir des données stabilisées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Tree>
    <p:extLst>
      <p:ext uri="{BB962C8B-B14F-4D97-AF65-F5344CB8AC3E}">
        <p14:creationId xmlns:p14="http://schemas.microsoft.com/office/powerpoint/2010/main" val="388551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B-3-1. Finalité du tableau de bord de l’octroi</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Exemple de finalité :</a:t>
            </a:r>
          </a:p>
          <a:p>
            <a:r>
              <a:rPr lang="fr-FR" sz="1900"/>
              <a:t>Pré</a:t>
            </a:r>
            <a:r>
              <a:rPr lang="fr-FR"/>
              <a:t>senter chaque mois :</a:t>
            </a:r>
          </a:p>
          <a:p>
            <a:r>
              <a:rPr lang="fr-FR" sz="1900"/>
              <a:t>- le nombre de demandes de crédits et le montant de crédit demandé</a:t>
            </a:r>
          </a:p>
          <a:p>
            <a:r>
              <a:rPr lang="fr-FR"/>
              <a:t>- leur répartition par zone de risque</a:t>
            </a:r>
          </a:p>
          <a:p>
            <a:r>
              <a:rPr lang="fr-FR"/>
              <a:t>- leur taux d’acceptation par zone de risque</a:t>
            </a:r>
          </a:p>
          <a:p>
            <a:r>
              <a:rPr lang="fr-FR" sz="1900"/>
              <a:t>- le nombre de demandes produit</a:t>
            </a:r>
            <a:r>
              <a:rPr lang="fr-FR"/>
              <a:t>es et le montant produit</a:t>
            </a:r>
          </a:p>
          <a:p>
            <a:r>
              <a:rPr lang="fr-FR" sz="1900"/>
              <a:t>- l’écart par rapport aux prévision</a:t>
            </a:r>
            <a:r>
              <a:rPr lang="fr-FR"/>
              <a:t>s budgétaires, ou par rapport à l’année précédente</a:t>
            </a:r>
            <a:endParaRPr lang="fr-FR" sz="1900"/>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Tree>
    <p:extLst>
      <p:ext uri="{BB962C8B-B14F-4D97-AF65-F5344CB8AC3E}">
        <p14:creationId xmlns:p14="http://schemas.microsoft.com/office/powerpoint/2010/main" val="2008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B-3-2. Construction de la base de données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La construction d’une base pour un tableau de bord ne sera pas décrite ici (elle est très dépendante de la structure des données de l’entreprise), mais certains points importants sont rappelés :</a:t>
            </a:r>
          </a:p>
          <a:p>
            <a:r>
              <a:rPr lang="fr-FR"/>
              <a:t>- l’homogénéité des grandeurs / agrégats (en cas de comparaison notamment)</a:t>
            </a:r>
          </a:p>
          <a:p>
            <a:r>
              <a:rPr lang="fr-FR"/>
              <a:t>- l’automatisation des process de construction du tableau de bord</a:t>
            </a:r>
          </a:p>
          <a:p>
            <a:r>
              <a:rPr lang="fr-FR"/>
              <a:t>- le contrôle et la recette des développements réalisés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Tree>
    <p:extLst>
      <p:ext uri="{BB962C8B-B14F-4D97-AF65-F5344CB8AC3E}">
        <p14:creationId xmlns:p14="http://schemas.microsoft.com/office/powerpoint/2010/main" val="292293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34CF7-35FD-9377-1FAE-F880B78C09BF}"/>
              </a:ext>
            </a:extLst>
          </p:cNvPr>
          <p:cNvSpPr>
            <a:spLocks noGrp="1"/>
          </p:cNvSpPr>
          <p:nvPr>
            <p:ph type="title"/>
          </p:nvPr>
        </p:nvSpPr>
        <p:spPr>
          <a:xfrm>
            <a:off x="244426" y="46037"/>
            <a:ext cx="9556522" cy="702305"/>
          </a:xfrm>
        </p:spPr>
        <p:txBody>
          <a:bodyPr>
            <a:normAutofit/>
          </a:bodyPr>
          <a:lstStyle/>
          <a:p>
            <a:r>
              <a:rPr lang="fr-FR" dirty="0"/>
              <a:t>Présentation des Modalités de l’enseignement</a:t>
            </a:r>
          </a:p>
        </p:txBody>
      </p:sp>
      <p:sp>
        <p:nvSpPr>
          <p:cNvPr id="3" name="Espace réservé du contenu 2">
            <a:extLst>
              <a:ext uri="{FF2B5EF4-FFF2-40B4-BE49-F238E27FC236}">
                <a16:creationId xmlns:a16="http://schemas.microsoft.com/office/drawing/2014/main" id="{117C80CE-0C96-4B7A-724B-6A55FD8E891E}"/>
              </a:ext>
            </a:extLst>
          </p:cNvPr>
          <p:cNvSpPr>
            <a:spLocks noGrp="1"/>
          </p:cNvSpPr>
          <p:nvPr>
            <p:ph idx="1"/>
          </p:nvPr>
        </p:nvSpPr>
        <p:spPr/>
        <p:txBody>
          <a:bodyPr/>
          <a:lstStyle/>
          <a:p>
            <a:r>
              <a:rPr lang="fr-FR" b="1" dirty="0"/>
              <a:t>Module</a:t>
            </a:r>
            <a:r>
              <a:rPr lang="fr-FR" dirty="0"/>
              <a:t> : Situations d’apprentissage et d’évaluation n°5</a:t>
            </a:r>
          </a:p>
          <a:p>
            <a:r>
              <a:rPr lang="fr-FR" b="1" dirty="0"/>
              <a:t>Domaine</a:t>
            </a:r>
            <a:r>
              <a:rPr lang="fr-FR" dirty="0"/>
              <a:t> : « Mener une étude statistique dans un domaine d’application »</a:t>
            </a:r>
          </a:p>
          <a:p>
            <a:r>
              <a:rPr lang="fr-FR" b="1" dirty="0"/>
              <a:t>Intitulé</a:t>
            </a:r>
            <a:r>
              <a:rPr lang="fr-FR" dirty="0"/>
              <a:t> </a:t>
            </a:r>
            <a:r>
              <a:rPr lang="fr-FR"/>
              <a:t>: Vue d’ensemble du risque en </a:t>
            </a:r>
            <a:r>
              <a:rPr lang="fr-FR" dirty="0"/>
              <a:t>environnement bancaire</a:t>
            </a:r>
          </a:p>
          <a:p>
            <a:endParaRPr lang="fr-FR" dirty="0"/>
          </a:p>
          <a:p>
            <a:r>
              <a:rPr lang="fr-FR" dirty="0"/>
              <a:t>Le cours prendra la forme d’un projet accompagné :</a:t>
            </a:r>
          </a:p>
          <a:p>
            <a:r>
              <a:rPr lang="fr-FR" dirty="0"/>
              <a:t>- séances de présentation théorique </a:t>
            </a:r>
            <a:r>
              <a:rPr lang="fr-FR"/>
              <a:t>: 18 h : 15, 17 et 31 octobre ; 27 et 28 novembre ; 12 décembre</a:t>
            </a:r>
            <a:endParaRPr lang="fr-FR" dirty="0"/>
          </a:p>
          <a:p>
            <a:r>
              <a:rPr lang="fr-FR" dirty="0"/>
              <a:t>- séances de projet </a:t>
            </a:r>
            <a:r>
              <a:rPr lang="fr-FR"/>
              <a:t>: 15 h : </a:t>
            </a:r>
          </a:p>
          <a:p>
            <a:pPr lvl="1"/>
            <a:r>
              <a:rPr lang="fr-FR"/>
              <a:t>Phase 1 : 18 et 28 octobre</a:t>
            </a:r>
          </a:p>
          <a:p>
            <a:pPr lvl="1"/>
            <a:r>
              <a:rPr lang="fr-FR"/>
              <a:t>Phase 2 : 14 novembre ; 10 et 13 décembre</a:t>
            </a:r>
            <a:endParaRPr lang="fr-FR" dirty="0"/>
          </a:p>
        </p:txBody>
      </p:sp>
      <p:sp>
        <p:nvSpPr>
          <p:cNvPr id="5" name="Espace réservé du numéro de diapositive 4">
            <a:extLst>
              <a:ext uri="{FF2B5EF4-FFF2-40B4-BE49-F238E27FC236}">
                <a16:creationId xmlns:a16="http://schemas.microsoft.com/office/drawing/2014/main" id="{DAA1352F-3FF6-DFEC-DFB8-FBC760F11428}"/>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3021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fontScale="90000"/>
          </a:bodyPr>
          <a:lstStyle/>
          <a:p>
            <a:r>
              <a:rPr lang="fr-FR"/>
              <a:t>B-3-3. Evaluation et maintien de la qualité des données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La qualité des données est évidemment un enjeu primordial, et doit être assurée en continu. On va ainsi aborder deux sujets :</a:t>
            </a:r>
          </a:p>
          <a:p>
            <a:r>
              <a:rPr lang="fr-FR"/>
              <a:t>- l’évaluation de la qualité d’une donnée lors d’une étude ou d’un traitement</a:t>
            </a:r>
          </a:p>
          <a:p>
            <a:r>
              <a:rPr lang="fr-FR"/>
              <a:t>- l’organisation mise en œuvre pour assurer une gestion efficace des données</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405879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B-3-3-1. Evaluation de la qualité d’une donnée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La qualité d’une donnée ne se limite pas à l’absence de valeurs manquantes …</a:t>
            </a:r>
          </a:p>
          <a:p>
            <a:r>
              <a:rPr lang="fr-FR"/>
              <a:t>Mais elle se juge selon plusieurs critères:</a:t>
            </a:r>
          </a:p>
          <a:p>
            <a:r>
              <a:rPr lang="fr-FR"/>
              <a:t>- le taux de renseignement / enrichissement de la donnée : fréquence des valeurs manquantes (blanc, parfois zéro ou 9999 …)</a:t>
            </a:r>
          </a:p>
          <a:p>
            <a:r>
              <a:rPr lang="fr-FR"/>
              <a:t>- la proportion d’outliers / données aberrantes (âges à 125 ans, à -31 ans, types énumérés non prévus …)</a:t>
            </a:r>
          </a:p>
          <a:p>
            <a:r>
              <a:rPr lang="fr-FR"/>
              <a:t>- mais aussi :</a:t>
            </a:r>
          </a:p>
          <a:p>
            <a:pPr lvl="1"/>
            <a:r>
              <a:rPr lang="fr-FR"/>
              <a:t>L’exactitude de la donnée</a:t>
            </a:r>
          </a:p>
          <a:p>
            <a:pPr lvl="1"/>
            <a:r>
              <a:rPr lang="fr-FR"/>
              <a:t>La cohérence avec d’autres données (ex CSP retraité pour un âge de 35 ans)</a:t>
            </a:r>
          </a:p>
          <a:p>
            <a:pPr lvl="1"/>
            <a:r>
              <a:rPr lang="fr-FR"/>
              <a:t>L’intégrité de la donnée au cours de son parcours dans les systèmes d’information de la société</a:t>
            </a:r>
          </a:p>
          <a:p>
            <a:pPr lvl="1"/>
            <a:r>
              <a:rPr lang="fr-FR"/>
              <a:t>L’intégrité / la variation normale de cette donnée au cours du temps</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Tree>
    <p:extLst>
      <p:ext uri="{BB962C8B-B14F-4D97-AF65-F5344CB8AC3E}">
        <p14:creationId xmlns:p14="http://schemas.microsoft.com/office/powerpoint/2010/main" val="428563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B-3-3-1. Evaluation de la qualité d’une donnée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Que faire en face d’une donnée de mauvaise qualité lors d’une étude statistique ?</a:t>
            </a:r>
          </a:p>
          <a:p>
            <a:r>
              <a:rPr lang="fr-FR"/>
              <a:t>- Bien dissocier les deux phases : </a:t>
            </a:r>
          </a:p>
          <a:p>
            <a:pPr lvl="1"/>
            <a:r>
              <a:rPr lang="fr-FR"/>
              <a:t>La construction de l’étude, du modèle, de la segmentation …. : on a le choix de la façon de traiter la donnée</a:t>
            </a:r>
          </a:p>
          <a:p>
            <a:pPr lvl="1"/>
            <a:r>
              <a:rPr lang="fr-FR"/>
              <a:t>L’application d’un reporting, d’un modèle, d’une segmentation … : quoi qu’il advienne, il faut bien affecter une donnée à l’individu</a:t>
            </a:r>
          </a:p>
          <a:p>
            <a:r>
              <a:rPr lang="fr-FR"/>
              <a:t>- déterminer la proportion de valeurs manquantes, aberrantes, manifestement erronées</a:t>
            </a:r>
          </a:p>
          <a:p>
            <a:r>
              <a:rPr lang="fr-FR"/>
              <a:t>- remplacer ces valeurs par :</a:t>
            </a:r>
          </a:p>
          <a:p>
            <a:pPr lvl="1"/>
            <a:r>
              <a:rPr lang="fr-FR"/>
              <a:t>La moyenne / la médiane / le mode</a:t>
            </a:r>
          </a:p>
          <a:p>
            <a:pPr lvl="1"/>
            <a:r>
              <a:rPr lang="fr-FR"/>
              <a:t>Une valeur appropriée (par exemple : le mode / la moyenne observés pour des individus dont les autres caractéristiques sont proches)</a:t>
            </a:r>
          </a:p>
          <a:p>
            <a:r>
              <a:rPr lang="fr-FR"/>
              <a:t>- supprimer l’observation pour le traitement de cette donnée</a:t>
            </a:r>
          </a:p>
          <a:p>
            <a:r>
              <a:rPr lang="fr-FR"/>
              <a:t>- supprimer l’observation dans son intégralité</a:t>
            </a:r>
          </a:p>
          <a:p>
            <a:pPr marL="201168" lvl="1"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185509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B-3-3-2. Organisation du data management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banques sont soumises à une norme spécifique traitant de la qualité des données de risque (en vue de leur agrégation dans les reportings risques que la banque doit produire): BCBS 239.</a:t>
            </a:r>
          </a:p>
          <a:p>
            <a:r>
              <a:rPr lang="fr-FR"/>
              <a:t>Les banques se sont adaptées pour répondre à cette norme, et ont créé des équipes de data management, dont une responsabilité est de garantir la fiabilité des données. </a:t>
            </a:r>
          </a:p>
          <a:p>
            <a:r>
              <a:rPr lang="fr-FR"/>
              <a:t>Parmi les bonnes pratiques du data management :</a:t>
            </a:r>
          </a:p>
          <a:p>
            <a:r>
              <a:rPr lang="fr-FR"/>
              <a:t>- le maintien d’un dictionnaire des données à jour</a:t>
            </a:r>
          </a:p>
          <a:p>
            <a:r>
              <a:rPr lang="fr-FR"/>
              <a:t>- la désignation pour chaque donnée d’un data owner, responsable de la connaissance (documentation) du cycle de vie de la donnée, et garant de sa qualité et de sa conformité</a:t>
            </a:r>
          </a:p>
          <a:p>
            <a:r>
              <a:rPr lang="fr-FR"/>
              <a:t>- la coordination transversale des data owner et des équipes IT par un Chief Data Officer.</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88679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B-3-4. Sélection des informations pertinentes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Un tableau de bord n’est pas un reporting : il doit être synthétique, et présenter les informations essentielles pour suivre l’activité.</a:t>
            </a:r>
          </a:p>
          <a:p>
            <a:r>
              <a:rPr lang="fr-FR"/>
              <a:t>Des aides à la lecture peuvent aider à conclure (hausses en vert, baisses en rouge par exemple ; adjonction de smileys (sobres : soleil nuages pluie …) ou de flêches ascendantes / descendantes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spTree>
    <p:extLst>
      <p:ext uri="{BB962C8B-B14F-4D97-AF65-F5344CB8AC3E}">
        <p14:creationId xmlns:p14="http://schemas.microsoft.com/office/powerpoint/2010/main" val="10967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B-3-5. Réalisation du tableau de bord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Présentation du projet d’application : réalisation d’un tableau de bord de la distribution de prêts &amp; publication d’un rapport sur la qualité des données</a:t>
            </a:r>
          </a:p>
          <a:p>
            <a:endParaRPr lang="fr-FR"/>
          </a:p>
          <a:p>
            <a:r>
              <a:rPr lang="fr-FR"/>
              <a:t>A vous de jouer ! </a:t>
            </a:r>
          </a:p>
          <a:p>
            <a:r>
              <a:rPr lang="fr-FR"/>
              <a:t>- Présentation de la base de données (accessible sur Moodle avec son descriptif)</a:t>
            </a:r>
          </a:p>
          <a:p>
            <a:r>
              <a:rPr lang="fr-FR"/>
              <a:t>- Ce qui vous est demandé :</a:t>
            </a:r>
          </a:p>
          <a:p>
            <a:pPr lvl="1"/>
            <a:r>
              <a:rPr lang="fr-FR"/>
              <a:t>Construire un rapport sur les données de la base (aperçu statistique de chaque donnée et rapport de qualité)</a:t>
            </a:r>
          </a:p>
          <a:p>
            <a:pPr lvl="1"/>
            <a:r>
              <a:rPr lang="fr-FR"/>
              <a:t>Construire un tableau de bord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spTree>
    <p:extLst>
      <p:ext uri="{BB962C8B-B14F-4D97-AF65-F5344CB8AC3E}">
        <p14:creationId xmlns:p14="http://schemas.microsoft.com/office/powerpoint/2010/main" val="231037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B-3-5. Réalisation du tableau de bord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Vous aurez à travailler sur les données du fichier Excel qui vous a été attribué : "Base 0n - tableau de bord.xlsx" (sur le moodle du cours)</a:t>
            </a:r>
          </a:p>
          <a:p>
            <a:r>
              <a:rPr lang="fr-FR"/>
              <a:t>- Il s'agit d'un travail en deux temps : </a:t>
            </a:r>
          </a:p>
          <a:p>
            <a:r>
              <a:rPr lang="fr-FR"/>
              <a:t>en premier lieu une analyse et un rapport sur les données (description des données, analyse de la qualité (le fichier "Description des champs de la base de données de construction du tableau de bord.docx" décrit brièvement chaque colonne du fichier Excel)</a:t>
            </a:r>
          </a:p>
          <a:p>
            <a:r>
              <a:rPr lang="fr-FR"/>
              <a:t>en second lieu, établir un tableau de bord de l'activité d'octroi de crédit à partir de ces données. Il s'agit donc d'une synthèse (un rapport plus qu'un reporting brut) qui doit faire ressortir les points principaux. La forme est libre, et vous pouvez utiliser les outils que vous voulez. L'important est de restituer un rapport de qualité professionnelle et représentatif des données.</a:t>
            </a:r>
          </a:p>
          <a:p>
            <a:r>
              <a:rPr lang="fr-FR"/>
              <a:t>- Pour les restitutions ; format libre également (excel, word, powerpoint ...). Si possible, joignez-y une impression au format pdf (ce qui m'assure de pouvoir le lire).</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spTree>
    <p:extLst>
      <p:ext uri="{BB962C8B-B14F-4D97-AF65-F5344CB8AC3E}">
        <p14:creationId xmlns:p14="http://schemas.microsoft.com/office/powerpoint/2010/main" val="376819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B-3-5. Réalisation du tableau de bord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Répartition des tables Excel par étudiant – Groupe 31</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graphicFrame>
        <p:nvGraphicFramePr>
          <p:cNvPr id="4" name="Tableau 3">
            <a:extLst>
              <a:ext uri="{FF2B5EF4-FFF2-40B4-BE49-F238E27FC236}">
                <a16:creationId xmlns:a16="http://schemas.microsoft.com/office/drawing/2014/main" id="{CF38727D-E559-DE81-5250-DE0ED8516681}"/>
              </a:ext>
            </a:extLst>
          </p:cNvPr>
          <p:cNvGraphicFramePr>
            <a:graphicFrameLocks noGrp="1"/>
          </p:cNvGraphicFramePr>
          <p:nvPr>
            <p:extLst>
              <p:ext uri="{D42A27DB-BD31-4B8C-83A1-F6EECF244321}">
                <p14:modId xmlns:p14="http://schemas.microsoft.com/office/powerpoint/2010/main" val="3333672975"/>
              </p:ext>
            </p:extLst>
          </p:nvPr>
        </p:nvGraphicFramePr>
        <p:xfrm>
          <a:off x="1201271" y="1721224"/>
          <a:ext cx="6277535" cy="3719158"/>
        </p:xfrm>
        <a:graphic>
          <a:graphicData uri="http://schemas.openxmlformats.org/drawingml/2006/table">
            <a:tbl>
              <a:tblPr>
                <a:tableStyleId>{5C22544A-7EE6-4342-B048-85BDC9FD1C3A}</a:tableStyleId>
              </a:tblPr>
              <a:tblGrid>
                <a:gridCol w="1998113">
                  <a:extLst>
                    <a:ext uri="{9D8B030D-6E8A-4147-A177-3AD203B41FA5}">
                      <a16:colId xmlns:a16="http://schemas.microsoft.com/office/drawing/2014/main" val="2733606245"/>
                    </a:ext>
                  </a:extLst>
                </a:gridCol>
                <a:gridCol w="2942103">
                  <a:extLst>
                    <a:ext uri="{9D8B030D-6E8A-4147-A177-3AD203B41FA5}">
                      <a16:colId xmlns:a16="http://schemas.microsoft.com/office/drawing/2014/main" val="1239916158"/>
                    </a:ext>
                  </a:extLst>
                </a:gridCol>
                <a:gridCol w="1337319">
                  <a:extLst>
                    <a:ext uri="{9D8B030D-6E8A-4147-A177-3AD203B41FA5}">
                      <a16:colId xmlns:a16="http://schemas.microsoft.com/office/drawing/2014/main" val="1594020702"/>
                    </a:ext>
                  </a:extLst>
                </a:gridCol>
              </a:tblGrid>
              <a:tr h="275902">
                <a:tc>
                  <a:txBody>
                    <a:bodyPr/>
                    <a:lstStyle/>
                    <a:p>
                      <a:pPr algn="l" fontAlgn="b"/>
                      <a:r>
                        <a:rPr lang="fr-FR" sz="1200" u="none" strike="noStrike">
                          <a:effectLst/>
                        </a:rPr>
                        <a:t>BANGAGNE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Abdoul rafio</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1341026883"/>
                  </a:ext>
                </a:extLst>
              </a:tr>
              <a:tr h="286938">
                <a:tc>
                  <a:txBody>
                    <a:bodyPr/>
                    <a:lstStyle/>
                    <a:p>
                      <a:pPr algn="l" fontAlgn="b"/>
                      <a:r>
                        <a:rPr lang="fr-FR" sz="1200" u="none" strike="noStrike">
                          <a:effectLst/>
                        </a:rPr>
                        <a:t>BELARBI</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Mohamed-amir</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3692421833"/>
                  </a:ext>
                </a:extLst>
              </a:tr>
              <a:tr h="286938">
                <a:tc>
                  <a:txBody>
                    <a:bodyPr/>
                    <a:lstStyle/>
                    <a:p>
                      <a:pPr algn="l" fontAlgn="b"/>
                      <a:r>
                        <a:rPr lang="fr-FR" sz="1200" u="none" strike="noStrike">
                          <a:effectLst/>
                        </a:rPr>
                        <a:t>BERNONVILLE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Mathurin</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1010837674"/>
                  </a:ext>
                </a:extLst>
              </a:tr>
              <a:tr h="286938">
                <a:tc>
                  <a:txBody>
                    <a:bodyPr/>
                    <a:lstStyle/>
                    <a:p>
                      <a:pPr algn="l" fontAlgn="b"/>
                      <a:r>
                        <a:rPr lang="fr-FR" sz="1200" u="none" strike="noStrike">
                          <a:effectLst/>
                        </a:rPr>
                        <a:t>DERAMOND</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Dimitri</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04</a:t>
                      </a:r>
                    </a:p>
                  </a:txBody>
                  <a:tcPr marL="7620" marR="7620" marT="7620" marB="0" anchor="b"/>
                </a:tc>
                <a:extLst>
                  <a:ext uri="{0D108BD9-81ED-4DB2-BD59-A6C34878D82A}">
                    <a16:rowId xmlns:a16="http://schemas.microsoft.com/office/drawing/2014/main" val="756053203"/>
                  </a:ext>
                </a:extLst>
              </a:tr>
              <a:tr h="286938">
                <a:tc>
                  <a:txBody>
                    <a:bodyPr/>
                    <a:lstStyle/>
                    <a:p>
                      <a:pPr algn="l" fontAlgn="b"/>
                      <a:r>
                        <a:rPr lang="fr-FR" sz="1200" u="none" strike="noStrike">
                          <a:effectLst/>
                        </a:rPr>
                        <a:t>DJERIOU</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Nourelhouda</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01</a:t>
                      </a:r>
                    </a:p>
                  </a:txBody>
                  <a:tcPr marL="7620" marR="7620" marT="7620" marB="0" anchor="b"/>
                </a:tc>
                <a:extLst>
                  <a:ext uri="{0D108BD9-81ED-4DB2-BD59-A6C34878D82A}">
                    <a16:rowId xmlns:a16="http://schemas.microsoft.com/office/drawing/2014/main" val="3851410942"/>
                  </a:ext>
                </a:extLst>
              </a:tr>
              <a:tr h="286938">
                <a:tc>
                  <a:txBody>
                    <a:bodyPr/>
                    <a:lstStyle/>
                    <a:p>
                      <a:pPr algn="l" fontAlgn="b"/>
                      <a:r>
                        <a:rPr lang="fr-FR" sz="1200" u="none" strike="noStrike">
                          <a:effectLst/>
                        </a:rPr>
                        <a:t>ETEVE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Raphaël</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2351132083"/>
                  </a:ext>
                </a:extLst>
              </a:tr>
              <a:tr h="286938">
                <a:tc>
                  <a:txBody>
                    <a:bodyPr/>
                    <a:lstStyle/>
                    <a:p>
                      <a:pPr algn="l" fontAlgn="b"/>
                      <a:r>
                        <a:rPr lang="fr-FR" sz="1200" u="none" strike="noStrike">
                          <a:effectLst/>
                        </a:rPr>
                        <a:t>FOND</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Jeanne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04</a:t>
                      </a:r>
                    </a:p>
                  </a:txBody>
                  <a:tcPr marL="7620" marR="7620" marT="7620" marB="0" anchor="b"/>
                </a:tc>
                <a:extLst>
                  <a:ext uri="{0D108BD9-81ED-4DB2-BD59-A6C34878D82A}">
                    <a16:rowId xmlns:a16="http://schemas.microsoft.com/office/drawing/2014/main" val="372237204"/>
                  </a:ext>
                </a:extLst>
              </a:tr>
              <a:tr h="286938">
                <a:tc>
                  <a:txBody>
                    <a:bodyPr/>
                    <a:lstStyle/>
                    <a:p>
                      <a:pPr algn="l" fontAlgn="b"/>
                      <a:r>
                        <a:rPr lang="fr-FR" sz="1200" u="none" strike="noStrike">
                          <a:effectLst/>
                        </a:rPr>
                        <a:t>GILBERT</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Marvin</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3283807761"/>
                  </a:ext>
                </a:extLst>
              </a:tr>
              <a:tr h="286938">
                <a:tc>
                  <a:txBody>
                    <a:bodyPr/>
                    <a:lstStyle/>
                    <a:p>
                      <a:pPr algn="l" fontAlgn="b"/>
                      <a:r>
                        <a:rPr lang="fr-FR" sz="1200" u="none" strike="noStrike">
                          <a:effectLst/>
                        </a:rPr>
                        <a:t>GRELET</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Perrine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4055387519"/>
                  </a:ext>
                </a:extLst>
              </a:tr>
              <a:tr h="286938">
                <a:tc>
                  <a:txBody>
                    <a:bodyPr/>
                    <a:lstStyle/>
                    <a:p>
                      <a:pPr algn="l" fontAlgn="b"/>
                      <a:r>
                        <a:rPr lang="fr-FR" sz="1200" u="none" strike="noStrike">
                          <a:effectLst/>
                        </a:rPr>
                        <a:t>MEDJOUTI</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Chainez</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01</a:t>
                      </a:r>
                    </a:p>
                  </a:txBody>
                  <a:tcPr marL="7620" marR="7620" marT="7620" marB="0" anchor="b"/>
                </a:tc>
                <a:extLst>
                  <a:ext uri="{0D108BD9-81ED-4DB2-BD59-A6C34878D82A}">
                    <a16:rowId xmlns:a16="http://schemas.microsoft.com/office/drawing/2014/main" val="3341101964"/>
                  </a:ext>
                </a:extLst>
              </a:tr>
              <a:tr h="286938">
                <a:tc>
                  <a:txBody>
                    <a:bodyPr/>
                    <a:lstStyle/>
                    <a:p>
                      <a:pPr algn="l" fontAlgn="b"/>
                      <a:r>
                        <a:rPr lang="fr-FR" sz="1200" u="none" strike="noStrike">
                          <a:effectLst/>
                        </a:rPr>
                        <a:t>ROBIN</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Antoine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01</a:t>
                      </a:r>
                    </a:p>
                  </a:txBody>
                  <a:tcPr marL="7620" marR="7620" marT="7620" marB="0" anchor="b"/>
                </a:tc>
                <a:extLst>
                  <a:ext uri="{0D108BD9-81ED-4DB2-BD59-A6C34878D82A}">
                    <a16:rowId xmlns:a16="http://schemas.microsoft.com/office/drawing/2014/main" val="3793264120"/>
                  </a:ext>
                </a:extLst>
              </a:tr>
              <a:tr h="286938">
                <a:tc>
                  <a:txBody>
                    <a:bodyPr/>
                    <a:lstStyle/>
                    <a:p>
                      <a:pPr algn="l" fontAlgn="b"/>
                      <a:r>
                        <a:rPr lang="fr-FR" sz="1200" u="none" strike="noStrike">
                          <a:effectLst/>
                        </a:rPr>
                        <a:t>THARIK</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Thaqif</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528973833"/>
                  </a:ext>
                </a:extLst>
              </a:tr>
              <a:tr h="286938">
                <a:tc>
                  <a:txBody>
                    <a:bodyPr/>
                    <a:lstStyle/>
                    <a:p>
                      <a:pPr algn="l" fontAlgn="b"/>
                      <a:r>
                        <a:rPr lang="fr-FR" sz="1200" u="none" strike="noStrike">
                          <a:effectLst/>
                        </a:rPr>
                        <a:t>THOMAS</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u="none" strike="noStrike">
                          <a:effectLst/>
                        </a:rPr>
                        <a:t>Louise</a:t>
                      </a:r>
                      <a:endParaRPr lang="fr-FR" sz="12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1114696641"/>
                  </a:ext>
                </a:extLst>
              </a:tr>
            </a:tbl>
          </a:graphicData>
        </a:graphic>
      </p:graphicFrame>
    </p:spTree>
    <p:extLst>
      <p:ext uri="{BB962C8B-B14F-4D97-AF65-F5344CB8AC3E}">
        <p14:creationId xmlns:p14="http://schemas.microsoft.com/office/powerpoint/2010/main" val="38964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B-3-5. Réalisation du tableau de bord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Répartition des tables Excel par étudiant – Groupe 32</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graphicFrame>
        <p:nvGraphicFramePr>
          <p:cNvPr id="4" name="Tableau 3">
            <a:extLst>
              <a:ext uri="{FF2B5EF4-FFF2-40B4-BE49-F238E27FC236}">
                <a16:creationId xmlns:a16="http://schemas.microsoft.com/office/drawing/2014/main" id="{CF38727D-E559-DE81-5250-DE0ED8516681}"/>
              </a:ext>
            </a:extLst>
          </p:cNvPr>
          <p:cNvGraphicFramePr>
            <a:graphicFrameLocks noGrp="1"/>
          </p:cNvGraphicFramePr>
          <p:nvPr>
            <p:extLst>
              <p:ext uri="{D42A27DB-BD31-4B8C-83A1-F6EECF244321}">
                <p14:modId xmlns:p14="http://schemas.microsoft.com/office/powerpoint/2010/main" val="1469214074"/>
              </p:ext>
            </p:extLst>
          </p:nvPr>
        </p:nvGraphicFramePr>
        <p:xfrm>
          <a:off x="1201271" y="1721223"/>
          <a:ext cx="6277535" cy="4287421"/>
        </p:xfrm>
        <a:graphic>
          <a:graphicData uri="http://schemas.openxmlformats.org/drawingml/2006/table">
            <a:tbl>
              <a:tblPr>
                <a:tableStyleId>{5C22544A-7EE6-4342-B048-85BDC9FD1C3A}</a:tableStyleId>
              </a:tblPr>
              <a:tblGrid>
                <a:gridCol w="1998113">
                  <a:extLst>
                    <a:ext uri="{9D8B030D-6E8A-4147-A177-3AD203B41FA5}">
                      <a16:colId xmlns:a16="http://schemas.microsoft.com/office/drawing/2014/main" val="2733606245"/>
                    </a:ext>
                  </a:extLst>
                </a:gridCol>
                <a:gridCol w="2942103">
                  <a:extLst>
                    <a:ext uri="{9D8B030D-6E8A-4147-A177-3AD203B41FA5}">
                      <a16:colId xmlns:a16="http://schemas.microsoft.com/office/drawing/2014/main" val="1239916158"/>
                    </a:ext>
                  </a:extLst>
                </a:gridCol>
                <a:gridCol w="1337319">
                  <a:extLst>
                    <a:ext uri="{9D8B030D-6E8A-4147-A177-3AD203B41FA5}">
                      <a16:colId xmlns:a16="http://schemas.microsoft.com/office/drawing/2014/main" val="1594020702"/>
                    </a:ext>
                  </a:extLst>
                </a:gridCol>
              </a:tblGrid>
              <a:tr h="295277">
                <a:tc>
                  <a:txBody>
                    <a:bodyPr/>
                    <a:lstStyle/>
                    <a:p>
                      <a:pPr algn="l" fontAlgn="b"/>
                      <a:r>
                        <a:rPr lang="fr-FR" sz="1200" b="0" i="0" u="none" strike="noStrike">
                          <a:solidFill>
                            <a:srgbClr val="000000"/>
                          </a:solidFill>
                          <a:effectLst/>
                          <a:latin typeface="Arial" panose="020B0604020202020204" pitchFamily="34" charset="0"/>
                        </a:rPr>
                        <a:t>ADAHCHOUR</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Rhofra</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1341026883"/>
                  </a:ext>
                </a:extLst>
              </a:tr>
              <a:tr h="307088">
                <a:tc>
                  <a:txBody>
                    <a:bodyPr/>
                    <a:lstStyle/>
                    <a:p>
                      <a:pPr algn="l" fontAlgn="b"/>
                      <a:r>
                        <a:rPr lang="fr-FR" sz="1200" b="0" i="0" u="none" strike="noStrike">
                          <a:solidFill>
                            <a:srgbClr val="000000"/>
                          </a:solidFill>
                          <a:effectLst/>
                          <a:latin typeface="Arial" panose="020B0604020202020204" pitchFamily="34" charset="0"/>
                        </a:rPr>
                        <a:t>DARMALINGON</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Samuel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3692421833"/>
                  </a:ext>
                </a:extLst>
              </a:tr>
              <a:tr h="307088">
                <a:tc>
                  <a:txBody>
                    <a:bodyPr/>
                    <a:lstStyle/>
                    <a:p>
                      <a:pPr algn="l" fontAlgn="b"/>
                      <a:r>
                        <a:rPr lang="fr-FR" sz="1200" b="0" i="0" u="none" strike="noStrike">
                          <a:solidFill>
                            <a:srgbClr val="000000"/>
                          </a:solidFill>
                          <a:effectLst/>
                          <a:latin typeface="Arial" panose="020B0604020202020204" pitchFamily="34" charset="0"/>
                        </a:rPr>
                        <a:t>ERRAHMANI</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Ayoub</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1010837674"/>
                  </a:ext>
                </a:extLst>
              </a:tr>
              <a:tr h="307088">
                <a:tc>
                  <a:txBody>
                    <a:bodyPr/>
                    <a:lstStyle/>
                    <a:p>
                      <a:pPr algn="l" fontAlgn="b"/>
                      <a:r>
                        <a:rPr lang="fr-FR" sz="1200" b="0" i="0" u="none" strike="noStrike">
                          <a:solidFill>
                            <a:srgbClr val="000000"/>
                          </a:solidFill>
                          <a:effectLst/>
                          <a:latin typeface="Arial" panose="020B0604020202020204" pitchFamily="34" charset="0"/>
                        </a:rPr>
                        <a:t>PERRIN</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Guillemette</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01</a:t>
                      </a:r>
                    </a:p>
                  </a:txBody>
                  <a:tcPr marL="7620" marR="7620" marT="7620" marB="0" anchor="b"/>
                </a:tc>
                <a:extLst>
                  <a:ext uri="{0D108BD9-81ED-4DB2-BD59-A6C34878D82A}">
                    <a16:rowId xmlns:a16="http://schemas.microsoft.com/office/drawing/2014/main" val="756053203"/>
                  </a:ext>
                </a:extLst>
              </a:tr>
              <a:tr h="307088">
                <a:tc>
                  <a:txBody>
                    <a:bodyPr/>
                    <a:lstStyle/>
                    <a:p>
                      <a:pPr algn="l" fontAlgn="b"/>
                      <a:r>
                        <a:rPr lang="fr-FR" sz="1200" b="0" i="0" u="none" strike="noStrike">
                          <a:solidFill>
                            <a:srgbClr val="000000"/>
                          </a:solidFill>
                          <a:effectLst/>
                          <a:latin typeface="Arial" panose="020B0604020202020204" pitchFamily="34" charset="0"/>
                        </a:rPr>
                        <a:t>PICAVET</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Julien-giovanni</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3851410942"/>
                  </a:ext>
                </a:extLst>
              </a:tr>
              <a:tr h="307088">
                <a:tc>
                  <a:txBody>
                    <a:bodyPr/>
                    <a:lstStyle/>
                    <a:p>
                      <a:pPr algn="l" fontAlgn="b"/>
                      <a:r>
                        <a:rPr lang="fr-FR" sz="1200" b="0" i="0" u="none" strike="noStrike">
                          <a:solidFill>
                            <a:srgbClr val="000000"/>
                          </a:solidFill>
                          <a:effectLst/>
                          <a:latin typeface="Arial" panose="020B0604020202020204" pitchFamily="34" charset="0"/>
                        </a:rPr>
                        <a:t>SAHLI</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Rachid</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2351132083"/>
                  </a:ext>
                </a:extLst>
              </a:tr>
              <a:tr h="307088">
                <a:tc>
                  <a:txBody>
                    <a:bodyPr/>
                    <a:lstStyle/>
                    <a:p>
                      <a:pPr algn="l" fontAlgn="b"/>
                      <a:r>
                        <a:rPr lang="fr-FR" sz="1200" b="0" i="0" u="none" strike="noStrike">
                          <a:solidFill>
                            <a:srgbClr val="000000"/>
                          </a:solidFill>
                          <a:effectLst/>
                          <a:latin typeface="Arial" panose="020B0604020202020204" pitchFamily="34" charset="0"/>
                        </a:rPr>
                        <a:t>SAID</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Sami</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04</a:t>
                      </a:r>
                    </a:p>
                  </a:txBody>
                  <a:tcPr marL="7620" marR="7620" marT="7620" marB="0" anchor="b"/>
                </a:tc>
                <a:extLst>
                  <a:ext uri="{0D108BD9-81ED-4DB2-BD59-A6C34878D82A}">
                    <a16:rowId xmlns:a16="http://schemas.microsoft.com/office/drawing/2014/main" val="372237204"/>
                  </a:ext>
                </a:extLst>
              </a:tr>
              <a:tr h="307088">
                <a:tc>
                  <a:txBody>
                    <a:bodyPr/>
                    <a:lstStyle/>
                    <a:p>
                      <a:pPr algn="l" fontAlgn="b"/>
                      <a:r>
                        <a:rPr lang="fr-FR" sz="1200" b="0" i="0" u="none" strike="noStrike">
                          <a:solidFill>
                            <a:srgbClr val="000000"/>
                          </a:solidFill>
                          <a:effectLst/>
                          <a:latin typeface="Arial" panose="020B0604020202020204" pitchFamily="34" charset="0"/>
                        </a:rPr>
                        <a:t>SEBAY</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Safae</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3283807761"/>
                  </a:ext>
                </a:extLst>
              </a:tr>
              <a:tr h="307088">
                <a:tc>
                  <a:txBody>
                    <a:bodyPr/>
                    <a:lstStyle/>
                    <a:p>
                      <a:pPr algn="l" fontAlgn="b"/>
                      <a:r>
                        <a:rPr lang="fr-FR" sz="1200" b="0" i="0" u="none" strike="noStrike">
                          <a:solidFill>
                            <a:srgbClr val="000000"/>
                          </a:solidFill>
                          <a:effectLst/>
                          <a:latin typeface="Arial" panose="020B0604020202020204" pitchFamily="34" charset="0"/>
                        </a:rPr>
                        <a:t>SECK</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Ndoumbe</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4055387519"/>
                  </a:ext>
                </a:extLst>
              </a:tr>
              <a:tr h="307088">
                <a:tc>
                  <a:txBody>
                    <a:bodyPr/>
                    <a:lstStyle/>
                    <a:p>
                      <a:pPr algn="l" fontAlgn="b"/>
                      <a:r>
                        <a:rPr lang="fr-FR" sz="1200" b="0" i="0" u="none" strike="noStrike">
                          <a:solidFill>
                            <a:srgbClr val="000000"/>
                          </a:solidFill>
                          <a:effectLst/>
                          <a:latin typeface="Arial" panose="020B0604020202020204" pitchFamily="34" charset="0"/>
                        </a:rPr>
                        <a:t>SIMSEN BARATAULT</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Merlin</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01</a:t>
                      </a:r>
                    </a:p>
                  </a:txBody>
                  <a:tcPr marL="7620" marR="7620" marT="7620" marB="0" anchor="b"/>
                </a:tc>
                <a:extLst>
                  <a:ext uri="{0D108BD9-81ED-4DB2-BD59-A6C34878D82A}">
                    <a16:rowId xmlns:a16="http://schemas.microsoft.com/office/drawing/2014/main" val="3341101964"/>
                  </a:ext>
                </a:extLst>
              </a:tr>
              <a:tr h="307088">
                <a:tc>
                  <a:txBody>
                    <a:bodyPr/>
                    <a:lstStyle/>
                    <a:p>
                      <a:pPr algn="l" fontAlgn="b"/>
                      <a:r>
                        <a:rPr lang="fr-FR" sz="1200" b="0" i="0" u="none" strike="noStrike">
                          <a:solidFill>
                            <a:srgbClr val="000000"/>
                          </a:solidFill>
                          <a:effectLst/>
                          <a:latin typeface="Arial" panose="020B0604020202020204" pitchFamily="34" charset="0"/>
                        </a:rPr>
                        <a:t>SYSOIEVA</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Hanna</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04</a:t>
                      </a:r>
                    </a:p>
                  </a:txBody>
                  <a:tcPr marL="7620" marR="7620" marT="7620" marB="0" anchor="b"/>
                </a:tc>
                <a:extLst>
                  <a:ext uri="{0D108BD9-81ED-4DB2-BD59-A6C34878D82A}">
                    <a16:rowId xmlns:a16="http://schemas.microsoft.com/office/drawing/2014/main" val="3793264120"/>
                  </a:ext>
                </a:extLst>
              </a:tr>
              <a:tr h="307088">
                <a:tc>
                  <a:txBody>
                    <a:bodyPr/>
                    <a:lstStyle/>
                    <a:p>
                      <a:pPr algn="l" fontAlgn="b"/>
                      <a:r>
                        <a:rPr lang="fr-FR" sz="1200" b="0" i="0" u="none" strike="noStrike">
                          <a:solidFill>
                            <a:srgbClr val="000000"/>
                          </a:solidFill>
                          <a:effectLst/>
                          <a:latin typeface="Arial" panose="020B0604020202020204" pitchFamily="34" charset="0"/>
                        </a:rPr>
                        <a:t>TANKHAPANYA</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Franck</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03</a:t>
                      </a:r>
                    </a:p>
                  </a:txBody>
                  <a:tcPr marL="7620" marR="7620" marT="7620" marB="0" anchor="b"/>
                </a:tc>
                <a:extLst>
                  <a:ext uri="{0D108BD9-81ED-4DB2-BD59-A6C34878D82A}">
                    <a16:rowId xmlns:a16="http://schemas.microsoft.com/office/drawing/2014/main" val="528973833"/>
                  </a:ext>
                </a:extLst>
              </a:tr>
              <a:tr h="307088">
                <a:tc>
                  <a:txBody>
                    <a:bodyPr/>
                    <a:lstStyle/>
                    <a:p>
                      <a:pPr algn="l" fontAlgn="b"/>
                      <a:r>
                        <a:rPr lang="fr-FR" sz="1200" b="0" i="0" u="none" strike="noStrike">
                          <a:solidFill>
                            <a:srgbClr val="000000"/>
                          </a:solidFill>
                          <a:effectLst/>
                          <a:latin typeface="Arial" panose="020B0604020202020204" pitchFamily="34" charset="0"/>
                        </a:rPr>
                        <a:t>YE</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Bingxin</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05</a:t>
                      </a:r>
                    </a:p>
                  </a:txBody>
                  <a:tcPr marL="7620" marR="7620" marT="7620" marB="0" anchor="b"/>
                </a:tc>
                <a:extLst>
                  <a:ext uri="{0D108BD9-81ED-4DB2-BD59-A6C34878D82A}">
                    <a16:rowId xmlns:a16="http://schemas.microsoft.com/office/drawing/2014/main" val="1114696641"/>
                  </a:ext>
                </a:extLst>
              </a:tr>
              <a:tr h="307088">
                <a:tc>
                  <a:txBody>
                    <a:bodyPr/>
                    <a:lstStyle/>
                    <a:p>
                      <a:pPr algn="l" fontAlgn="b"/>
                      <a:r>
                        <a:rPr lang="fr-FR" sz="1200" b="0" i="0" u="none" strike="noStrike">
                          <a:solidFill>
                            <a:srgbClr val="000000"/>
                          </a:solidFill>
                          <a:effectLst/>
                          <a:latin typeface="Arial" panose="020B0604020202020204" pitchFamily="34" charset="0"/>
                        </a:rPr>
                        <a:t>ZULFIQAR CHAUDHRY</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Zara</a:t>
                      </a:r>
                    </a:p>
                  </a:txBody>
                  <a:tcPr marL="7620" marR="7620" marT="7620" marB="0" anchor="b"/>
                </a:tc>
                <a:tc>
                  <a:txBody>
                    <a:bodyPr/>
                    <a:lstStyle/>
                    <a:p>
                      <a:pPr algn="l" fontAlgn="b"/>
                      <a:r>
                        <a:rPr lang="fr-FR" sz="1200" b="0" i="0" u="none" strike="noStrike">
                          <a:solidFill>
                            <a:srgbClr val="000000"/>
                          </a:solidFill>
                          <a:effectLst/>
                          <a:latin typeface="Arial" panose="020B0604020202020204" pitchFamily="34" charset="0"/>
                        </a:rPr>
                        <a:t>Base 02</a:t>
                      </a:r>
                    </a:p>
                  </a:txBody>
                  <a:tcPr marL="7620" marR="7620" marT="7620" marB="0" anchor="b"/>
                </a:tc>
                <a:extLst>
                  <a:ext uri="{0D108BD9-81ED-4DB2-BD59-A6C34878D82A}">
                    <a16:rowId xmlns:a16="http://schemas.microsoft.com/office/drawing/2014/main" val="2139499060"/>
                  </a:ext>
                </a:extLst>
              </a:tr>
            </a:tbl>
          </a:graphicData>
        </a:graphic>
      </p:graphicFrame>
    </p:spTree>
    <p:extLst>
      <p:ext uri="{BB962C8B-B14F-4D97-AF65-F5344CB8AC3E}">
        <p14:creationId xmlns:p14="http://schemas.microsoft.com/office/powerpoint/2010/main" val="238582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lstStyle/>
          <a:p>
            <a:r>
              <a:rPr lang="fr-FR" dirty="0"/>
              <a:t>Les objectifs du cours et du projet</a:t>
            </a:r>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Être capable de réaliser </a:t>
            </a:r>
            <a:r>
              <a:rPr lang="fr-FR" dirty="0"/>
              <a:t>une étude statistique de bout en bout dans un univers professionnel :</a:t>
            </a:r>
          </a:p>
          <a:p>
            <a:r>
              <a:rPr lang="fr-FR" dirty="0"/>
              <a:t>- comprendre l’environnement professionnel</a:t>
            </a:r>
          </a:p>
          <a:p>
            <a:r>
              <a:rPr lang="fr-FR" dirty="0"/>
              <a:t>- établir les étapes du projet</a:t>
            </a:r>
          </a:p>
          <a:p>
            <a:r>
              <a:rPr lang="fr-FR" dirty="0"/>
              <a:t>- en planifier la réalisation </a:t>
            </a:r>
          </a:p>
          <a:p>
            <a:r>
              <a:rPr lang="fr-FR" dirty="0"/>
              <a:t>- présenter les résultats</a:t>
            </a:r>
          </a:p>
          <a:p>
            <a:endParaRPr lang="fr-FR" dirty="0"/>
          </a:p>
          <a:p>
            <a:r>
              <a:rPr lang="fr-FR" dirty="0"/>
              <a:t>La démarche sera présentée au cours des heures de TP.</a:t>
            </a:r>
          </a:p>
          <a:p>
            <a:r>
              <a:rPr lang="fr-FR" dirty="0"/>
              <a:t>Elle sera à appliquer avec discernement lors des heures de projet.</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6045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Comment allons-nous procéder ? </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Il s’agit de dresser un panorama d’ensemble des applications du traitement des données dans le domaine bancaire, et plus particulièrement du risque.</a:t>
            </a:r>
          </a:p>
          <a:p>
            <a:r>
              <a:rPr lang="fr-FR"/>
              <a:t>On abordera ainsi successivement :</a:t>
            </a:r>
          </a:p>
          <a:p>
            <a:r>
              <a:rPr lang="fr-FR"/>
              <a:t>- l’environnement bancaire</a:t>
            </a:r>
          </a:p>
          <a:p>
            <a:r>
              <a:rPr lang="fr-FR"/>
              <a:t>- une première présentation des données de risque à travers l’élaboration d’un tableau de bord</a:t>
            </a:r>
          </a:p>
          <a:p>
            <a:r>
              <a:rPr lang="fr-FR"/>
              <a:t>- le risque dans la banque</a:t>
            </a:r>
          </a:p>
          <a:p>
            <a:r>
              <a:rPr lang="fr-FR"/>
              <a:t>- la problématique de la prévision et de la quantification du risque </a:t>
            </a:r>
          </a:p>
          <a:p>
            <a:r>
              <a:rPr lang="fr-FR"/>
              <a:t>- le suivi des modèles de prévision</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244066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Section A. L’environnement bancaire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b="1"/>
              <a:t>Le rôle des banques de détail dans l’économie</a:t>
            </a:r>
          </a:p>
          <a:p>
            <a:r>
              <a:rPr lang="fr-FR" u="sng"/>
              <a:t>L’intermédiation bancaire :</a:t>
            </a:r>
          </a:p>
          <a:p>
            <a:r>
              <a:rPr lang="fr-FR"/>
              <a:t>- assurer la circulation monétaire</a:t>
            </a:r>
          </a:p>
          <a:p>
            <a:pPr lvl="1"/>
            <a:r>
              <a:rPr lang="fr-FR"/>
              <a:t>proposer des financements à ses clients : activité de crédit</a:t>
            </a:r>
          </a:p>
          <a:p>
            <a:pPr lvl="1"/>
            <a:r>
              <a:rPr lang="fr-FR"/>
              <a:t>proposer des investissements : activité d’épargne</a:t>
            </a:r>
          </a:p>
          <a:p>
            <a:endParaRPr lang="fr-FR"/>
          </a:p>
          <a:p>
            <a:r>
              <a:rPr lang="fr-FR"/>
              <a:t>Complétée par une </a:t>
            </a:r>
            <a:r>
              <a:rPr lang="fr-FR" u="sng"/>
              <a:t>activité de service </a:t>
            </a:r>
            <a:r>
              <a:rPr lang="fr-FR"/>
              <a:t>:</a:t>
            </a:r>
          </a:p>
          <a:p>
            <a:r>
              <a:rPr lang="fr-FR"/>
              <a:t>- gestion des moyens de paiement</a:t>
            </a:r>
          </a:p>
          <a:p>
            <a:r>
              <a:rPr lang="fr-FR"/>
              <a:t>- activités connexes (bancassurance, services financiers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36377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Section A. L’environnement bancaire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92500" lnSpcReduction="20000"/>
          </a:bodyPr>
          <a:lstStyle/>
          <a:p>
            <a:r>
              <a:rPr lang="fr-FR" b="1"/>
              <a:t>Panorama succinct des institutions financières :</a:t>
            </a:r>
          </a:p>
          <a:p>
            <a:r>
              <a:rPr lang="fr-FR"/>
              <a:t>- les banques : commerciales (BNP Paribas, Société Générale ..), mutualistes (Crédit Agricole, BPCE,  Crédit Mutuel …), la Banque Postale, les caisses de Crédit Municipal …..</a:t>
            </a:r>
          </a:p>
          <a:p>
            <a:r>
              <a:rPr lang="fr-FR"/>
              <a:t>- les sociétés financières (établissements de crédit non bancaires : Sofinco, Cetelem …; sociétés de crédit-bail ; sociétés d’affacturage …)</a:t>
            </a:r>
          </a:p>
          <a:p>
            <a:r>
              <a:rPr lang="fr-FR"/>
              <a:t>- les banques centrales (Banque de France : refinancement, supervision et contrôle : ACPR)</a:t>
            </a:r>
          </a:p>
          <a:p>
            <a:r>
              <a:rPr lang="fr-FR"/>
              <a:t>- des institutions publiques (BPIFrance, Caisse des Dépôts et Consignations) ou gouvernementales (Agence France Trésor)</a:t>
            </a:r>
          </a:p>
          <a:p>
            <a:r>
              <a:rPr lang="fr-FR"/>
              <a:t>- les compagnies d’assurances</a:t>
            </a:r>
          </a:p>
          <a:p>
            <a:r>
              <a:rPr lang="fr-FR"/>
              <a:t>- les organismes de prêt hypothécaire, Crédit Logement</a:t>
            </a:r>
          </a:p>
          <a:p>
            <a:r>
              <a:rPr lang="fr-FR"/>
              <a:t>- des courtiers et intermédiaires (en assurances, en crédits, en placements …)</a:t>
            </a:r>
          </a:p>
          <a:p>
            <a:r>
              <a:rPr lang="fr-FR"/>
              <a:t>- des Groupements d’intérêt Economique (Groupement des Cartes Bancaires)</a:t>
            </a:r>
          </a:p>
          <a:p>
            <a:r>
              <a:rPr lang="fr-FR"/>
              <a:t>- des Sociétés de Placement (OPCVM, SCPI …), fonds de pension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314713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Section A. L’environnement bancaire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b="1"/>
              <a:t>La clientèle directe des banques</a:t>
            </a:r>
          </a:p>
          <a:p>
            <a:r>
              <a:rPr lang="fr-FR"/>
              <a:t>- Les Particuliers</a:t>
            </a:r>
          </a:p>
          <a:p>
            <a:r>
              <a:rPr lang="fr-FR"/>
              <a:t>- Les Entreprises (entrepreneurs individuels, PME, grandes sociétés)</a:t>
            </a:r>
          </a:p>
          <a:p>
            <a:r>
              <a:rPr lang="fr-FR"/>
              <a:t>- Les Associations, GIE …</a:t>
            </a:r>
          </a:p>
          <a:p>
            <a:r>
              <a:rPr lang="fr-FR"/>
              <a:t>- Les collectivités locales, </a:t>
            </a:r>
          </a:p>
          <a:p>
            <a:r>
              <a:rPr lang="fr-FR"/>
              <a:t>- Les organismes d’Etat, administrations  </a:t>
            </a:r>
          </a:p>
          <a:p>
            <a:endParaRPr lang="fr-FR"/>
          </a:p>
          <a:p>
            <a:r>
              <a:rPr lang="fr-FR"/>
              <a:t>Les banques sont aussi en relations d’affaires entre elles.</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9751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fontScale="90000"/>
          </a:bodyPr>
          <a:lstStyle/>
          <a:p>
            <a:r>
              <a:rPr lang="fr-FR"/>
              <a:t>A-1. Le financement des acteurs économiques</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La banque est amenée à financer les projets de ses clients en leur proposant différents types de prêts, parmi lesquels les plus courants sont :</a:t>
            </a:r>
          </a:p>
          <a:p>
            <a:r>
              <a:rPr lang="fr-FR"/>
              <a:t>- le prêt personnel et le prêt à la consommation</a:t>
            </a:r>
          </a:p>
          <a:p>
            <a:r>
              <a:rPr lang="fr-FR"/>
              <a:t>- le crédit immobilier</a:t>
            </a:r>
          </a:p>
          <a:p>
            <a:r>
              <a:rPr lang="fr-FR"/>
              <a:t>- le découvert (autorisation de découvert, facilité de caisse …)</a:t>
            </a:r>
          </a:p>
          <a:p>
            <a:r>
              <a:rPr lang="fr-FR"/>
              <a:t>- le crédit-bail (LOA, LLD)</a:t>
            </a:r>
          </a:p>
          <a:p>
            <a:r>
              <a:rPr lang="fr-FR"/>
              <a:t>- pour les entreprises : les crédits de trésorerie, d’investissement</a:t>
            </a:r>
          </a:p>
          <a:p>
            <a:r>
              <a:rPr lang="fr-FR"/>
              <a:t>- les financements de programmes (immobiliers, structures industrielles, énergétiques …)</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408007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p:txBody>
          <a:bodyPr>
            <a:normAutofit/>
          </a:bodyPr>
          <a:lstStyle/>
          <a:p>
            <a:r>
              <a:rPr lang="fr-FR"/>
              <a:t>A-2. Les produits d’épargne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lstStyle/>
          <a:p>
            <a:r>
              <a:rPr lang="fr-FR"/>
              <a:t>Des produits d’investissement gérés en direct par les banques :</a:t>
            </a:r>
          </a:p>
          <a:p>
            <a:r>
              <a:rPr lang="fr-FR"/>
              <a:t>- les livrets d’épargne (livret A, CSL, LDDS, LEP, Livret jeune, CEL …)</a:t>
            </a:r>
          </a:p>
          <a:p>
            <a:r>
              <a:rPr lang="fr-FR"/>
              <a:t>- les plans d’épargne (PEL, PEA, PER …)</a:t>
            </a:r>
          </a:p>
          <a:p>
            <a:r>
              <a:rPr lang="fr-FR"/>
              <a:t>Des services d’investissement où la banque joue le rôle d’intermédiaire (teneur de compte) :</a:t>
            </a:r>
          </a:p>
          <a:p>
            <a:r>
              <a:rPr lang="fr-FR"/>
              <a:t>- les comptes titres</a:t>
            </a:r>
          </a:p>
          <a:p>
            <a:r>
              <a:rPr lang="fr-FR"/>
              <a:t>- les OPCVM (FCP et Sicav), OPCI, SCPI …</a:t>
            </a:r>
          </a:p>
          <a:p>
            <a:r>
              <a:rPr lang="fr-FR"/>
              <a:t>- l’assurance-vie</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109942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1227</TotalTime>
  <Words>2614</Words>
  <Application>Microsoft Office PowerPoint</Application>
  <PresentationFormat>Grand écran</PresentationFormat>
  <Paragraphs>339</Paragraphs>
  <Slides>28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Bookman Old Style</vt:lpstr>
      <vt:lpstr>Calibri</vt:lpstr>
      <vt:lpstr>Franklin Gothic Book</vt:lpstr>
      <vt:lpstr>Wingdings</vt:lpstr>
      <vt:lpstr>Personnalisé</vt:lpstr>
      <vt:lpstr>Traitements statistiques dans l’univers bancaire</vt:lpstr>
      <vt:lpstr>Présentation des Modalités de l’enseignement</vt:lpstr>
      <vt:lpstr>Les objectifs du cours et du projet</vt:lpstr>
      <vt:lpstr>Comment allons-nous procéder ? </vt:lpstr>
      <vt:lpstr>Section A. L’environnement bancaire</vt:lpstr>
      <vt:lpstr>Section A. L’environnement bancaire</vt:lpstr>
      <vt:lpstr>Section A. L’environnement bancaire</vt:lpstr>
      <vt:lpstr>A-1. Le financement des acteurs économiques</vt:lpstr>
      <vt:lpstr>A-2. Les produits d’épargne</vt:lpstr>
      <vt:lpstr>A-3. Les services connexes</vt:lpstr>
      <vt:lpstr>Section B. Application : l’octroi de crédit</vt:lpstr>
      <vt:lpstr>B-1. L’activité d’octroi de crédit</vt:lpstr>
      <vt:lpstr>B-1. L’activité d’octroi de crédit - enjeux</vt:lpstr>
      <vt:lpstr>B-2. Les données du domaine de l’octroi de crédit</vt:lpstr>
      <vt:lpstr>B-2. Les données du domaine de l’octroi de crédit</vt:lpstr>
      <vt:lpstr>B-3. Construction d’un tableau de bord de l’octroi</vt:lpstr>
      <vt:lpstr>B-3-1. Finalité du tableau de bord de l’octroi</vt:lpstr>
      <vt:lpstr>B-3-1. Finalité du tableau de bord de l’octroi</vt:lpstr>
      <vt:lpstr>B-3-2. Construction de la base de données</vt:lpstr>
      <vt:lpstr>B-3-3. Evaluation et maintien de la qualité des données</vt:lpstr>
      <vt:lpstr>B-3-3-1. Evaluation de la qualité d’une donnée</vt:lpstr>
      <vt:lpstr>B-3-3-1. Evaluation de la qualité d’une donnée</vt:lpstr>
      <vt:lpstr>B-3-3-2. Organisation du data management</vt:lpstr>
      <vt:lpstr>B-3-4. Sélection des informations pertinentes</vt:lpstr>
      <vt:lpstr>B-3-5. Réalisation du tableau de bord</vt:lpstr>
      <vt:lpstr>B-3-5. Réalisation du tableau de bord</vt:lpstr>
      <vt:lpstr>B-3-5. Réalisation du tableau de bord</vt:lpstr>
      <vt:lpstr>B-3-5. Réalisation du tableau de bord</vt:lpstr>
    </vt:vector>
  </TitlesOfParts>
  <Company>STELLANTIS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Modélisation du risque de crédit</dc:title>
  <dc:creator>JEAN-PHILIPPE LAMANCHE (EXTERNAL)</dc:creator>
  <cp:lastModifiedBy>JEAN-PHILIPPE LAMANCHE (EXTERNAL)</cp:lastModifiedBy>
  <cp:revision>78</cp:revision>
  <dcterms:created xsi:type="dcterms:W3CDTF">2023-09-15T14:08:55Z</dcterms:created>
  <dcterms:modified xsi:type="dcterms:W3CDTF">2024-10-16T20:22:56Z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etDate">
    <vt:lpwstr>2023-09-15T14:13:35Z</vt:lpwstr>
  </property>
  <property fmtid="{D5CDD505-2E9C-101B-9397-08002B2CF9AE}" pid="4" name="MSIP_Label_2fd53d93-3f4c-4b90-b511-bd6bdbb4fba9_Method">
    <vt:lpwstr>Standard</vt:lpwstr>
  </property>
  <property fmtid="{D5CDD505-2E9C-101B-9397-08002B2CF9AE}" pid="5" name="MSIP_Label_2fd53d93-3f4c-4b90-b511-bd6bdbb4fba9_Name">
    <vt:lpwstr>2fd53d93-3f4c-4b90-b511-bd6bdbb4fba9</vt:lpwstr>
  </property>
  <property fmtid="{D5CDD505-2E9C-101B-9397-08002B2CF9AE}" pid="6" name="MSIP_Label_2fd53d93-3f4c-4b90-b511-bd6bdbb4fba9_SiteId">
    <vt:lpwstr>d852d5cd-724c-4128-8812-ffa5db3f8507</vt:lpwstr>
  </property>
  <property fmtid="{D5CDD505-2E9C-101B-9397-08002B2CF9AE}" pid="7" name="MSIP_Label_2fd53d93-3f4c-4b90-b511-bd6bdbb4fba9_ActionId">
    <vt:lpwstr>d6546e87-cb36-4cd3-b2fa-594b3430b82d</vt:lpwstr>
  </property>
  <property fmtid="{D5CDD505-2E9C-101B-9397-08002B2CF9AE}" pid="8" name="MSIP_Label_2fd53d93-3f4c-4b90-b511-bd6bdbb4fba9_ContentBits">
    <vt:lpwstr>0</vt:lpwstr>
  </property>
</Properties>
</file>