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6"/>
  </p:notesMasterIdLst>
  <p:handoutMasterIdLst>
    <p:handoutMasterId r:id="rId37"/>
  </p:handoutMasterIdLst>
  <p:sldIdLst>
    <p:sldId id="257" r:id="rId2"/>
    <p:sldId id="291" r:id="rId3"/>
    <p:sldId id="299" r:id="rId4"/>
    <p:sldId id="307" r:id="rId5"/>
    <p:sldId id="298" r:id="rId6"/>
    <p:sldId id="308" r:id="rId7"/>
    <p:sldId id="273" r:id="rId8"/>
    <p:sldId id="310" r:id="rId9"/>
    <p:sldId id="293" r:id="rId10"/>
    <p:sldId id="313" r:id="rId11"/>
    <p:sldId id="304" r:id="rId12"/>
    <p:sldId id="314" r:id="rId13"/>
    <p:sldId id="263" r:id="rId14"/>
    <p:sldId id="275" r:id="rId15"/>
    <p:sldId id="264" r:id="rId16"/>
    <p:sldId id="265" r:id="rId17"/>
    <p:sldId id="266" r:id="rId18"/>
    <p:sldId id="276" r:id="rId19"/>
    <p:sldId id="277" r:id="rId20"/>
    <p:sldId id="279" r:id="rId21"/>
    <p:sldId id="281" r:id="rId22"/>
    <p:sldId id="282" r:id="rId23"/>
    <p:sldId id="283" r:id="rId24"/>
    <p:sldId id="280" r:id="rId25"/>
    <p:sldId id="284" r:id="rId26"/>
    <p:sldId id="268" r:id="rId27"/>
    <p:sldId id="287" r:id="rId28"/>
    <p:sldId id="286" r:id="rId29"/>
    <p:sldId id="269" r:id="rId30"/>
    <p:sldId id="309" r:id="rId31"/>
    <p:sldId id="311" r:id="rId32"/>
    <p:sldId id="312" r:id="rId33"/>
    <p:sldId id="301" r:id="rId34"/>
    <p:sldId id="294" r:id="rId3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25E3D9-DB02-4B6C-8A3D-AD3E0D3312C0}" type="datetime1">
              <a:rPr lang="fr-FR" smtClean="0"/>
              <a:t>31/10/2024</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076AFEA-E08F-4B62-BE99-0E8D4FF14D8C}" type="datetime1">
              <a:rPr lang="fr-FR" smtClean="0"/>
              <a:t>31/10/2024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t>2023-2024</a:t>
            </a:r>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44426" y="46037"/>
            <a:ext cx="8917158" cy="702305"/>
          </a:xfrm>
        </p:spPr>
        <p:txBody>
          <a:bodyPr rtlCol="0">
            <a:normAutofit/>
          </a:bodyPr>
          <a:lstStyle>
            <a:lvl1pPr>
              <a:defRPr sz="3200"/>
            </a:lvl1pPr>
          </a:lstStyle>
          <a:p>
            <a:pPr rtl="0"/>
            <a:r>
              <a:rPr lang="fr-FR" dirty="0"/>
              <a:t>Modifiez le style du titre</a:t>
            </a:r>
            <a:endParaRPr lang="en-US" dirty="0"/>
          </a:p>
        </p:txBody>
      </p:sp>
      <p:sp>
        <p:nvSpPr>
          <p:cNvPr id="3" name="Espace réservé du contenu 2"/>
          <p:cNvSpPr>
            <a:spLocks noGrp="1"/>
          </p:cNvSpPr>
          <p:nvPr>
            <p:ph idx="1"/>
          </p:nvPr>
        </p:nvSpPr>
        <p:spPr>
          <a:xfrm>
            <a:off x="244426" y="1009163"/>
            <a:ext cx="11529166" cy="5092699"/>
          </a:xfrm>
        </p:spPr>
        <p:txBody>
          <a:bodyPr rtlCol="0"/>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r>
              <a:rPr lang="en-US"/>
              <a:t>2024-2025</a:t>
            </a:r>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r>
              <a:rPr lang="en-US"/>
              <a:t>DONNEES DE RISQUE DANS LA BANQUE</a:t>
            </a:r>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t>2023-2024</a:t>
            </a:r>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t>2023-2024</a:t>
            </a:r>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t>2023-2024</a:t>
            </a:r>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t>2023-2024</a:t>
            </a:r>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r>
              <a:rPr lang="en-US"/>
              <a:t>2023-2024</a:t>
            </a:r>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r>
              <a:rPr lang="fr-FR"/>
              <a:t>Modélisation du risque de crédit</a:t>
            </a:r>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r>
              <a:rPr lang="en-US"/>
              <a:t>2023-2024</a:t>
            </a:r>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r>
              <a:rPr lang="fr-FR"/>
              <a:t>Modélisation du risque de crédit</a:t>
            </a:r>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en-US"/>
              <a:t>2023-2024</a:t>
            </a:r>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r>
              <a:rPr lang="fr-FR"/>
              <a:t>Modélisation du risque de crédit</a:t>
            </a:r>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323237" y="736795"/>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rtl="0"/>
            <a:r>
              <a:rPr lang="fr" sz="7200"/>
              <a:t>Traitements statistiques dans l’univers bancaire</a:t>
            </a:r>
            <a:endParaRPr lang="fr" sz="72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lnSpcReduction="10000"/>
          </a:bodyPr>
          <a:lstStyle/>
          <a:p>
            <a:pPr rtl="0"/>
            <a:r>
              <a:rPr lang="fr" sz="2400" dirty="0">
                <a:solidFill>
                  <a:schemeClr val="tx1">
                    <a:lumMod val="85000"/>
                    <a:lumOff val="15000"/>
                  </a:schemeClr>
                </a:solidFill>
              </a:rPr>
              <a:t>Jean-Philippe LAMANCHE</a:t>
            </a:r>
          </a:p>
          <a:p>
            <a:pPr rtl="0"/>
            <a:r>
              <a:rPr lang="fr">
                <a:solidFill>
                  <a:schemeClr val="tx1">
                    <a:lumMod val="85000"/>
                    <a:lumOff val="15000"/>
                  </a:schemeClr>
                </a:solidFill>
              </a:rPr>
              <a:t>2024-2025</a:t>
            </a:r>
            <a:endParaRPr lang="fr" sz="2400" dirty="0">
              <a:solidFill>
                <a:schemeClr val="tx1">
                  <a:lumMod val="85000"/>
                  <a:lumOff val="15000"/>
                </a:schemeClr>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Espace réservé de la date 3">
            <a:extLst>
              <a:ext uri="{FF2B5EF4-FFF2-40B4-BE49-F238E27FC236}">
                <a16:creationId xmlns:a16="http://schemas.microsoft.com/office/drawing/2014/main" id="{953BD263-A0CE-48B0-52F3-D30D60E5651B}"/>
              </a:ext>
            </a:extLst>
          </p:cNvPr>
          <p:cNvSpPr>
            <a:spLocks noGrp="1"/>
          </p:cNvSpPr>
          <p:nvPr>
            <p:ph type="dt" sz="half" idx="10"/>
          </p:nvPr>
        </p:nvSpPr>
        <p:spPr/>
        <p:txBody>
          <a:bodyPr/>
          <a:lstStyle/>
          <a:p>
            <a:pPr rtl="0"/>
            <a:r>
              <a:rPr lang="en-US"/>
              <a:t>2023-2024</a:t>
            </a:r>
            <a:endParaRPr lang="en-US" dirty="0"/>
          </a:p>
        </p:txBody>
      </p:sp>
      <p:sp>
        <p:nvSpPr>
          <p:cNvPr id="6" name="Espace réservé du numéro de diapositive 5">
            <a:extLst>
              <a:ext uri="{FF2B5EF4-FFF2-40B4-BE49-F238E27FC236}">
                <a16:creationId xmlns:a16="http://schemas.microsoft.com/office/drawing/2014/main" id="{42D995E4-271B-446A-5496-9282CC74694F}"/>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D-1. Modèles associés à la quantification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existe une typologie de modèles par type de grandeur à quantifier, à savoir :</a:t>
            </a:r>
          </a:p>
          <a:p>
            <a:pPr lvl="1"/>
            <a:r>
              <a:rPr lang="fr-FR"/>
              <a:t>Les modèles de probabilité de défaut</a:t>
            </a:r>
          </a:p>
          <a:p>
            <a:pPr lvl="1"/>
            <a:r>
              <a:rPr lang="fr-FR"/>
              <a:t>Les modèles d’exposition en cas de défaut</a:t>
            </a:r>
          </a:p>
          <a:p>
            <a:pPr lvl="1"/>
            <a:r>
              <a:rPr lang="fr-FR"/>
              <a:t>Les modèles de perte en cas de défaut</a:t>
            </a:r>
          </a:p>
          <a:p>
            <a:pPr lvl="1"/>
            <a:endParaRPr lang="fr-FR"/>
          </a:p>
          <a:p>
            <a:pPr marL="201168" lvl="1" indent="0">
              <a:buNone/>
            </a:pPr>
            <a:r>
              <a:rPr lang="fr-FR"/>
              <a:t>La construction de ces modèles peut varier selon le type de normes règlementaires (Bâle IV, IFRS9), mais le principe est le même.</a:t>
            </a:r>
          </a:p>
          <a:p>
            <a:pPr marL="201168" lvl="1" indent="0">
              <a:buNone/>
            </a:pPr>
            <a:endParaRPr lang="fr-FR"/>
          </a:p>
          <a:p>
            <a:pPr marL="201168" lvl="1" indent="0">
              <a:buNone/>
            </a:pPr>
            <a:r>
              <a:rPr lang="fr-FR"/>
              <a:t>On va développer brièvement la construction d’un modèle de probabilité de défaut, pour mieux comprendre comment il fonctionne</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261735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D-1. Modèle de probabilité de défaut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85000" lnSpcReduction="10000"/>
          </a:bodyPr>
          <a:lstStyle/>
          <a:p>
            <a:r>
              <a:rPr lang="fr-FR"/>
              <a:t>Cette section présente les principales étapes d’une modélisation du risque de crédit, à travers ses deux composantes que sont la probabilité de défaut et le taux de perte en cas de défaut.</a:t>
            </a:r>
          </a:p>
          <a:p>
            <a:r>
              <a:rPr lang="fr-FR"/>
              <a:t>Comme pour toute étude, plusieurs étapes sont à réaliser : (les points surlignés sont ceux que l’on abordera en détail dans le cours)</a:t>
            </a:r>
          </a:p>
          <a:p>
            <a:r>
              <a:rPr lang="fr-FR"/>
              <a:t>1. Comprendre le contexte et le domaine d’application</a:t>
            </a:r>
          </a:p>
          <a:p>
            <a:r>
              <a:rPr lang="fr-FR">
                <a:highlight>
                  <a:srgbClr val="FFFF00"/>
                </a:highlight>
              </a:rPr>
              <a:t>2. Poser le problème </a:t>
            </a:r>
          </a:p>
          <a:p>
            <a:r>
              <a:rPr lang="fr-FR">
                <a:highlight>
                  <a:srgbClr val="FFFF00"/>
                </a:highlight>
              </a:rPr>
              <a:t>3. Construire la base de données d’étude</a:t>
            </a:r>
          </a:p>
          <a:p>
            <a:r>
              <a:rPr lang="fr-FR">
                <a:highlight>
                  <a:srgbClr val="FFFF00"/>
                </a:highlight>
              </a:rPr>
              <a:t>4. Qualifier cette base de données</a:t>
            </a:r>
          </a:p>
          <a:p>
            <a:r>
              <a:rPr lang="fr-FR"/>
              <a:t>5. Echantillonner</a:t>
            </a:r>
          </a:p>
          <a:p>
            <a:r>
              <a:rPr lang="fr-FR">
                <a:highlight>
                  <a:srgbClr val="FFFF00"/>
                </a:highlight>
              </a:rPr>
              <a:t>6. Sélectionner les variables pertinentes</a:t>
            </a:r>
          </a:p>
          <a:p>
            <a:r>
              <a:rPr lang="fr-FR"/>
              <a:t>7. Construire le modèle</a:t>
            </a:r>
          </a:p>
          <a:p>
            <a:r>
              <a:rPr lang="fr-FR"/>
              <a:t>8. Evaluer le modèle</a:t>
            </a:r>
          </a:p>
          <a:p>
            <a:r>
              <a:rPr lang="fr-FR"/>
              <a:t>9. Préparer la mise en œuvre opérationnelle du modèle</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23553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normAutofit/>
          </a:bodyPr>
          <a:lstStyle/>
          <a:p>
            <a:r>
              <a:rPr lang="fr-FR"/>
              <a:t>D-1-2. Poser le problème</a:t>
            </a:r>
            <a:endParaRPr lang="fr-FR" dirty="0"/>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a:t>Principe d’un modèle de probabilité de défaut : </a:t>
            </a:r>
          </a:p>
          <a:p>
            <a:r>
              <a:rPr lang="fr-FR"/>
              <a:t>- On se place ici dans le cadre des règles Bâle IV</a:t>
            </a:r>
          </a:p>
          <a:p>
            <a:pPr lvl="1"/>
            <a:r>
              <a:rPr lang="fr-FR"/>
              <a:t>La définition du défaut est imposée : </a:t>
            </a:r>
          </a:p>
          <a:p>
            <a:pPr lvl="2"/>
            <a:r>
              <a:rPr lang="fr-FR" sz="1600"/>
              <a:t>90 jours de dépassement consécutif </a:t>
            </a:r>
          </a:p>
          <a:p>
            <a:pPr lvl="2"/>
            <a:r>
              <a:rPr lang="fr-FR" sz="1600"/>
              <a:t>À horizon d’un an</a:t>
            </a:r>
          </a:p>
          <a:p>
            <a:pPr lvl="1"/>
            <a:r>
              <a:rPr lang="fr-FR"/>
              <a:t>Le modèle est divisé en deux étapes :</a:t>
            </a:r>
          </a:p>
          <a:p>
            <a:pPr lvl="2"/>
            <a:r>
              <a:rPr lang="fr-FR" sz="1600"/>
              <a:t>Un modèle de classement des contrats en focntion de leujr risque de défaut (score de comportement / rating)</a:t>
            </a:r>
          </a:p>
          <a:p>
            <a:pPr lvl="2"/>
            <a:r>
              <a:rPr lang="fr-FR" sz="1600"/>
              <a:t>Un modèle de calibration = d’affectation d’une probabilité de défaut à des classes homogènes de risque</a:t>
            </a:r>
            <a:endParaRPr lang="fr-FR" sz="1600" dirty="0"/>
          </a:p>
          <a:p>
            <a:endParaRPr lang="fr-FR" dirty="0"/>
          </a:p>
          <a:p>
            <a:endParaRPr lang="fr-FR" dirty="0"/>
          </a:p>
          <a:p>
            <a:endParaRPr lang="fr-FR" dirty="0"/>
          </a:p>
          <a:p>
            <a:pPr lvl="1"/>
            <a:endParaRPr lang="fr-FR" dirty="0"/>
          </a:p>
          <a:p>
            <a:endParaRPr lang="fr-FR" dirty="0"/>
          </a:p>
          <a:p>
            <a:pPr lvl="1"/>
            <a:endParaRPr lang="fr-FR" dirty="0"/>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39367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lstStyle/>
          <a:p>
            <a:r>
              <a:rPr lang="fr-FR"/>
              <a:t>D-1-3. Construire </a:t>
            </a:r>
            <a:r>
              <a:rPr lang="fr-FR" dirty="0"/>
              <a:t>la base de données</a:t>
            </a:r>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dirty="0"/>
              <a:t>Principe et choix de l’historique de données</a:t>
            </a:r>
          </a:p>
          <a:p>
            <a:endParaRPr lang="fr-FR" dirty="0"/>
          </a:p>
          <a:p>
            <a:endParaRPr lang="fr-FR" dirty="0"/>
          </a:p>
          <a:p>
            <a:endParaRPr lang="fr-FR" dirty="0"/>
          </a:p>
          <a:p>
            <a:pPr lvl="1"/>
            <a:r>
              <a:rPr lang="fr-FR" dirty="0"/>
              <a:t>Il faut disposer d’informations sur l’ensemble des crédits en date de photographie T</a:t>
            </a:r>
          </a:p>
          <a:p>
            <a:pPr lvl="2"/>
            <a:r>
              <a:rPr lang="fr-FR" dirty="0"/>
              <a:t>Voire des informations antérieures sur l’historique de comportement du client </a:t>
            </a:r>
            <a:r>
              <a:rPr lang="fr-FR"/>
              <a:t>/ prêt</a:t>
            </a:r>
            <a:endParaRPr lang="fr-FR" dirty="0"/>
          </a:p>
          <a:p>
            <a:pPr lvl="1"/>
            <a:r>
              <a:rPr lang="fr-FR" dirty="0"/>
              <a:t>Et d’informations sur la potentielle survenance d’un défaut dans les douze mois qui suivent</a:t>
            </a:r>
          </a:p>
          <a:p>
            <a:pPr lvl="1"/>
            <a:r>
              <a:rPr lang="fr-FR" dirty="0"/>
              <a:t>La date T de prise de photographie ne doit pas être trop ancienne (pour rester représentative)</a:t>
            </a:r>
          </a:p>
          <a:p>
            <a:pPr lvl="1"/>
            <a:r>
              <a:rPr lang="fr-FR" dirty="0"/>
              <a:t>Et l’on peut évidemment prendre plusieurs photographies et les agréger.</a:t>
            </a:r>
          </a:p>
          <a:p>
            <a:pPr lvl="1"/>
            <a:endParaRPr lang="fr-FR" dirty="0"/>
          </a:p>
          <a:p>
            <a:endParaRPr lang="fr-FR" dirty="0"/>
          </a:p>
          <a:p>
            <a:pPr lvl="1"/>
            <a:endParaRPr lang="fr-FR" dirty="0"/>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6" name="Image 5">
            <a:extLst>
              <a:ext uri="{FF2B5EF4-FFF2-40B4-BE49-F238E27FC236}">
                <a16:creationId xmlns:a16="http://schemas.microsoft.com/office/drawing/2014/main" id="{3DC765D3-F045-3EA5-E306-5DB9AAD8C893}"/>
              </a:ext>
            </a:extLst>
          </p:cNvPr>
          <p:cNvPicPr>
            <a:picLocks noChangeAspect="1"/>
          </p:cNvPicPr>
          <p:nvPr/>
        </p:nvPicPr>
        <p:blipFill>
          <a:blip r:embed="rId2"/>
          <a:stretch>
            <a:fillRect/>
          </a:stretch>
        </p:blipFill>
        <p:spPr>
          <a:xfrm>
            <a:off x="871934" y="1365012"/>
            <a:ext cx="6899213" cy="1520230"/>
          </a:xfrm>
          <a:prstGeom prst="rect">
            <a:avLst/>
          </a:prstGeom>
        </p:spPr>
      </p:pic>
    </p:spTree>
    <p:extLst>
      <p:ext uri="{BB962C8B-B14F-4D97-AF65-F5344CB8AC3E}">
        <p14:creationId xmlns:p14="http://schemas.microsoft.com/office/powerpoint/2010/main" val="42329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lstStyle/>
          <a:p>
            <a:r>
              <a:rPr lang="fr-FR"/>
              <a:t>D-1-3. Construire </a:t>
            </a:r>
            <a:r>
              <a:rPr lang="fr-FR" dirty="0"/>
              <a:t>la base de données</a:t>
            </a:r>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dirty="0"/>
              <a:t>Les variables potentiellement explicatives</a:t>
            </a:r>
          </a:p>
          <a:p>
            <a:pPr lvl="1"/>
            <a:r>
              <a:rPr lang="fr-FR" dirty="0"/>
              <a:t>Sélection large dans un premier temps</a:t>
            </a:r>
          </a:p>
          <a:p>
            <a:pPr lvl="1"/>
            <a:r>
              <a:rPr lang="fr-FR" dirty="0"/>
              <a:t>Données signalétiques du client </a:t>
            </a:r>
          </a:p>
          <a:p>
            <a:pPr lvl="1"/>
            <a:r>
              <a:rPr lang="fr-FR" dirty="0"/>
              <a:t>Données d’origine du crédit</a:t>
            </a:r>
          </a:p>
          <a:p>
            <a:pPr lvl="1"/>
            <a:r>
              <a:rPr lang="fr-FR" dirty="0"/>
              <a:t>Données comportementales </a:t>
            </a:r>
          </a:p>
          <a:p>
            <a:pPr lvl="1"/>
            <a:endParaRPr lang="fr-FR" dirty="0"/>
          </a:p>
          <a:p>
            <a:pPr lvl="1"/>
            <a:r>
              <a:rPr lang="fr-FR" dirty="0"/>
              <a:t>Une contrainte opérationnelle : toutes les données retenues pour construire le modèle doivent pouvoir être mobilisées lorsque l’on appliquera le modèle à l’avenir.</a:t>
            </a:r>
          </a:p>
          <a:p>
            <a:pPr lvl="1"/>
            <a:endParaRPr lang="fr-FR" dirty="0"/>
          </a:p>
          <a:p>
            <a:r>
              <a:rPr lang="fr-FR" dirty="0"/>
              <a:t>La variable expliquée</a:t>
            </a:r>
          </a:p>
          <a:p>
            <a:pPr lvl="1"/>
            <a:r>
              <a:rPr lang="fr-FR" dirty="0"/>
              <a:t>Création d’une variable « Apparition d’un défaut dans les douze mois suivants » binaire (0/1)</a:t>
            </a:r>
          </a:p>
          <a:p>
            <a:pPr lvl="1"/>
            <a:r>
              <a:rPr lang="fr-FR" dirty="0"/>
              <a:t>Les contrats déjà en défaut en date de photographie T doivent être retirés de la base de construction</a:t>
            </a:r>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424814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A958D-8907-1F29-D512-03DE78613D6B}"/>
              </a:ext>
            </a:extLst>
          </p:cNvPr>
          <p:cNvSpPr>
            <a:spLocks noGrp="1"/>
          </p:cNvSpPr>
          <p:nvPr>
            <p:ph type="title"/>
          </p:nvPr>
        </p:nvSpPr>
        <p:spPr/>
        <p:txBody>
          <a:bodyPr/>
          <a:lstStyle/>
          <a:p>
            <a:r>
              <a:rPr lang="fr-FR"/>
              <a:t>D-1-4. Qualifier </a:t>
            </a:r>
            <a:r>
              <a:rPr lang="fr-FR" dirty="0"/>
              <a:t>la base de données</a:t>
            </a:r>
          </a:p>
        </p:txBody>
      </p:sp>
      <p:sp>
        <p:nvSpPr>
          <p:cNvPr id="3" name="Espace réservé du contenu 2">
            <a:extLst>
              <a:ext uri="{FF2B5EF4-FFF2-40B4-BE49-F238E27FC236}">
                <a16:creationId xmlns:a16="http://schemas.microsoft.com/office/drawing/2014/main" id="{9767CF5B-350C-9862-BF17-D733AF68FD98}"/>
              </a:ext>
            </a:extLst>
          </p:cNvPr>
          <p:cNvSpPr>
            <a:spLocks noGrp="1"/>
          </p:cNvSpPr>
          <p:nvPr>
            <p:ph idx="1"/>
          </p:nvPr>
        </p:nvSpPr>
        <p:spPr/>
        <p:txBody>
          <a:bodyPr/>
          <a:lstStyle/>
          <a:p>
            <a:r>
              <a:rPr lang="fr-FR" dirty="0"/>
              <a:t>L’analyse descriptive de la base de données</a:t>
            </a:r>
          </a:p>
          <a:p>
            <a:pPr lvl="1"/>
            <a:r>
              <a:rPr lang="fr-FR" dirty="0"/>
              <a:t>Statistiques descriptives usuelles : nombre d’observations (crédits), nombre de défauts et taux de défaut observé</a:t>
            </a:r>
          </a:p>
          <a:p>
            <a:pPr lvl="1"/>
            <a:r>
              <a:rPr lang="fr-FR" dirty="0"/>
              <a:t>À reproduire pour chaque date d’étude si l’on en choisit plusieurs</a:t>
            </a:r>
          </a:p>
          <a:p>
            <a:r>
              <a:rPr lang="fr-FR" dirty="0"/>
              <a:t>Suppression de variables </a:t>
            </a:r>
            <a:r>
              <a:rPr lang="fr-FR" i="1" dirty="0"/>
              <a:t>a priori</a:t>
            </a:r>
          </a:p>
          <a:p>
            <a:pPr lvl="1"/>
            <a:r>
              <a:rPr lang="fr-FR" dirty="0"/>
              <a:t>Variables non autorisées dans le cadre de traitements de données personnelles (RGPD)</a:t>
            </a:r>
          </a:p>
          <a:p>
            <a:pPr lvl="1"/>
            <a:r>
              <a:rPr lang="fr-FR" dirty="0"/>
              <a:t>Variables non mobilisables à l’avenir ou dont la définition a changé au cours du temps (sauf à savoir en corriger les effets)</a:t>
            </a:r>
          </a:p>
          <a:p>
            <a:r>
              <a:rPr lang="fr-FR" dirty="0"/>
              <a:t>Intégrité et qualité des données</a:t>
            </a:r>
          </a:p>
          <a:p>
            <a:pPr lvl="1"/>
            <a:r>
              <a:rPr lang="fr-FR" dirty="0"/>
              <a:t>Reconnaissance et traitement des valeurs manquantes	</a:t>
            </a:r>
          </a:p>
          <a:p>
            <a:pPr lvl="2"/>
            <a:r>
              <a:rPr lang="fr-FR" dirty="0"/>
              <a:t>Eviter la suppression des observations correspondantes</a:t>
            </a:r>
          </a:p>
          <a:p>
            <a:pPr lvl="2"/>
            <a:r>
              <a:rPr lang="fr-FR" dirty="0"/>
              <a:t>Analyser la signification des valeurs manquantes</a:t>
            </a:r>
          </a:p>
          <a:p>
            <a:pPr lvl="2"/>
            <a:r>
              <a:rPr lang="fr-FR" dirty="0"/>
              <a:t>Suppression de la variable / réaffectation des valeurs manquantes (mode, médiane, par profil, modalité particulière)</a:t>
            </a:r>
          </a:p>
          <a:p>
            <a:pPr lvl="1"/>
            <a:r>
              <a:rPr lang="fr-FR" dirty="0"/>
              <a:t>Valeurs aberrantes</a:t>
            </a:r>
          </a:p>
          <a:p>
            <a:pPr lvl="1"/>
            <a:r>
              <a:rPr lang="fr-FR" dirty="0"/>
              <a:t>Valeurs incohérentes</a:t>
            </a:r>
          </a:p>
          <a:p>
            <a:pPr lvl="1"/>
            <a:r>
              <a:rPr lang="fr-FR" dirty="0"/>
              <a:t>Valeurs extrêmes</a:t>
            </a:r>
          </a:p>
        </p:txBody>
      </p:sp>
      <p:sp>
        <p:nvSpPr>
          <p:cNvPr id="5" name="Espace réservé du numéro de diapositive 4">
            <a:extLst>
              <a:ext uri="{FF2B5EF4-FFF2-40B4-BE49-F238E27FC236}">
                <a16:creationId xmlns:a16="http://schemas.microsoft.com/office/drawing/2014/main" id="{CDB8B94E-D452-323B-1E29-9106BEBB986B}"/>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260862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B70D8-4360-5F6F-4F92-5A371CB841A4}"/>
              </a:ext>
            </a:extLst>
          </p:cNvPr>
          <p:cNvSpPr>
            <a:spLocks noGrp="1"/>
          </p:cNvSpPr>
          <p:nvPr>
            <p:ph type="title"/>
          </p:nvPr>
        </p:nvSpPr>
        <p:spPr/>
        <p:txBody>
          <a:bodyPr/>
          <a:lstStyle/>
          <a:p>
            <a:r>
              <a:rPr lang="fr-FR"/>
              <a:t>D-1-5. Echantillonnage</a:t>
            </a:r>
            <a:endParaRPr lang="fr-FR" dirty="0"/>
          </a:p>
        </p:txBody>
      </p:sp>
      <p:sp>
        <p:nvSpPr>
          <p:cNvPr id="3" name="Espace réservé du contenu 2">
            <a:extLst>
              <a:ext uri="{FF2B5EF4-FFF2-40B4-BE49-F238E27FC236}">
                <a16:creationId xmlns:a16="http://schemas.microsoft.com/office/drawing/2014/main" id="{274409E9-6DDE-3EDD-C525-AAF9885E2096}"/>
              </a:ext>
            </a:extLst>
          </p:cNvPr>
          <p:cNvSpPr>
            <a:spLocks noGrp="1"/>
          </p:cNvSpPr>
          <p:nvPr>
            <p:ph idx="1"/>
          </p:nvPr>
        </p:nvSpPr>
        <p:spPr/>
        <p:txBody>
          <a:bodyPr/>
          <a:lstStyle/>
          <a:p>
            <a:r>
              <a:rPr lang="fr-FR" dirty="0"/>
              <a:t>Pourquoi échantillonner ?</a:t>
            </a:r>
          </a:p>
          <a:p>
            <a:pPr lvl="1"/>
            <a:r>
              <a:rPr lang="fr-FR" dirty="0"/>
              <a:t>Permet d’éviter le sur-apprentissage du modèle et garantit sa pertinence </a:t>
            </a:r>
          </a:p>
          <a:p>
            <a:r>
              <a:rPr lang="fr-FR" dirty="0"/>
              <a:t>Comment échantillonner ?</a:t>
            </a:r>
          </a:p>
          <a:p>
            <a:pPr lvl="1"/>
            <a:r>
              <a:rPr lang="fr-FR" dirty="0"/>
              <a:t>Au minimum : un échantillon de construction et un échantillon de validation</a:t>
            </a:r>
          </a:p>
          <a:p>
            <a:pPr lvl="1"/>
            <a:r>
              <a:rPr lang="fr-FR" dirty="0"/>
              <a:t>Des échantillons de test hors temps sont souhaitables</a:t>
            </a:r>
          </a:p>
          <a:p>
            <a:r>
              <a:rPr lang="fr-FR" dirty="0"/>
              <a:t>Techniques de contournement</a:t>
            </a:r>
          </a:p>
          <a:p>
            <a:pPr lvl="1"/>
            <a:r>
              <a:rPr lang="fr-FR" dirty="0" err="1"/>
              <a:t>Ré-échantillonnage</a:t>
            </a:r>
            <a:r>
              <a:rPr lang="fr-FR" dirty="0"/>
              <a:t> par </a:t>
            </a:r>
            <a:r>
              <a:rPr lang="fr-FR" dirty="0" err="1"/>
              <a:t>bootstrap</a:t>
            </a:r>
            <a:endParaRPr lang="fr-FR" dirty="0"/>
          </a:p>
        </p:txBody>
      </p:sp>
      <p:sp>
        <p:nvSpPr>
          <p:cNvPr id="5" name="Espace réservé du numéro de diapositive 4">
            <a:extLst>
              <a:ext uri="{FF2B5EF4-FFF2-40B4-BE49-F238E27FC236}">
                <a16:creationId xmlns:a16="http://schemas.microsoft.com/office/drawing/2014/main" id="{C5416220-C57A-D243-A670-FC4AC00444AB}"/>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
        <p:nvSpPr>
          <p:cNvPr id="4" name="ZoneTexte 3">
            <a:extLst>
              <a:ext uri="{FF2B5EF4-FFF2-40B4-BE49-F238E27FC236}">
                <a16:creationId xmlns:a16="http://schemas.microsoft.com/office/drawing/2014/main" id="{FA6D77B2-9733-FC23-AC50-9C164E44C7B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70818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21C54-8478-5EE1-AE3B-FA514F265FC8}"/>
              </a:ext>
            </a:extLst>
          </p:cNvPr>
          <p:cNvSpPr>
            <a:spLocks noGrp="1"/>
          </p:cNvSpPr>
          <p:nvPr>
            <p:ph type="title"/>
          </p:nvPr>
        </p:nvSpPr>
        <p:spPr/>
        <p:txBody>
          <a:bodyPr/>
          <a:lstStyle/>
          <a:p>
            <a:r>
              <a:rPr lang="fr-FR"/>
              <a:t>D-1-6. Sélection </a:t>
            </a:r>
            <a:r>
              <a:rPr lang="fr-FR" dirty="0"/>
              <a:t>des variables</a:t>
            </a:r>
          </a:p>
        </p:txBody>
      </p:sp>
      <p:sp>
        <p:nvSpPr>
          <p:cNvPr id="3" name="Espace réservé du contenu 2">
            <a:extLst>
              <a:ext uri="{FF2B5EF4-FFF2-40B4-BE49-F238E27FC236}">
                <a16:creationId xmlns:a16="http://schemas.microsoft.com/office/drawing/2014/main" id="{3E5D2A37-337A-3A44-115A-69599BAF29EB}"/>
              </a:ext>
            </a:extLst>
          </p:cNvPr>
          <p:cNvSpPr>
            <a:spLocks noGrp="1"/>
          </p:cNvSpPr>
          <p:nvPr>
            <p:ph idx="1"/>
          </p:nvPr>
        </p:nvSpPr>
        <p:spPr/>
        <p:txBody>
          <a:bodyPr/>
          <a:lstStyle/>
          <a:p>
            <a:r>
              <a:rPr lang="fr-FR" dirty="0"/>
              <a:t>Critères de première sélection des variables</a:t>
            </a:r>
          </a:p>
          <a:p>
            <a:pPr lvl="1"/>
            <a:r>
              <a:rPr lang="fr-FR" dirty="0"/>
              <a:t>La variable doit avoir un lien avec la variable expliquée (le défaut)</a:t>
            </a:r>
          </a:p>
          <a:p>
            <a:pPr lvl="2"/>
            <a:r>
              <a:rPr lang="fr-FR" dirty="0"/>
              <a:t>Tester l’indépendance de la variable avec le défaut : tests du </a:t>
            </a:r>
            <a:r>
              <a:rPr lang="fr-FR" dirty="0">
                <a:sym typeface="Symbol" panose="05050102010706020507" pitchFamily="18" charset="2"/>
              </a:rPr>
              <a:t>² pour des variables qualitatives + comparaison des taux de défaut par modalités</a:t>
            </a:r>
          </a:p>
          <a:p>
            <a:pPr lvl="2"/>
            <a:r>
              <a:rPr lang="fr-FR" dirty="0">
                <a:sym typeface="Symbol" panose="05050102010706020507" pitchFamily="18" charset="2"/>
              </a:rPr>
              <a:t>Pour les variables quantitatives</a:t>
            </a:r>
          </a:p>
          <a:p>
            <a:pPr lvl="3"/>
            <a:r>
              <a:rPr lang="fr-FR" dirty="0">
                <a:sym typeface="Symbol" panose="05050102010706020507" pitchFamily="18" charset="2"/>
              </a:rPr>
              <a:t>Corrélation avec le défaut (avec précaution !)</a:t>
            </a:r>
          </a:p>
          <a:p>
            <a:pPr lvl="3"/>
            <a:r>
              <a:rPr lang="fr-FR" dirty="0">
                <a:sym typeface="Symbol" panose="05050102010706020507" pitchFamily="18" charset="2"/>
              </a:rPr>
              <a:t>Comparaison des distributions </a:t>
            </a:r>
            <a:r>
              <a:rPr lang="fr-FR">
                <a:sym typeface="Symbol" panose="05050102010706020507" pitchFamily="18" charset="2"/>
              </a:rPr>
              <a:t>des populations </a:t>
            </a:r>
            <a:r>
              <a:rPr lang="fr-FR" dirty="0">
                <a:sym typeface="Symbol" panose="05050102010706020507" pitchFamily="18" charset="2"/>
              </a:rPr>
              <a:t>avec et sans défaut (et test de Kolmogorov-Smirnov)</a:t>
            </a:r>
          </a:p>
          <a:p>
            <a:pPr lvl="3"/>
            <a:endParaRPr lang="fr-FR" dirty="0">
              <a:sym typeface="Symbol" panose="05050102010706020507" pitchFamily="18" charset="2"/>
            </a:endParaRPr>
          </a:p>
          <a:p>
            <a:pPr lvl="2"/>
            <a:endParaRPr lang="fr-FR" dirty="0">
              <a:sym typeface="Symbol" panose="05050102010706020507" pitchFamily="18" charset="2"/>
            </a:endParaRPr>
          </a:p>
          <a:p>
            <a:pPr lvl="2"/>
            <a:endParaRPr lang="fr-FR" dirty="0">
              <a:sym typeface="Symbol" panose="05050102010706020507" pitchFamily="18" charset="2"/>
            </a:endParaRPr>
          </a:p>
          <a:p>
            <a:pPr lvl="2"/>
            <a:endParaRPr lang="fr-FR" dirty="0"/>
          </a:p>
        </p:txBody>
      </p:sp>
      <p:sp>
        <p:nvSpPr>
          <p:cNvPr id="5" name="Espace réservé du numéro de diapositive 4">
            <a:extLst>
              <a:ext uri="{FF2B5EF4-FFF2-40B4-BE49-F238E27FC236}">
                <a16:creationId xmlns:a16="http://schemas.microsoft.com/office/drawing/2014/main" id="{D762E460-3C55-9689-323E-0BC297292586}"/>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6" name="Image 5">
            <a:extLst>
              <a:ext uri="{FF2B5EF4-FFF2-40B4-BE49-F238E27FC236}">
                <a16:creationId xmlns:a16="http://schemas.microsoft.com/office/drawing/2014/main" id="{65185024-B310-1A3D-F1F6-2782228596B3}"/>
              </a:ext>
            </a:extLst>
          </p:cNvPr>
          <p:cNvPicPr>
            <a:picLocks noChangeAspect="1"/>
          </p:cNvPicPr>
          <p:nvPr/>
        </p:nvPicPr>
        <p:blipFill>
          <a:blip r:embed="rId2"/>
          <a:stretch>
            <a:fillRect/>
          </a:stretch>
        </p:blipFill>
        <p:spPr>
          <a:xfrm>
            <a:off x="8218426" y="2012328"/>
            <a:ext cx="2650490" cy="4191000"/>
          </a:xfrm>
          <a:prstGeom prst="rect">
            <a:avLst/>
          </a:prstGeom>
        </p:spPr>
      </p:pic>
      <p:pic>
        <p:nvPicPr>
          <p:cNvPr id="7" name="Image 6">
            <a:extLst>
              <a:ext uri="{FF2B5EF4-FFF2-40B4-BE49-F238E27FC236}">
                <a16:creationId xmlns:a16="http://schemas.microsoft.com/office/drawing/2014/main" id="{2AB12A70-14B3-95D7-1D40-0340928DC005}"/>
              </a:ext>
            </a:extLst>
          </p:cNvPr>
          <p:cNvPicPr>
            <a:picLocks noChangeAspect="1"/>
          </p:cNvPicPr>
          <p:nvPr/>
        </p:nvPicPr>
        <p:blipFill>
          <a:blip r:embed="rId3"/>
          <a:stretch>
            <a:fillRect/>
          </a:stretch>
        </p:blipFill>
        <p:spPr>
          <a:xfrm>
            <a:off x="2104007" y="2887825"/>
            <a:ext cx="4302803" cy="3214037"/>
          </a:xfrm>
          <a:prstGeom prst="rect">
            <a:avLst/>
          </a:prstGeom>
        </p:spPr>
      </p:pic>
    </p:spTree>
    <p:extLst>
      <p:ext uri="{BB962C8B-B14F-4D97-AF65-F5344CB8AC3E}">
        <p14:creationId xmlns:p14="http://schemas.microsoft.com/office/powerpoint/2010/main" val="957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21C54-8478-5EE1-AE3B-FA514F265FC8}"/>
              </a:ext>
            </a:extLst>
          </p:cNvPr>
          <p:cNvSpPr>
            <a:spLocks noGrp="1"/>
          </p:cNvSpPr>
          <p:nvPr>
            <p:ph type="title"/>
          </p:nvPr>
        </p:nvSpPr>
        <p:spPr/>
        <p:txBody>
          <a:bodyPr/>
          <a:lstStyle/>
          <a:p>
            <a:r>
              <a:rPr lang="fr-FR"/>
              <a:t>D-1-6. Sélection </a:t>
            </a:r>
            <a:r>
              <a:rPr lang="fr-FR" dirty="0"/>
              <a:t>des variables</a:t>
            </a:r>
          </a:p>
        </p:txBody>
      </p:sp>
      <p:sp>
        <p:nvSpPr>
          <p:cNvPr id="3" name="Espace réservé du contenu 2">
            <a:extLst>
              <a:ext uri="{FF2B5EF4-FFF2-40B4-BE49-F238E27FC236}">
                <a16:creationId xmlns:a16="http://schemas.microsoft.com/office/drawing/2014/main" id="{3E5D2A37-337A-3A44-115A-69599BAF29EB}"/>
              </a:ext>
            </a:extLst>
          </p:cNvPr>
          <p:cNvSpPr>
            <a:spLocks noGrp="1"/>
          </p:cNvSpPr>
          <p:nvPr>
            <p:ph idx="1"/>
          </p:nvPr>
        </p:nvSpPr>
        <p:spPr/>
        <p:txBody>
          <a:bodyPr/>
          <a:lstStyle/>
          <a:p>
            <a:r>
              <a:rPr lang="fr-FR" dirty="0"/>
              <a:t>Liens entre variables</a:t>
            </a:r>
          </a:p>
          <a:p>
            <a:pPr lvl="1"/>
            <a:r>
              <a:rPr lang="fr-FR" dirty="0"/>
              <a:t>Il est préférable de ne conserver qu’une seule variable au sein d’un groupe de variables fortement corrélées entre elles</a:t>
            </a:r>
          </a:p>
          <a:p>
            <a:pPr lvl="2"/>
            <a:r>
              <a:rPr lang="fr-FR" dirty="0"/>
              <a:t>Examen des corrélations entre variables (Pearson possible pour les variables quantitatives, Spearman en général préférable)</a:t>
            </a:r>
          </a:p>
          <a:p>
            <a:pPr lvl="1"/>
            <a:r>
              <a:rPr lang="fr-FR" dirty="0"/>
              <a:t>Des croisements entre variables peuvent, avec l’habitude, apporter de l’information au modèle</a:t>
            </a:r>
          </a:p>
          <a:p>
            <a:r>
              <a:rPr lang="fr-FR" dirty="0"/>
              <a:t>Transformation des variables</a:t>
            </a:r>
          </a:p>
          <a:p>
            <a:pPr lvl="1"/>
            <a:r>
              <a:rPr lang="fr-FR" dirty="0"/>
              <a:t>Phase primordiale du traitement des variables</a:t>
            </a:r>
          </a:p>
          <a:p>
            <a:pPr lvl="1"/>
            <a:r>
              <a:rPr lang="fr-FR" dirty="0"/>
              <a:t>Objectif : condenser chaque variable en modalités dissociées et à fort pouvoir explicatif du défaut</a:t>
            </a:r>
          </a:p>
          <a:p>
            <a:pPr lvl="2"/>
            <a:r>
              <a:rPr lang="fr-FR" dirty="0"/>
              <a:t>Découpage en tranches des variables quantitatives (avec techniques d’optimisation des tranches : max </a:t>
            </a:r>
            <a:r>
              <a:rPr lang="fr-FR" dirty="0">
                <a:sym typeface="Symbol" panose="05050102010706020507" pitchFamily="18" charset="2"/>
              </a:rPr>
              <a:t>²)</a:t>
            </a:r>
          </a:p>
          <a:p>
            <a:pPr lvl="2"/>
            <a:r>
              <a:rPr lang="fr-FR" dirty="0">
                <a:sym typeface="Symbol" panose="05050102010706020507" pitchFamily="18" charset="2"/>
              </a:rPr>
              <a:t>Regroupement des modalités des variables qualitatives </a:t>
            </a:r>
          </a:p>
          <a:p>
            <a:pPr lvl="1"/>
            <a:r>
              <a:rPr lang="fr-FR" dirty="0">
                <a:sym typeface="Symbol" panose="05050102010706020507" pitchFamily="18" charset="2"/>
              </a:rPr>
              <a:t>Dichotomisation des variables préférable</a:t>
            </a:r>
          </a:p>
          <a:p>
            <a:pPr lvl="2"/>
            <a:r>
              <a:rPr lang="fr-FR" dirty="0">
                <a:sym typeface="Symbol" panose="05050102010706020507" pitchFamily="18" charset="2"/>
              </a:rPr>
              <a:t>Simplifie la lecture et l’interprétation des résultats</a:t>
            </a:r>
            <a:endParaRPr lang="fr-FR" dirty="0"/>
          </a:p>
        </p:txBody>
      </p:sp>
      <p:sp>
        <p:nvSpPr>
          <p:cNvPr id="5" name="Espace réservé du numéro de diapositive 4">
            <a:extLst>
              <a:ext uri="{FF2B5EF4-FFF2-40B4-BE49-F238E27FC236}">
                <a16:creationId xmlns:a16="http://schemas.microsoft.com/office/drawing/2014/main" id="{D762E460-3C55-9689-323E-0BC297292586}"/>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Tree>
    <p:extLst>
      <p:ext uri="{BB962C8B-B14F-4D97-AF65-F5344CB8AC3E}">
        <p14:creationId xmlns:p14="http://schemas.microsoft.com/office/powerpoint/2010/main" val="34723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a:t>
            </a:r>
            <a:r>
              <a:rPr lang="fr-FR" dirty="0"/>
              <a:t>du modèle</a:t>
            </a:r>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Modalités de réalisation d’une régression logistique / sélection des variables définitives</a:t>
            </a:r>
          </a:p>
          <a:p>
            <a:pPr lvl="1"/>
            <a:r>
              <a:rPr lang="fr-FR" dirty="0"/>
              <a:t>Option de construction : procédures </a:t>
            </a:r>
            <a:r>
              <a:rPr lang="fr-FR" dirty="0" err="1"/>
              <a:t>Forward</a:t>
            </a:r>
            <a:r>
              <a:rPr lang="fr-FR" dirty="0"/>
              <a:t> / </a:t>
            </a:r>
            <a:r>
              <a:rPr lang="fr-FR" dirty="0" err="1"/>
              <a:t>Backward</a:t>
            </a:r>
            <a:r>
              <a:rPr lang="fr-FR" dirty="0"/>
              <a:t> / </a:t>
            </a:r>
            <a:r>
              <a:rPr lang="fr-FR" dirty="0" err="1"/>
              <a:t>Stepwise</a:t>
            </a:r>
            <a:r>
              <a:rPr lang="fr-FR" dirty="0"/>
              <a:t> / Manuelle pas à pas</a:t>
            </a:r>
          </a:p>
          <a:p>
            <a:pPr lvl="1"/>
            <a:endParaRPr lang="fr-FR" dirty="0"/>
          </a:p>
          <a:p>
            <a:pPr marL="201168" lvl="1" indent="0">
              <a:buNone/>
            </a:pPr>
            <a:endParaRPr lang="fr-FR" dirty="0"/>
          </a:p>
          <a:p>
            <a:pPr marL="201168" lvl="1" indent="0">
              <a:buNone/>
            </a:pPr>
            <a:endParaRPr lang="fr-FR" dirty="0"/>
          </a:p>
          <a:p>
            <a:pPr marL="201168" lvl="1" indent="0">
              <a:buNone/>
            </a:pPr>
            <a:endParaRPr lang="fr-FR" dirty="0"/>
          </a:p>
          <a:p>
            <a:pPr marL="201168" lvl="1" indent="0">
              <a:buNone/>
            </a:pPr>
            <a:r>
              <a:rPr lang="fr-FR" dirty="0"/>
              <a:t>Lecture des résultats</a:t>
            </a:r>
          </a:p>
          <a:p>
            <a:pPr lvl="1"/>
            <a:r>
              <a:rPr lang="fr-FR" dirty="0"/>
              <a:t>Ecriture de la procédure définitive</a:t>
            </a:r>
          </a:p>
          <a:p>
            <a:pPr marL="201168" lvl="1" indent="0">
              <a:buNone/>
            </a:pPr>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pic>
        <p:nvPicPr>
          <p:cNvPr id="7" name="Image 6">
            <a:extLst>
              <a:ext uri="{FF2B5EF4-FFF2-40B4-BE49-F238E27FC236}">
                <a16:creationId xmlns:a16="http://schemas.microsoft.com/office/drawing/2014/main" id="{286F1DFB-00E5-BA3E-1C04-15E4280EACF4}"/>
              </a:ext>
            </a:extLst>
          </p:cNvPr>
          <p:cNvPicPr>
            <a:picLocks noChangeAspect="1"/>
          </p:cNvPicPr>
          <p:nvPr/>
        </p:nvPicPr>
        <p:blipFill>
          <a:blip r:embed="rId2"/>
          <a:stretch>
            <a:fillRect/>
          </a:stretch>
        </p:blipFill>
        <p:spPr>
          <a:xfrm>
            <a:off x="494838" y="1785660"/>
            <a:ext cx="7296150" cy="942975"/>
          </a:xfrm>
          <a:prstGeom prst="rect">
            <a:avLst/>
          </a:prstGeom>
        </p:spPr>
      </p:pic>
      <p:pic>
        <p:nvPicPr>
          <p:cNvPr id="9" name="Image 8">
            <a:extLst>
              <a:ext uri="{FF2B5EF4-FFF2-40B4-BE49-F238E27FC236}">
                <a16:creationId xmlns:a16="http://schemas.microsoft.com/office/drawing/2014/main" id="{E65F400E-30D6-7710-79D2-BEA9A077223C}"/>
              </a:ext>
            </a:extLst>
          </p:cNvPr>
          <p:cNvPicPr>
            <a:picLocks noChangeAspect="1"/>
          </p:cNvPicPr>
          <p:nvPr/>
        </p:nvPicPr>
        <p:blipFill>
          <a:blip r:embed="rId3"/>
          <a:stretch>
            <a:fillRect/>
          </a:stretch>
        </p:blipFill>
        <p:spPr>
          <a:xfrm>
            <a:off x="244426" y="3757012"/>
            <a:ext cx="7324725" cy="1581150"/>
          </a:xfrm>
          <a:prstGeom prst="rect">
            <a:avLst/>
          </a:prstGeom>
        </p:spPr>
      </p:pic>
      <p:sp>
        <p:nvSpPr>
          <p:cNvPr id="6" name="ZoneTexte 5">
            <a:extLst>
              <a:ext uri="{FF2B5EF4-FFF2-40B4-BE49-F238E27FC236}">
                <a16:creationId xmlns:a16="http://schemas.microsoft.com/office/drawing/2014/main" id="{24572E73-777A-D366-D0A1-7AC733A025B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202317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Section C. Le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Le rôle d’intermédiation de la banque lui fait porter des risques. </a:t>
            </a:r>
          </a:p>
          <a:p>
            <a:endParaRPr lang="fr-FR"/>
          </a:p>
          <a:p>
            <a:r>
              <a:rPr lang="fr-FR"/>
              <a:t>Une définition du risque : </a:t>
            </a:r>
          </a:p>
          <a:p>
            <a:r>
              <a:rPr lang="fr-FR" sz="1800">
                <a:effectLst/>
                <a:latin typeface="Arial Narrow" panose="020B0606020202030204" pitchFamily="34" charset="0"/>
                <a:ea typeface="Times New Roman" panose="02020603050405020304" pitchFamily="18" charset="0"/>
                <a:cs typeface="Times New Roman" panose="02020603050405020304" pitchFamily="18" charset="0"/>
              </a:rPr>
              <a:t>tout élément incertain, ou dont l'ampleur est incertaine, pouvant affecter négativement le fonctionnement ou le résultat de l'établissement bancaire</a:t>
            </a:r>
          </a:p>
          <a:p>
            <a:endParaRPr lang="fr-FR" sz="1800">
              <a:latin typeface="Arial Narrow" panose="020B0606020202030204" pitchFamily="34" charset="0"/>
              <a:cs typeface="Times New Roman" panose="02020603050405020304" pitchFamily="18" charset="0"/>
            </a:endParaRP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10659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a:t>
            </a:r>
            <a:r>
              <a:rPr lang="fr-FR" dirty="0"/>
              <a:t>du modèle</a:t>
            </a:r>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pic>
        <p:nvPicPr>
          <p:cNvPr id="6" name="Image 5">
            <a:extLst>
              <a:ext uri="{FF2B5EF4-FFF2-40B4-BE49-F238E27FC236}">
                <a16:creationId xmlns:a16="http://schemas.microsoft.com/office/drawing/2014/main" id="{8E59D48E-01D8-3559-15FA-913EEF149DCE}"/>
              </a:ext>
            </a:extLst>
          </p:cNvPr>
          <p:cNvPicPr>
            <a:picLocks noChangeAspect="1"/>
          </p:cNvPicPr>
          <p:nvPr/>
        </p:nvPicPr>
        <p:blipFill>
          <a:blip r:embed="rId2"/>
          <a:stretch>
            <a:fillRect/>
          </a:stretch>
        </p:blipFill>
        <p:spPr>
          <a:xfrm>
            <a:off x="2713839" y="823912"/>
            <a:ext cx="3781425" cy="5210175"/>
          </a:xfrm>
          <a:prstGeom prst="rect">
            <a:avLst/>
          </a:prstGeom>
        </p:spPr>
      </p:pic>
      <p:sp>
        <p:nvSpPr>
          <p:cNvPr id="4" name="ZoneTexte 3">
            <a:extLst>
              <a:ext uri="{FF2B5EF4-FFF2-40B4-BE49-F238E27FC236}">
                <a16:creationId xmlns:a16="http://schemas.microsoft.com/office/drawing/2014/main" id="{7F843C27-C85D-B940-7CB3-6327CCA2402C}"/>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5735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pic>
        <p:nvPicPr>
          <p:cNvPr id="7" name="Image 6">
            <a:extLst>
              <a:ext uri="{FF2B5EF4-FFF2-40B4-BE49-F238E27FC236}">
                <a16:creationId xmlns:a16="http://schemas.microsoft.com/office/drawing/2014/main" id="{973B8026-B745-27CD-26D4-D9E85E2F3C18}"/>
              </a:ext>
            </a:extLst>
          </p:cNvPr>
          <p:cNvPicPr>
            <a:picLocks noChangeAspect="1"/>
          </p:cNvPicPr>
          <p:nvPr/>
        </p:nvPicPr>
        <p:blipFill>
          <a:blip r:embed="rId2"/>
          <a:stretch>
            <a:fillRect/>
          </a:stretch>
        </p:blipFill>
        <p:spPr>
          <a:xfrm>
            <a:off x="804909" y="1533201"/>
            <a:ext cx="3657600" cy="2886075"/>
          </a:xfrm>
          <a:prstGeom prst="rect">
            <a:avLst/>
          </a:prstGeom>
        </p:spPr>
      </p:pic>
      <p:sp>
        <p:nvSpPr>
          <p:cNvPr id="4" name="ZoneTexte 3">
            <a:extLst>
              <a:ext uri="{FF2B5EF4-FFF2-40B4-BE49-F238E27FC236}">
                <a16:creationId xmlns:a16="http://schemas.microsoft.com/office/drawing/2014/main" id="{7B51353E-F238-1607-61BD-656B00B161AD}"/>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141130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pic>
        <p:nvPicPr>
          <p:cNvPr id="6" name="Image 5">
            <a:extLst>
              <a:ext uri="{FF2B5EF4-FFF2-40B4-BE49-F238E27FC236}">
                <a16:creationId xmlns:a16="http://schemas.microsoft.com/office/drawing/2014/main" id="{3A2EDD5D-386E-13D3-1924-CD23A254957D}"/>
              </a:ext>
            </a:extLst>
          </p:cNvPr>
          <p:cNvPicPr>
            <a:picLocks noChangeAspect="1"/>
          </p:cNvPicPr>
          <p:nvPr/>
        </p:nvPicPr>
        <p:blipFill>
          <a:blip r:embed="rId2"/>
          <a:stretch>
            <a:fillRect/>
          </a:stretch>
        </p:blipFill>
        <p:spPr>
          <a:xfrm>
            <a:off x="623360" y="1488332"/>
            <a:ext cx="6327855" cy="1923049"/>
          </a:xfrm>
          <a:prstGeom prst="rect">
            <a:avLst/>
          </a:prstGeom>
        </p:spPr>
      </p:pic>
      <p:sp>
        <p:nvSpPr>
          <p:cNvPr id="4" name="ZoneTexte 3">
            <a:extLst>
              <a:ext uri="{FF2B5EF4-FFF2-40B4-BE49-F238E27FC236}">
                <a16:creationId xmlns:a16="http://schemas.microsoft.com/office/drawing/2014/main" id="{FD373053-FD1E-550A-6171-7DD75AB640E6}"/>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1639733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pic>
        <p:nvPicPr>
          <p:cNvPr id="6" name="Image 5">
            <a:extLst>
              <a:ext uri="{FF2B5EF4-FFF2-40B4-BE49-F238E27FC236}">
                <a16:creationId xmlns:a16="http://schemas.microsoft.com/office/drawing/2014/main" id="{AA0A00E6-C452-E724-7E95-F85C87C3F105}"/>
              </a:ext>
            </a:extLst>
          </p:cNvPr>
          <p:cNvPicPr>
            <a:picLocks noChangeAspect="1"/>
          </p:cNvPicPr>
          <p:nvPr/>
        </p:nvPicPr>
        <p:blipFill>
          <a:blip r:embed="rId2"/>
          <a:stretch>
            <a:fillRect/>
          </a:stretch>
        </p:blipFill>
        <p:spPr>
          <a:xfrm>
            <a:off x="3177651" y="821837"/>
            <a:ext cx="3848100" cy="5467350"/>
          </a:xfrm>
          <a:prstGeom prst="rect">
            <a:avLst/>
          </a:prstGeom>
        </p:spPr>
      </p:pic>
      <p:pic>
        <p:nvPicPr>
          <p:cNvPr id="8" name="Image 7">
            <a:extLst>
              <a:ext uri="{FF2B5EF4-FFF2-40B4-BE49-F238E27FC236}">
                <a16:creationId xmlns:a16="http://schemas.microsoft.com/office/drawing/2014/main" id="{DA1A9CF0-8AC3-90EF-32D5-0018105FB64B}"/>
              </a:ext>
            </a:extLst>
          </p:cNvPr>
          <p:cNvPicPr>
            <a:picLocks noChangeAspect="1"/>
          </p:cNvPicPr>
          <p:nvPr/>
        </p:nvPicPr>
        <p:blipFill>
          <a:blip r:embed="rId3"/>
          <a:stretch>
            <a:fillRect/>
          </a:stretch>
        </p:blipFill>
        <p:spPr>
          <a:xfrm>
            <a:off x="7212157" y="1510221"/>
            <a:ext cx="3781425" cy="819150"/>
          </a:xfrm>
          <a:prstGeom prst="rect">
            <a:avLst/>
          </a:prstGeom>
        </p:spPr>
      </p:pic>
      <p:sp>
        <p:nvSpPr>
          <p:cNvPr id="4" name="ZoneTexte 3">
            <a:extLst>
              <a:ext uri="{FF2B5EF4-FFF2-40B4-BE49-F238E27FC236}">
                <a16:creationId xmlns:a16="http://schemas.microsoft.com/office/drawing/2014/main" id="{13AC1E6B-2994-34C8-3B18-1252CDC78795}"/>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21351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7" name="Image 6">
            <a:extLst>
              <a:ext uri="{FF2B5EF4-FFF2-40B4-BE49-F238E27FC236}">
                <a16:creationId xmlns:a16="http://schemas.microsoft.com/office/drawing/2014/main" id="{A70B4B2D-507A-8F88-AD70-746C82B10F72}"/>
              </a:ext>
            </a:extLst>
          </p:cNvPr>
          <p:cNvPicPr>
            <a:picLocks noChangeAspect="1"/>
          </p:cNvPicPr>
          <p:nvPr/>
        </p:nvPicPr>
        <p:blipFill>
          <a:blip r:embed="rId2"/>
          <a:stretch>
            <a:fillRect/>
          </a:stretch>
        </p:blipFill>
        <p:spPr>
          <a:xfrm>
            <a:off x="1316577" y="1595160"/>
            <a:ext cx="3752850" cy="1323975"/>
          </a:xfrm>
          <a:prstGeom prst="rect">
            <a:avLst/>
          </a:prstGeom>
        </p:spPr>
      </p:pic>
      <p:sp>
        <p:nvSpPr>
          <p:cNvPr id="4" name="ZoneTexte 3">
            <a:extLst>
              <a:ext uri="{FF2B5EF4-FFF2-40B4-BE49-F238E27FC236}">
                <a16:creationId xmlns:a16="http://schemas.microsoft.com/office/drawing/2014/main" id="{E1A79151-8FAB-AE85-2C0E-92DC92047879}"/>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2128869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Critères d’arrêt</a:t>
            </a:r>
          </a:p>
          <a:p>
            <a:pPr lvl="1"/>
            <a:r>
              <a:rPr lang="fr-FR" dirty="0"/>
              <a:t>arrêt de la baisse du critère d’</a:t>
            </a:r>
            <a:r>
              <a:rPr lang="fr-FR" dirty="0" err="1"/>
              <a:t>Akaike</a:t>
            </a:r>
            <a:r>
              <a:rPr lang="fr-FR" dirty="0"/>
              <a:t> (AIC)</a:t>
            </a:r>
          </a:p>
          <a:p>
            <a:pPr lvl="1"/>
            <a:r>
              <a:rPr lang="fr-FR" dirty="0"/>
              <a:t>Lorsque la performance (D de Somers)  n’augmente plus guère</a:t>
            </a:r>
          </a:p>
          <a:p>
            <a:pPr lvl="1"/>
            <a:r>
              <a:rPr lang="fr-FR" dirty="0"/>
              <a:t>Attention à ne pas faire de surapprentissage en ajoutant trop de variables ou trop de modalités par variable.</a:t>
            </a:r>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sp>
        <p:nvSpPr>
          <p:cNvPr id="4" name="ZoneTexte 3">
            <a:extLst>
              <a:ext uri="{FF2B5EF4-FFF2-40B4-BE49-F238E27FC236}">
                <a16:creationId xmlns:a16="http://schemas.microsoft.com/office/drawing/2014/main" id="{996E5161-4352-7771-4E98-0A4D8A283670}"/>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2366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Image 5">
            <a:extLst>
              <a:ext uri="{FF2B5EF4-FFF2-40B4-BE49-F238E27FC236}">
                <a16:creationId xmlns:a16="http://schemas.microsoft.com/office/drawing/2014/main" id="{84A6CFAE-559C-355D-D39F-79B16A8D6BDE}"/>
              </a:ext>
            </a:extLst>
          </p:cNvPr>
          <p:cNvPicPr>
            <a:picLocks noChangeAspect="1"/>
          </p:cNvPicPr>
          <p:nvPr/>
        </p:nvPicPr>
        <p:blipFill>
          <a:blip r:embed="rId2"/>
          <a:stretch>
            <a:fillRect/>
          </a:stretch>
        </p:blipFill>
        <p:spPr>
          <a:xfrm>
            <a:off x="1461999" y="1521924"/>
            <a:ext cx="2538730" cy="4067175"/>
          </a:xfrm>
          <a:prstGeom prst="rect">
            <a:avLst/>
          </a:prstGeom>
        </p:spPr>
      </p:pic>
      <p:pic>
        <p:nvPicPr>
          <p:cNvPr id="7" name="Image 6">
            <a:extLst>
              <a:ext uri="{FF2B5EF4-FFF2-40B4-BE49-F238E27FC236}">
                <a16:creationId xmlns:a16="http://schemas.microsoft.com/office/drawing/2014/main" id="{D89C59F6-96AC-26C5-29F1-196D7987BCC0}"/>
              </a:ext>
            </a:extLst>
          </p:cNvPr>
          <p:cNvPicPr>
            <a:picLocks noChangeAspect="1"/>
          </p:cNvPicPr>
          <p:nvPr/>
        </p:nvPicPr>
        <p:blipFill>
          <a:blip r:embed="rId3"/>
          <a:stretch>
            <a:fillRect/>
          </a:stretch>
        </p:blipFill>
        <p:spPr>
          <a:xfrm>
            <a:off x="4703005" y="2257148"/>
            <a:ext cx="2578735" cy="3657600"/>
          </a:xfrm>
          <a:prstGeom prst="rect">
            <a:avLst/>
          </a:prstGeom>
        </p:spPr>
      </p:pic>
      <p:sp>
        <p:nvSpPr>
          <p:cNvPr id="4" name="ZoneTexte 3">
            <a:extLst>
              <a:ext uri="{FF2B5EF4-FFF2-40B4-BE49-F238E27FC236}">
                <a16:creationId xmlns:a16="http://schemas.microsoft.com/office/drawing/2014/main" id="{8C4E5CE6-8FAA-1F64-A0AF-D9DC712DF6AF}"/>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3471575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a:p>
            <a:r>
              <a:rPr lang="fr-FR" sz="1800" dirty="0">
                <a:effectLst/>
                <a:latin typeface="Arial" panose="020B0604020202020204" pitchFamily="34" charset="0"/>
                <a:ea typeface="Times New Roman" panose="02020603050405020304" pitchFamily="18" charset="0"/>
                <a:cs typeface="Times New Roman" panose="02020603050405020304" pitchFamily="18" charset="0"/>
              </a:rPr>
              <a:t>On classe les dossiers par note de score décroissante (ou croissante si le score modélise la probabilité de non défaut). On représente en abscisse la proportion de bons et en ordonnée la proportion de mauvais dossiers correspondante.</a:t>
            </a:r>
            <a:endParaRPr lang="en-US" sz="1800" dirty="0">
              <a:effectLst/>
              <a:latin typeface="Times New Roman" panose="02020603050405020304" pitchFamily="18" charset="0"/>
              <a:ea typeface="Times New Roman" panose="02020603050405020304" pitchFamily="18" charset="0"/>
            </a:endParaRPr>
          </a:p>
          <a:p>
            <a:endParaRPr lang="fr-FR" dirty="0"/>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pic>
        <p:nvPicPr>
          <p:cNvPr id="6" name="Image 5">
            <a:extLst>
              <a:ext uri="{FF2B5EF4-FFF2-40B4-BE49-F238E27FC236}">
                <a16:creationId xmlns:a16="http://schemas.microsoft.com/office/drawing/2014/main" id="{F3888548-E21B-7FCB-7156-6A9BD4B3EF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687" y="2153205"/>
            <a:ext cx="5762625" cy="3581400"/>
          </a:xfrm>
          <a:prstGeom prst="rect">
            <a:avLst/>
          </a:prstGeom>
          <a:solidFill>
            <a:srgbClr val="FFFFFF"/>
          </a:solidFill>
          <a:ln>
            <a:noFill/>
          </a:ln>
        </p:spPr>
      </p:pic>
      <p:sp>
        <p:nvSpPr>
          <p:cNvPr id="4" name="ZoneTexte 3">
            <a:extLst>
              <a:ext uri="{FF2B5EF4-FFF2-40B4-BE49-F238E27FC236}">
                <a16:creationId xmlns:a16="http://schemas.microsoft.com/office/drawing/2014/main" id="{1B620DFF-2519-CB15-5CC3-27EBF74AA30D}"/>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1661438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a:p>
            <a:pPr lvl="1"/>
            <a:r>
              <a:rPr lang="fr-FR" dirty="0"/>
              <a:t>Enfin : appliquer le même modèle (c’est-à-dire les mêmes coefficients) sur l’échantillon de validation</a:t>
            </a:r>
          </a:p>
          <a:p>
            <a:pPr lvl="1"/>
            <a:r>
              <a:rPr lang="fr-FR" dirty="0"/>
              <a:t>Et reproduire les analyses précédentes sur cet échantillon</a:t>
            </a:r>
          </a:p>
          <a:p>
            <a:pPr lvl="1"/>
            <a:r>
              <a:rPr lang="fr-FR" dirty="0"/>
              <a:t>En comparant les résultats</a:t>
            </a:r>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28</a:t>
            </a:fld>
            <a:endParaRPr lang="en-US" dirty="0"/>
          </a:p>
        </p:txBody>
      </p:sp>
      <p:sp>
        <p:nvSpPr>
          <p:cNvPr id="4" name="ZoneTexte 3">
            <a:extLst>
              <a:ext uri="{FF2B5EF4-FFF2-40B4-BE49-F238E27FC236}">
                <a16:creationId xmlns:a16="http://schemas.microsoft.com/office/drawing/2014/main" id="{9925E7C7-7672-DA23-5B08-3771855E96A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3087788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841EF9-A8F4-5072-89CE-A68362F57C9D}"/>
              </a:ext>
            </a:extLst>
          </p:cNvPr>
          <p:cNvSpPr>
            <a:spLocks noGrp="1"/>
          </p:cNvSpPr>
          <p:nvPr>
            <p:ph type="title"/>
          </p:nvPr>
        </p:nvSpPr>
        <p:spPr/>
        <p:txBody>
          <a:bodyPr/>
          <a:lstStyle/>
          <a:p>
            <a:r>
              <a:rPr lang="fr-FR"/>
              <a:t>D-1-9. Implémentation </a:t>
            </a:r>
            <a:r>
              <a:rPr lang="fr-FR" dirty="0"/>
              <a:t>du modèle</a:t>
            </a:r>
          </a:p>
        </p:txBody>
      </p:sp>
      <p:sp>
        <p:nvSpPr>
          <p:cNvPr id="3" name="Espace réservé du contenu 2">
            <a:extLst>
              <a:ext uri="{FF2B5EF4-FFF2-40B4-BE49-F238E27FC236}">
                <a16:creationId xmlns:a16="http://schemas.microsoft.com/office/drawing/2014/main" id="{530D6618-24BB-8AE8-C749-6F294DE15074}"/>
              </a:ext>
            </a:extLst>
          </p:cNvPr>
          <p:cNvSpPr>
            <a:spLocks noGrp="1"/>
          </p:cNvSpPr>
          <p:nvPr>
            <p:ph idx="1"/>
          </p:nvPr>
        </p:nvSpPr>
        <p:spPr/>
        <p:txBody>
          <a:bodyPr/>
          <a:lstStyle/>
          <a:p>
            <a:r>
              <a:rPr lang="fr-FR" dirty="0"/>
              <a:t>Calibrage d’un modèle de probabilité de défaut</a:t>
            </a:r>
          </a:p>
          <a:p>
            <a:pPr lvl="1"/>
            <a:r>
              <a:rPr lang="fr-FR" dirty="0"/>
              <a:t>Découpage en classes homogènes de risque</a:t>
            </a:r>
          </a:p>
          <a:p>
            <a:pPr lvl="1"/>
            <a:r>
              <a:rPr lang="fr-FR" dirty="0"/>
              <a:t>Calcul d’une probabilité de défaut moyenne pour chaque classe : taux de défaut observé moyen (ensuite moyenné tout au long d’un cycle économique complet)</a:t>
            </a:r>
          </a:p>
          <a:p>
            <a:r>
              <a:rPr lang="fr-FR" dirty="0"/>
              <a:t>Mise en œuvre opérationnelle</a:t>
            </a:r>
          </a:p>
          <a:p>
            <a:pPr lvl="1"/>
            <a:r>
              <a:rPr lang="fr-FR" dirty="0"/>
              <a:t>Rédiger un cahier des charges</a:t>
            </a:r>
          </a:p>
          <a:p>
            <a:pPr lvl="1"/>
            <a:r>
              <a:rPr lang="fr-FR" dirty="0"/>
              <a:t>Recetter les développements informatiques</a:t>
            </a:r>
          </a:p>
          <a:p>
            <a:pPr lvl="1"/>
            <a:r>
              <a:rPr lang="fr-FR" dirty="0"/>
              <a:t>Insertion opérationnelle du modèle</a:t>
            </a:r>
          </a:p>
          <a:p>
            <a:pPr lvl="2"/>
            <a:r>
              <a:rPr lang="fr-FR" dirty="0"/>
              <a:t>Utilisations connexes du modèle : octroi, tarification</a:t>
            </a:r>
          </a:p>
        </p:txBody>
      </p:sp>
      <p:sp>
        <p:nvSpPr>
          <p:cNvPr id="5" name="Espace réservé du numéro de diapositive 4">
            <a:extLst>
              <a:ext uri="{FF2B5EF4-FFF2-40B4-BE49-F238E27FC236}">
                <a16:creationId xmlns:a16="http://schemas.microsoft.com/office/drawing/2014/main" id="{7E12585E-A429-1A35-4864-6C47E385D39B}"/>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
        <p:nvSpPr>
          <p:cNvPr id="4" name="ZoneTexte 3">
            <a:extLst>
              <a:ext uri="{FF2B5EF4-FFF2-40B4-BE49-F238E27FC236}">
                <a16:creationId xmlns:a16="http://schemas.microsoft.com/office/drawing/2014/main" id="{034DC9E5-8CB1-DE57-F704-88611C774836}"/>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11301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C-1. Les différents risques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lnSpcReduction="10000"/>
          </a:bodyPr>
          <a:lstStyle/>
          <a:p>
            <a:pPr marL="201168" lvl="1" indent="0">
              <a:buNone/>
            </a:pPr>
            <a:r>
              <a:rPr lang="fr-FR" sz="1900"/>
              <a:t>Panorama des principaux risques</a:t>
            </a:r>
          </a:p>
          <a:p>
            <a:pPr lvl="2"/>
            <a:r>
              <a:rPr lang="fr-FR" sz="1600"/>
              <a:t>Risque de crédit</a:t>
            </a:r>
          </a:p>
          <a:p>
            <a:pPr lvl="3"/>
            <a:r>
              <a:rPr lang="fr-FR" sz="1600"/>
              <a:t>Risque qu’un emprunteur ne respecte plus ses échéances de remboursements de crédits octroyés par la banque</a:t>
            </a:r>
          </a:p>
          <a:p>
            <a:pPr lvl="3"/>
            <a:r>
              <a:rPr lang="fr-FR" sz="1600"/>
              <a:t>Risques connexes :</a:t>
            </a:r>
          </a:p>
          <a:p>
            <a:pPr lvl="4"/>
            <a:r>
              <a:rPr lang="fr-FR" sz="1600"/>
              <a:t>Risque pays : risque macro-économique et politique ayant pour conséquence de possibles impayés</a:t>
            </a:r>
          </a:p>
          <a:p>
            <a:pPr lvl="4"/>
            <a:r>
              <a:rPr lang="fr-FR" sz="1600"/>
              <a:t>Risque souverain : risque porté sur la dette souveraine (de l’Etat) d’un pays</a:t>
            </a:r>
          </a:p>
          <a:p>
            <a:pPr lvl="4"/>
            <a:r>
              <a:rPr lang="fr-FR" sz="1600"/>
              <a:t>Risque de concentration : concentration des crédits sur quelques emprunteurs</a:t>
            </a:r>
          </a:p>
          <a:p>
            <a:pPr lvl="2"/>
            <a:r>
              <a:rPr lang="fr-FR" sz="1600"/>
              <a:t>Risque de contrepartie</a:t>
            </a:r>
          </a:p>
          <a:p>
            <a:pPr lvl="3"/>
            <a:r>
              <a:rPr lang="fr-FR" sz="1600"/>
              <a:t>Risque de défaut d’une contrepartie entraînant la rupture de ses engagements auprès de la banque (ex. assurance de payer donnée par une contrepartie)</a:t>
            </a:r>
          </a:p>
          <a:p>
            <a:pPr lvl="2"/>
            <a:r>
              <a:rPr lang="fr-FR" sz="1600"/>
              <a:t>Risques de marché au sens large</a:t>
            </a:r>
          </a:p>
          <a:p>
            <a:pPr lvl="3"/>
            <a:r>
              <a:rPr lang="fr-FR" sz="1600"/>
              <a:t>Risque de marché : risque de perte lié à des fluctuations des prix de valeurs (marchandises, matières premières, instruments financiers) sur un marché financier</a:t>
            </a:r>
          </a:p>
          <a:p>
            <a:pPr lvl="3"/>
            <a:r>
              <a:rPr lang="fr-FR" sz="1600"/>
              <a:t>Risque de change : lié à l’évolution des taux de change sur les opérations faisant intyervenir des devises étrangères</a:t>
            </a:r>
          </a:p>
          <a:p>
            <a:pPr lvl="3"/>
            <a:r>
              <a:rPr lang="fr-FR" sz="1600"/>
              <a:t>Risque de taux : lié à l’évolution des taux d’intérêts, entraînant la dévalorisation de l’actif sur lequel ils portent</a:t>
            </a:r>
          </a:p>
          <a:p>
            <a:pPr lvl="2"/>
            <a:r>
              <a:rPr lang="fr-FR" sz="1600"/>
              <a:t>Risque de signature</a:t>
            </a:r>
          </a:p>
          <a:p>
            <a:pPr lvl="3"/>
            <a:r>
              <a:rPr lang="fr-FR" sz="1600"/>
              <a:t>Risque de détérioration du rating d’une banque entraînant une hausse de son coût de refinancement</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166416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92BCC-9F33-2E77-CA73-266DB82C5455}"/>
              </a:ext>
            </a:extLst>
          </p:cNvPr>
          <p:cNvSpPr>
            <a:spLocks noGrp="1"/>
          </p:cNvSpPr>
          <p:nvPr>
            <p:ph type="title"/>
          </p:nvPr>
        </p:nvSpPr>
        <p:spPr/>
        <p:txBody>
          <a:bodyPr/>
          <a:lstStyle/>
          <a:p>
            <a:r>
              <a:rPr lang="fr-FR">
                <a:highlight>
                  <a:srgbClr val="FFFF00"/>
                </a:highlight>
              </a:rPr>
              <a:t>Fait jusqu’ici</a:t>
            </a:r>
          </a:p>
        </p:txBody>
      </p:sp>
      <p:sp>
        <p:nvSpPr>
          <p:cNvPr id="3" name="Espace réservé du contenu 2">
            <a:extLst>
              <a:ext uri="{FF2B5EF4-FFF2-40B4-BE49-F238E27FC236}">
                <a16:creationId xmlns:a16="http://schemas.microsoft.com/office/drawing/2014/main" id="{90844F6F-C550-FE09-27FE-5100548B5C29}"/>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65621FAB-573F-C8EB-E555-36F7FDDFD0CC}"/>
              </a:ext>
            </a:extLst>
          </p:cNvPr>
          <p:cNvSpPr>
            <a:spLocks noGrp="1"/>
          </p:cNvSpPr>
          <p:nvPr>
            <p:ph type="dt" sz="half" idx="10"/>
          </p:nvPr>
        </p:nvSpPr>
        <p:spPr/>
        <p:txBody>
          <a:bodyPr/>
          <a:lstStyle/>
          <a:p>
            <a:r>
              <a:rPr lang="en-US"/>
              <a:t>2024-2025</a:t>
            </a:r>
            <a:endParaRPr lang="en-US" dirty="0"/>
          </a:p>
        </p:txBody>
      </p:sp>
      <p:sp>
        <p:nvSpPr>
          <p:cNvPr id="5" name="Espace réservé du numéro de diapositive 4">
            <a:extLst>
              <a:ext uri="{FF2B5EF4-FFF2-40B4-BE49-F238E27FC236}">
                <a16:creationId xmlns:a16="http://schemas.microsoft.com/office/drawing/2014/main" id="{1C74E18E-7A4B-6CE5-2B3F-F2B8C3AF61C6}"/>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618832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D-2. Le projet : quantification et suivi d’un modèle </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d’un projet en deux phases. Vous disposez de deux bases de données, de structure identique mais à deux périodes différentes.</a:t>
            </a:r>
          </a:p>
          <a:p>
            <a:r>
              <a:rPr lang="fr-FR"/>
              <a:t>- La première phase consiste, à partir de ces deux bases, à déterminer une probabilité de défaut moyenne du portefeuille à partir des taux de défaut observés par classe de risque</a:t>
            </a:r>
          </a:p>
          <a:p>
            <a:r>
              <a:rPr lang="fr-FR"/>
              <a:t>- La seconde phase consiste à établir un back-testing du modèle, et notamment :</a:t>
            </a:r>
          </a:p>
          <a:p>
            <a:pPr lvl="1"/>
            <a:r>
              <a:rPr lang="fr-FR"/>
              <a:t>Un suivi de la qualité / pertinence / performance du modèle sur chacune des deux périodes</a:t>
            </a:r>
          </a:p>
          <a:p>
            <a:pPr lvl="1"/>
            <a:r>
              <a:rPr lang="fr-FR"/>
              <a:t>Un back-testing de la probabilité de défaut</a:t>
            </a:r>
          </a:p>
          <a:p>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131838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ici</a:t>
            </a:r>
          </a:p>
          <a:p>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spTree>
    <p:extLst>
      <p:ext uri="{BB962C8B-B14F-4D97-AF65-F5344CB8AC3E}">
        <p14:creationId xmlns:p14="http://schemas.microsoft.com/office/powerpoint/2010/main" val="31955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D-2. Quantifier le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Perte attendue et perte exceptionnelle :</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fr-FR" sz="1900"/>
              <a:t>Distribution des pertes :</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33</a:t>
            </a:fld>
            <a:endParaRPr lang="en-US" dirty="0"/>
          </a:p>
        </p:txBody>
      </p:sp>
      <p:pic>
        <p:nvPicPr>
          <p:cNvPr id="7" name="Image 6">
            <a:extLst>
              <a:ext uri="{FF2B5EF4-FFF2-40B4-BE49-F238E27FC236}">
                <a16:creationId xmlns:a16="http://schemas.microsoft.com/office/drawing/2014/main" id="{EFF6223A-4539-DD14-E387-1F82D9D7AD93}"/>
              </a:ext>
            </a:extLst>
          </p:cNvPr>
          <p:cNvPicPr>
            <a:picLocks noChangeAspect="1"/>
          </p:cNvPicPr>
          <p:nvPr/>
        </p:nvPicPr>
        <p:blipFill>
          <a:blip r:embed="rId2"/>
          <a:stretch>
            <a:fillRect/>
          </a:stretch>
        </p:blipFill>
        <p:spPr>
          <a:xfrm>
            <a:off x="4218174" y="1634778"/>
            <a:ext cx="6710363" cy="4214059"/>
          </a:xfrm>
          <a:prstGeom prst="rect">
            <a:avLst/>
          </a:prstGeom>
        </p:spPr>
      </p:pic>
    </p:spTree>
    <p:extLst>
      <p:ext uri="{BB962C8B-B14F-4D97-AF65-F5344CB8AC3E}">
        <p14:creationId xmlns:p14="http://schemas.microsoft.com/office/powerpoint/2010/main" val="17384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Section E. La pérennisation des modèles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Il s’agit de s’assurer qu’un modèle construit sur des données anciennes est toujours valide. </a:t>
            </a:r>
          </a:p>
          <a:p>
            <a:r>
              <a:rPr lang="fr-FR"/>
              <a:t>Pour ce faire, on va reproduire les mêmes analyses que celles utilisées pour valider un modèle lors de sa construction :</a:t>
            </a:r>
          </a:p>
          <a:p>
            <a:r>
              <a:rPr lang="fr-FR"/>
              <a:t>- stabilité des variables et du modèle</a:t>
            </a:r>
          </a:p>
          <a:p>
            <a:r>
              <a:rPr lang="fr-FR"/>
              <a:t>- pouvoir d’information des variables </a:t>
            </a:r>
          </a:p>
          <a:p>
            <a:r>
              <a:rPr lang="fr-FR"/>
              <a:t>- performance du modèle</a:t>
            </a:r>
          </a:p>
          <a:p>
            <a:r>
              <a:rPr lang="fr-FR"/>
              <a:t>- matrices de migration</a:t>
            </a:r>
          </a:p>
          <a:p>
            <a:r>
              <a:rPr lang="fr-FR"/>
              <a:t>- comparaison des données prédites et observées</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34</a:t>
            </a:fld>
            <a:endParaRPr lang="en-US" dirty="0"/>
          </a:p>
        </p:txBody>
      </p:sp>
    </p:spTree>
    <p:extLst>
      <p:ext uri="{BB962C8B-B14F-4D97-AF65-F5344CB8AC3E}">
        <p14:creationId xmlns:p14="http://schemas.microsoft.com/office/powerpoint/2010/main" val="350803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C-1. Les différents risques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lnSpcReduction="10000"/>
          </a:bodyPr>
          <a:lstStyle/>
          <a:p>
            <a:pPr marL="201168" lvl="1" indent="0">
              <a:buNone/>
            </a:pPr>
            <a:r>
              <a:rPr lang="fr-FR" sz="1900"/>
              <a:t>Panorama des principaux risques</a:t>
            </a:r>
          </a:p>
          <a:p>
            <a:pPr lvl="2"/>
            <a:r>
              <a:rPr lang="fr-FR" sz="1600"/>
              <a:t>Risque de liquidité :</a:t>
            </a:r>
          </a:p>
          <a:p>
            <a:pPr lvl="3"/>
            <a:r>
              <a:rPr lang="fr-FR" sz="1600"/>
              <a:t>Absence de liquidités suffisantes pour faire face à ses engagements de remboursements à une échéance donnée</a:t>
            </a:r>
          </a:p>
          <a:p>
            <a:pPr lvl="2"/>
            <a:r>
              <a:rPr lang="fr-FR" sz="1600"/>
              <a:t>Risque opérationnel :</a:t>
            </a:r>
          </a:p>
          <a:p>
            <a:pPr lvl="3"/>
            <a:r>
              <a:rPr lang="fr-FR" sz="1600"/>
              <a:t>Pertes potentielles liées à:</a:t>
            </a:r>
          </a:p>
          <a:p>
            <a:pPr lvl="4"/>
            <a:r>
              <a:rPr lang="fr-FR" sz="1600"/>
              <a:t>Une insuffisance de procédures / dysqualité de process internes</a:t>
            </a:r>
          </a:p>
          <a:p>
            <a:pPr lvl="4"/>
            <a:r>
              <a:rPr lang="fr-FR" sz="1600"/>
              <a:t>Des problèmes de personnel (erreur humaine, malveillance, fraude)</a:t>
            </a:r>
          </a:p>
          <a:p>
            <a:pPr lvl="4"/>
            <a:r>
              <a:rPr lang="fr-FR" sz="1600"/>
              <a:t>Des dysfonctionnements informatiques (pannes, bugs, cybersécurité)</a:t>
            </a:r>
          </a:p>
          <a:p>
            <a:pPr lvl="4"/>
            <a:r>
              <a:rPr lang="fr-FR" sz="1600"/>
              <a:t>Des événements exogènes (inondations, incendies)</a:t>
            </a:r>
          </a:p>
          <a:p>
            <a:pPr lvl="2"/>
            <a:r>
              <a:rPr lang="fr-FR" sz="1600"/>
              <a:t>Risque de conformité ou juridique</a:t>
            </a:r>
          </a:p>
          <a:p>
            <a:pPr lvl="3"/>
            <a:r>
              <a:rPr lang="fr-FR" sz="1600"/>
              <a:t>Pertes liées à l anon conformité à une loi ou à un règlement</a:t>
            </a:r>
          </a:p>
          <a:p>
            <a:pPr lvl="2"/>
            <a:r>
              <a:rPr lang="fr-FR" sz="1600"/>
              <a:t>Risque de réputation</a:t>
            </a:r>
          </a:p>
          <a:p>
            <a:pPr lvl="3"/>
            <a:r>
              <a:rPr lang="fr-FR" sz="1600"/>
              <a:t>Pertes de confiance de la clientèle / des fournisseurs </a:t>
            </a:r>
          </a:p>
          <a:p>
            <a:pPr lvl="2"/>
            <a:r>
              <a:rPr lang="fr-FR" sz="1600"/>
              <a:t>Risque de ressources humaines : pertes liées à des difficultés de recrutement, départs de collaborateurs</a:t>
            </a:r>
          </a:p>
          <a:p>
            <a:pPr lvl="2"/>
            <a:r>
              <a:rPr lang="fr-FR" sz="1600"/>
              <a:t>Risque climatique (ou risque carbone) : </a:t>
            </a:r>
          </a:p>
          <a:p>
            <a:pPr lvl="3"/>
            <a:r>
              <a:rPr lang="fr-FR" sz="1600"/>
              <a:t>Ensemble des risques liés à l’augmentation des émissions de CO2 et ses conséquences</a:t>
            </a:r>
          </a:p>
          <a:p>
            <a:pPr lvl="3"/>
            <a:endParaRPr lang="fr-FR" sz="1600"/>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304246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C-1. La gestion des risques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lnSpcReduction="10000"/>
          </a:bodyPr>
          <a:lstStyle/>
          <a:p>
            <a:r>
              <a:rPr lang="fr-FR"/>
              <a:t>La gestion des risques pour une banque va consister en :</a:t>
            </a:r>
          </a:p>
          <a:p>
            <a:r>
              <a:rPr lang="fr-FR"/>
              <a:t>- une quantification de l’ensemble des risques vus précédemment</a:t>
            </a:r>
          </a:p>
          <a:p>
            <a:r>
              <a:rPr lang="fr-FR"/>
              <a:t>- la prise de mesures correctives pour limiter l’effet de ces risques</a:t>
            </a:r>
          </a:p>
          <a:p>
            <a:pPr lvl="1"/>
            <a:r>
              <a:rPr lang="fr-FR"/>
              <a:t>Provisions et réserves financières (crédit; liquidité)</a:t>
            </a:r>
          </a:p>
          <a:p>
            <a:pPr lvl="1"/>
            <a:r>
              <a:rPr lang="fr-FR"/>
              <a:t>Prise de garanties (change, intérêt)</a:t>
            </a:r>
          </a:p>
          <a:p>
            <a:pPr lvl="1"/>
            <a:r>
              <a:rPr lang="fr-FR"/>
              <a:t>Amélioration des process et procédures (opérationnel)</a:t>
            </a:r>
          </a:p>
          <a:p>
            <a:pPr lvl="1"/>
            <a:r>
              <a:rPr lang="fr-FR"/>
              <a:t>Démarches pro-actives (limitation des émissions de CO2)</a:t>
            </a:r>
          </a:p>
          <a:p>
            <a:pPr lvl="1"/>
            <a:endParaRPr lang="fr-FR"/>
          </a:p>
          <a:p>
            <a:r>
              <a:rPr lang="fr-FR"/>
              <a:t>Plusieurs règlementations bancaires existent pour imposer et homogénéiser la quantification de ces risques et les mesures de lutte :</a:t>
            </a:r>
          </a:p>
          <a:p>
            <a:r>
              <a:rPr lang="fr-FR"/>
              <a:t>- accords Bâle II, III, IV (crédit, marché, liquidité, opérationnel)</a:t>
            </a:r>
          </a:p>
          <a:p>
            <a:r>
              <a:rPr lang="fr-FR"/>
              <a:t>- les normes comptables (IFRS9)</a:t>
            </a:r>
          </a:p>
          <a:p>
            <a:r>
              <a:rPr lang="fr-FR"/>
              <a:t>- la publication des rapports annuels (responsabilité sociétale et environneme,tale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Tree>
    <p:extLst>
      <p:ext uri="{BB962C8B-B14F-4D97-AF65-F5344CB8AC3E}">
        <p14:creationId xmlns:p14="http://schemas.microsoft.com/office/powerpoint/2010/main" val="368537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C-2. Le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Le crédit – risque et vie d’un crédit</a:t>
            </a:r>
          </a:p>
          <a:p>
            <a:pPr lvl="1"/>
            <a:r>
              <a:rPr lang="fr-FR"/>
              <a:t>Phases du crédit</a:t>
            </a:r>
          </a:p>
          <a:p>
            <a:pPr lvl="2"/>
            <a:r>
              <a:rPr lang="fr-FR" sz="1600"/>
              <a:t>Etude de la demande de financement et décision d’octroi </a:t>
            </a:r>
          </a:p>
          <a:p>
            <a:pPr lvl="2"/>
            <a:r>
              <a:rPr lang="fr-FR" sz="1600"/>
              <a:t>Décaissement des fonds</a:t>
            </a:r>
          </a:p>
          <a:p>
            <a:pPr lvl="2"/>
            <a:r>
              <a:rPr lang="fr-FR" sz="1600"/>
              <a:t>Remboursement des échéances</a:t>
            </a:r>
          </a:p>
          <a:p>
            <a:pPr lvl="2"/>
            <a:r>
              <a:rPr lang="fr-FR" sz="1600"/>
              <a:t>Impayés</a:t>
            </a:r>
          </a:p>
          <a:p>
            <a:pPr lvl="2"/>
            <a:r>
              <a:rPr lang="fr-FR" sz="1600"/>
              <a:t>Recouvrement des impayés</a:t>
            </a:r>
          </a:p>
          <a:p>
            <a:pPr lvl="2"/>
            <a:r>
              <a:rPr lang="fr-FR" sz="1600"/>
              <a:t>Contentieux</a:t>
            </a:r>
          </a:p>
          <a:p>
            <a:r>
              <a:rPr lang="fr-FR"/>
              <a:t>Le risque de crédit</a:t>
            </a:r>
          </a:p>
          <a:p>
            <a:pPr lvl="1"/>
            <a:r>
              <a:rPr lang="fr-FR"/>
              <a:t>Risque de perte financière en cas de non remboursement intégral et en temps voulu des échéances du prêt</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32809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BE1A3-9920-FB40-3BF1-6919D9A7D802}"/>
              </a:ext>
            </a:extLst>
          </p:cNvPr>
          <p:cNvSpPr>
            <a:spLocks noGrp="1"/>
          </p:cNvSpPr>
          <p:nvPr>
            <p:ph type="title"/>
          </p:nvPr>
        </p:nvSpPr>
        <p:spPr/>
        <p:txBody>
          <a:bodyPr>
            <a:normAutofit/>
          </a:bodyPr>
          <a:lstStyle/>
          <a:p>
            <a:r>
              <a:rPr lang="fr-FR"/>
              <a:t>C-2. Gestion du risque de crédit</a:t>
            </a:r>
            <a:endParaRPr lang="fr-FR" dirty="0"/>
          </a:p>
        </p:txBody>
      </p:sp>
      <p:sp>
        <p:nvSpPr>
          <p:cNvPr id="3" name="Espace réservé du contenu 2">
            <a:extLst>
              <a:ext uri="{FF2B5EF4-FFF2-40B4-BE49-F238E27FC236}">
                <a16:creationId xmlns:a16="http://schemas.microsoft.com/office/drawing/2014/main" id="{1962BEA2-88F0-88E2-D9C6-9D38EBA68EF5}"/>
              </a:ext>
            </a:extLst>
          </p:cNvPr>
          <p:cNvSpPr>
            <a:spLocks noGrp="1"/>
          </p:cNvSpPr>
          <p:nvPr>
            <p:ph idx="1"/>
          </p:nvPr>
        </p:nvSpPr>
        <p:spPr/>
        <p:txBody>
          <a:bodyPr/>
          <a:lstStyle/>
          <a:p>
            <a:r>
              <a:rPr lang="fr-FR" dirty="0"/>
              <a:t>La gestion du risque de </a:t>
            </a:r>
            <a:r>
              <a:rPr lang="fr-FR"/>
              <a:t>crédit se décompose en plusieurs traitements : </a:t>
            </a:r>
            <a:endParaRPr lang="fr-FR" dirty="0"/>
          </a:p>
          <a:p>
            <a:pPr lvl="1"/>
            <a:r>
              <a:rPr lang="fr-FR" dirty="0"/>
              <a:t>Politique d’octroi adaptée </a:t>
            </a:r>
            <a:r>
              <a:rPr lang="fr-FR" dirty="0">
                <a:sym typeface="Wingdings" panose="05000000000000000000" pitchFamily="2" charset="2"/>
              </a:rPr>
              <a:t> Scores d’octroi</a:t>
            </a:r>
          </a:p>
          <a:p>
            <a:pPr lvl="1"/>
            <a:r>
              <a:rPr lang="fr-FR" dirty="0">
                <a:sym typeface="Wingdings" panose="05000000000000000000" pitchFamily="2" charset="2"/>
              </a:rPr>
              <a:t>Optimisation des processus de recouvrement  scores de recouvrement</a:t>
            </a:r>
          </a:p>
          <a:p>
            <a:pPr lvl="1"/>
            <a:r>
              <a:rPr lang="fr-FR" dirty="0">
                <a:sym typeface="Wingdings" panose="05000000000000000000" pitchFamily="2" charset="2"/>
              </a:rPr>
              <a:t>Couverture financière du risque de crédit</a:t>
            </a:r>
          </a:p>
          <a:p>
            <a:pPr lvl="2"/>
            <a:r>
              <a:rPr lang="fr-FR" sz="1600" dirty="0">
                <a:sym typeface="Wingdings" panose="05000000000000000000" pitchFamily="2" charset="2"/>
              </a:rPr>
              <a:t> </a:t>
            </a:r>
            <a:r>
              <a:rPr lang="fr-FR" sz="1700" dirty="0">
                <a:sym typeface="Wingdings" panose="05000000000000000000" pitchFamily="2" charset="2"/>
              </a:rPr>
              <a:t>Quantifier le risque de crédit</a:t>
            </a:r>
          </a:p>
          <a:p>
            <a:pPr lvl="2"/>
            <a:r>
              <a:rPr lang="fr-FR" sz="1600">
                <a:sym typeface="Wingdings" panose="05000000000000000000" pitchFamily="2" charset="2"/>
              </a:rPr>
              <a:t> </a:t>
            </a:r>
            <a:r>
              <a:rPr lang="fr-FR" sz="1700">
                <a:sym typeface="Wingdings" panose="05000000000000000000" pitchFamily="2" charset="2"/>
              </a:rPr>
              <a:t>Couvrir ce risque par </a:t>
            </a:r>
          </a:p>
          <a:p>
            <a:pPr lvl="4"/>
            <a:r>
              <a:rPr lang="fr-FR" sz="1700">
                <a:sym typeface="Wingdings" panose="05000000000000000000" pitchFamily="2" charset="2"/>
              </a:rPr>
              <a:t>des </a:t>
            </a:r>
            <a:r>
              <a:rPr lang="fr-FR" sz="1700" dirty="0">
                <a:sym typeface="Wingdings" panose="05000000000000000000" pitchFamily="2" charset="2"/>
              </a:rPr>
              <a:t>provisions (IFRS9</a:t>
            </a:r>
            <a:r>
              <a:rPr lang="fr-FR" sz="1700">
                <a:sym typeface="Wingdings" panose="05000000000000000000" pitchFamily="2" charset="2"/>
              </a:rPr>
              <a:t>) pour le risque attendu</a:t>
            </a:r>
          </a:p>
          <a:p>
            <a:pPr lvl="4"/>
            <a:r>
              <a:rPr lang="fr-FR" sz="1700">
                <a:sym typeface="Wingdings" panose="05000000000000000000" pitchFamily="2" charset="2"/>
              </a:rPr>
              <a:t>des </a:t>
            </a:r>
            <a:r>
              <a:rPr lang="fr-FR" sz="1700" dirty="0">
                <a:sym typeface="Wingdings" panose="05000000000000000000" pitchFamily="2" charset="2"/>
              </a:rPr>
              <a:t>fonds propres (Bâle II/III/</a:t>
            </a:r>
            <a:r>
              <a:rPr lang="fr-FR" sz="1700">
                <a:sym typeface="Wingdings" panose="05000000000000000000" pitchFamily="2" charset="2"/>
              </a:rPr>
              <a:t>IV) pour le risque exceptionnel</a:t>
            </a:r>
          </a:p>
          <a:p>
            <a:pPr lvl="2"/>
            <a:r>
              <a:rPr lang="fr-FR" sz="1600">
                <a:sym typeface="Wingdings" panose="05000000000000000000" pitchFamily="2" charset="2"/>
              </a:rPr>
              <a:t> </a:t>
            </a:r>
            <a:r>
              <a:rPr lang="fr-FR" sz="1700">
                <a:sym typeface="Wingdings" panose="05000000000000000000" pitchFamily="2" charset="2"/>
              </a:rPr>
              <a:t>Evaluer l’évolution de ce risque en cas de détérioration de l’économie</a:t>
            </a:r>
          </a:p>
          <a:p>
            <a:pPr lvl="4"/>
            <a:r>
              <a:rPr lang="fr-FR" sz="1700">
                <a:sym typeface="Wingdings" panose="05000000000000000000" pitchFamily="2" charset="2"/>
              </a:rPr>
              <a:t>Etablir la corrélation engre risque de crédit et variables macro-économiques</a:t>
            </a:r>
          </a:p>
          <a:p>
            <a:pPr lvl="4"/>
            <a:r>
              <a:rPr lang="fr-FR" sz="1700">
                <a:sym typeface="Wingdings" panose="05000000000000000000" pitchFamily="2" charset="2"/>
              </a:rPr>
              <a:t>Mesurer l’impact de scenarios de stress-tests </a:t>
            </a:r>
          </a:p>
          <a:p>
            <a:pPr lvl="2"/>
            <a:endParaRPr lang="fr-FR" sz="1700" dirty="0">
              <a:sym typeface="Wingdings" panose="05000000000000000000" pitchFamily="2" charset="2"/>
            </a:endParaRPr>
          </a:p>
          <a:p>
            <a:pPr lvl="2"/>
            <a:endParaRPr lang="fr-FR" dirty="0">
              <a:sym typeface="Wingdings" panose="05000000000000000000" pitchFamily="2" charset="2"/>
            </a:endParaRPr>
          </a:p>
          <a:p>
            <a:endParaRPr lang="fr-FR" b="1" dirty="0">
              <a:solidFill>
                <a:srgbClr val="00B050"/>
              </a:solidFill>
            </a:endParaRPr>
          </a:p>
        </p:txBody>
      </p:sp>
      <p:sp>
        <p:nvSpPr>
          <p:cNvPr id="5" name="Espace réservé du numéro de diapositive 4">
            <a:extLst>
              <a:ext uri="{FF2B5EF4-FFF2-40B4-BE49-F238E27FC236}">
                <a16:creationId xmlns:a16="http://schemas.microsoft.com/office/drawing/2014/main" id="{A29CA8C6-1CE3-DD60-23F3-77EEEC8C3845}"/>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2008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BE1A3-9920-FB40-3BF1-6919D9A7D802}"/>
              </a:ext>
            </a:extLst>
          </p:cNvPr>
          <p:cNvSpPr>
            <a:spLocks noGrp="1"/>
          </p:cNvSpPr>
          <p:nvPr>
            <p:ph type="title"/>
          </p:nvPr>
        </p:nvSpPr>
        <p:spPr>
          <a:xfrm>
            <a:off x="244426" y="46037"/>
            <a:ext cx="11670206" cy="702305"/>
          </a:xfrm>
        </p:spPr>
        <p:txBody>
          <a:bodyPr>
            <a:normAutofit fontScale="90000"/>
          </a:bodyPr>
          <a:lstStyle/>
          <a:p>
            <a:r>
              <a:rPr lang="fr-FR"/>
              <a:t>C-3. Un exemple de gestion du risque de crédit : le score d’octroi</a:t>
            </a:r>
            <a:endParaRPr lang="fr-FR" dirty="0"/>
          </a:p>
        </p:txBody>
      </p:sp>
      <p:sp>
        <p:nvSpPr>
          <p:cNvPr id="3" name="Espace réservé du contenu 2">
            <a:extLst>
              <a:ext uri="{FF2B5EF4-FFF2-40B4-BE49-F238E27FC236}">
                <a16:creationId xmlns:a16="http://schemas.microsoft.com/office/drawing/2014/main" id="{1962BEA2-88F0-88E2-D9C6-9D38EBA68EF5}"/>
              </a:ext>
            </a:extLst>
          </p:cNvPr>
          <p:cNvSpPr>
            <a:spLocks noGrp="1"/>
          </p:cNvSpPr>
          <p:nvPr>
            <p:ph idx="1"/>
          </p:nvPr>
        </p:nvSpPr>
        <p:spPr/>
        <p:txBody>
          <a:bodyPr/>
          <a:lstStyle/>
          <a:p>
            <a:r>
              <a:rPr lang="fr-FR" sz="2300">
                <a:sym typeface="Wingdings" panose="05000000000000000000" pitchFamily="2" charset="2"/>
              </a:rPr>
              <a:t>Technique générale d’un score d’octroi :</a:t>
            </a:r>
          </a:p>
          <a:p>
            <a:r>
              <a:rPr lang="fr-FR" sz="2300">
                <a:sym typeface="Wingdings" panose="05000000000000000000" pitchFamily="2" charset="2"/>
              </a:rPr>
              <a:t>- construction d’un modèle </a:t>
            </a:r>
          </a:p>
          <a:p>
            <a:pPr lvl="1"/>
            <a:r>
              <a:rPr lang="fr-FR" sz="2100">
                <a:sym typeface="Wingdings" panose="05000000000000000000" pitchFamily="2" charset="2"/>
              </a:rPr>
              <a:t>Prédisant un défaut de paiement à un horizon donné</a:t>
            </a:r>
          </a:p>
          <a:p>
            <a:pPr lvl="1"/>
            <a:r>
              <a:rPr lang="fr-FR" sz="2100">
                <a:sym typeface="Wingdings" panose="05000000000000000000" pitchFamily="2" charset="2"/>
              </a:rPr>
              <a:t>En fonction de caractéristiques client / crédit enregistrées lors de la demande de crédit</a:t>
            </a:r>
          </a:p>
          <a:p>
            <a:pPr lvl="1"/>
            <a:r>
              <a:rPr lang="fr-FR" sz="2100">
                <a:sym typeface="Wingdings" panose="05000000000000000000" pitchFamily="2" charset="2"/>
              </a:rPr>
              <a:t>Établi sur des données historiques</a:t>
            </a:r>
          </a:p>
          <a:p>
            <a:r>
              <a:rPr lang="fr-FR" sz="2300">
                <a:sym typeface="Wingdings" panose="05000000000000000000" pitchFamily="2" charset="2"/>
              </a:rPr>
              <a:t>- Le résultat du modèle est une grille de score</a:t>
            </a:r>
          </a:p>
          <a:p>
            <a:pPr lvl="1"/>
            <a:r>
              <a:rPr lang="fr-FR" sz="2100">
                <a:sym typeface="Wingdings" panose="05000000000000000000" pitchFamily="2" charset="2"/>
              </a:rPr>
              <a:t>Coefficients additifs appliqués à chaque modalité des variables explicatives</a:t>
            </a:r>
          </a:p>
          <a:p>
            <a:pPr lvl="1"/>
            <a:r>
              <a:rPr lang="fr-FR" sz="2100">
                <a:sym typeface="Wingdings" panose="05000000000000000000" pitchFamily="2" charset="2"/>
              </a:rPr>
              <a:t>Appliqués aux nouvelles demandes comme outil de décision</a:t>
            </a:r>
          </a:p>
          <a:p>
            <a:r>
              <a:rPr lang="fr-FR" sz="2300">
                <a:sym typeface="Wingdings" panose="05000000000000000000" pitchFamily="2" charset="2"/>
              </a:rPr>
              <a:t>- La gestion courante consiste alors à fixer / modifier les seuils de note de score en fonction</a:t>
            </a:r>
          </a:p>
          <a:p>
            <a:pPr lvl="1"/>
            <a:r>
              <a:rPr lang="fr-FR" sz="2100">
                <a:sym typeface="Wingdings" panose="05000000000000000000" pitchFamily="2" charset="2"/>
              </a:rPr>
              <a:t>du niveau de risque accepté</a:t>
            </a:r>
          </a:p>
          <a:p>
            <a:pPr lvl="1"/>
            <a:r>
              <a:rPr lang="fr-FR" sz="2100">
                <a:sym typeface="Wingdings" panose="05000000000000000000" pitchFamily="2" charset="2"/>
              </a:rPr>
              <a:t>Et du niveau de production de crédit escompté</a:t>
            </a:r>
            <a:endParaRPr lang="fr-FR" sz="2100" dirty="0">
              <a:sym typeface="Wingdings" panose="05000000000000000000" pitchFamily="2" charset="2"/>
            </a:endParaRPr>
          </a:p>
          <a:p>
            <a:pPr lvl="2"/>
            <a:endParaRPr lang="fr-FR" dirty="0">
              <a:sym typeface="Wingdings" panose="05000000000000000000" pitchFamily="2" charset="2"/>
            </a:endParaRPr>
          </a:p>
          <a:p>
            <a:endParaRPr lang="fr-FR" b="1" dirty="0">
              <a:solidFill>
                <a:srgbClr val="00B050"/>
              </a:solidFill>
            </a:endParaRPr>
          </a:p>
        </p:txBody>
      </p:sp>
      <p:sp>
        <p:nvSpPr>
          <p:cNvPr id="5" name="Espace réservé du numéro de diapositive 4">
            <a:extLst>
              <a:ext uri="{FF2B5EF4-FFF2-40B4-BE49-F238E27FC236}">
                <a16:creationId xmlns:a16="http://schemas.microsoft.com/office/drawing/2014/main" id="{A29CA8C6-1CE3-DD60-23F3-77EEEC8C3845}"/>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352757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fontScale="90000"/>
          </a:bodyPr>
          <a:lstStyle/>
          <a:p>
            <a:r>
              <a:rPr lang="fr-FR"/>
              <a:t>Section D. La prévision et la quantification du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ici de déterminer le niveau de pertes financières que la banque encourt sur chacun des crédits qu’elle a accordés.</a:t>
            </a:r>
          </a:p>
          <a:p>
            <a:endParaRPr lang="fr-FR"/>
          </a:p>
          <a:p>
            <a:r>
              <a:rPr lang="fr-FR">
                <a:sym typeface="Wingdings" panose="05000000000000000000" pitchFamily="2" charset="2"/>
              </a:rPr>
              <a:t>La quantification du risque de crédit :</a:t>
            </a:r>
          </a:p>
          <a:p>
            <a:r>
              <a:rPr lang="fr-FR">
                <a:sym typeface="Wingdings" panose="05000000000000000000" pitchFamily="2" charset="2"/>
              </a:rPr>
              <a:t>Espérance de perte = </a:t>
            </a:r>
            <a:r>
              <a:rPr lang="fr-FR" b="1">
                <a:solidFill>
                  <a:srgbClr val="FF0000"/>
                </a:solidFill>
                <a:sym typeface="Wingdings" panose="05000000000000000000" pitchFamily="2" charset="2"/>
              </a:rPr>
              <a:t>Probabilité de défaillance </a:t>
            </a:r>
            <a:r>
              <a:rPr lang="fr-FR">
                <a:sym typeface="Wingdings" panose="05000000000000000000" pitchFamily="2" charset="2"/>
              </a:rPr>
              <a:t>x </a:t>
            </a:r>
            <a:r>
              <a:rPr lang="fr-FR" b="1">
                <a:solidFill>
                  <a:srgbClr val="0070C0"/>
                </a:solidFill>
                <a:sym typeface="Wingdings" panose="05000000000000000000" pitchFamily="2" charset="2"/>
              </a:rPr>
              <a:t>Encours lors de la défaillance</a:t>
            </a:r>
            <a:r>
              <a:rPr lang="fr-FR">
                <a:sym typeface="Wingdings" panose="05000000000000000000" pitchFamily="2" charset="2"/>
              </a:rPr>
              <a:t> x </a:t>
            </a:r>
            <a:r>
              <a:rPr lang="fr-FR" b="1">
                <a:solidFill>
                  <a:srgbClr val="00B050"/>
                </a:solidFill>
                <a:sym typeface="Wingdings" panose="05000000000000000000" pitchFamily="2" charset="2"/>
              </a:rPr>
              <a:t>Taux de perte </a:t>
            </a:r>
          </a:p>
          <a:p>
            <a:r>
              <a:rPr lang="fr-FR">
                <a:sym typeface="Wingdings" panose="05000000000000000000" pitchFamily="2" charset="2"/>
              </a:rPr>
              <a:t>                             </a:t>
            </a:r>
            <a:r>
              <a:rPr lang="fr-FR" b="1">
                <a:sym typeface="Wingdings" panose="05000000000000000000" pitchFamily="2" charset="2"/>
              </a:rPr>
              <a:t>EL</a:t>
            </a:r>
            <a:r>
              <a:rPr lang="fr-FR">
                <a:sym typeface="Wingdings" panose="05000000000000000000" pitchFamily="2" charset="2"/>
              </a:rPr>
              <a:t> =                 </a:t>
            </a:r>
            <a:r>
              <a:rPr lang="fr-FR" b="1">
                <a:solidFill>
                  <a:srgbClr val="FF0000"/>
                </a:solidFill>
                <a:sym typeface="Wingdings" panose="05000000000000000000" pitchFamily="2" charset="2"/>
              </a:rPr>
              <a:t>PD                       </a:t>
            </a:r>
            <a:r>
              <a:rPr lang="fr-FR">
                <a:sym typeface="Wingdings" panose="05000000000000000000" pitchFamily="2" charset="2"/>
              </a:rPr>
              <a:t>x                     </a:t>
            </a:r>
            <a:r>
              <a:rPr lang="fr-FR" b="1">
                <a:solidFill>
                  <a:srgbClr val="0070C0"/>
                </a:solidFill>
                <a:sym typeface="Wingdings" panose="05000000000000000000" pitchFamily="2" charset="2"/>
              </a:rPr>
              <a:t>EAD</a:t>
            </a:r>
            <a:r>
              <a:rPr lang="fr-FR">
                <a:sym typeface="Wingdings" panose="05000000000000000000" pitchFamily="2" charset="2"/>
              </a:rPr>
              <a:t>                       x         </a:t>
            </a:r>
            <a:r>
              <a:rPr lang="fr-FR" b="1">
                <a:solidFill>
                  <a:srgbClr val="00B050"/>
                </a:solidFill>
                <a:sym typeface="Wingdings" panose="05000000000000000000" pitchFamily="2" charset="2"/>
              </a:rPr>
              <a:t>LGD</a:t>
            </a:r>
            <a:endParaRPr lang="fr-FR" b="1">
              <a:solidFill>
                <a:srgbClr val="00B050"/>
              </a:solidFill>
            </a:endParaRP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45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TotalTime>
  <Words>2269</Words>
  <Application>Microsoft Office PowerPoint</Application>
  <PresentationFormat>Grand écran</PresentationFormat>
  <Paragraphs>318</Paragraphs>
  <Slides>34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34</vt:i4>
      </vt:variant>
    </vt:vector>
  </HeadingPairs>
  <TitlesOfParts>
    <vt:vector size="43" baseType="lpstr">
      <vt:lpstr>Arial</vt:lpstr>
      <vt:lpstr>Arial Narrow</vt:lpstr>
      <vt:lpstr>Bookman Old Style</vt:lpstr>
      <vt:lpstr>Calibri</vt:lpstr>
      <vt:lpstr>Franklin Gothic Book</vt:lpstr>
      <vt:lpstr>Symbol</vt:lpstr>
      <vt:lpstr>Times New Roman</vt:lpstr>
      <vt:lpstr>Wingdings</vt:lpstr>
      <vt:lpstr>Personnalisé</vt:lpstr>
      <vt:lpstr>Traitements statistiques dans l’univers bancaire</vt:lpstr>
      <vt:lpstr>Section C. Le risque</vt:lpstr>
      <vt:lpstr>C-1. Les différents risques</vt:lpstr>
      <vt:lpstr>C-1. Les différents risques</vt:lpstr>
      <vt:lpstr>C-1. La gestion des risques</vt:lpstr>
      <vt:lpstr>C-2. Le risque de crédit</vt:lpstr>
      <vt:lpstr>C-2. Gestion du risque de crédit</vt:lpstr>
      <vt:lpstr>C-3. Un exemple de gestion du risque de crédit : le score d’octroi</vt:lpstr>
      <vt:lpstr>Section D. La prévision et la quantification du risque de crédit</vt:lpstr>
      <vt:lpstr>D-1. Modèles associés à la quantification du risque</vt:lpstr>
      <vt:lpstr>D-1. Modèle de probabilité de défaut</vt:lpstr>
      <vt:lpstr>D-1-2. Poser le problème</vt:lpstr>
      <vt:lpstr>D-1-3. Construire la base de données</vt:lpstr>
      <vt:lpstr>D-1-3. Construire la base de données</vt:lpstr>
      <vt:lpstr>D-1-4. Qualifier la base de données</vt:lpstr>
      <vt:lpstr>D-1-5. Echantillonnage</vt:lpstr>
      <vt:lpstr>D-1-6. Sélection des variables</vt:lpstr>
      <vt:lpstr>D-1-6. Sélection des variables</vt:lpstr>
      <vt:lpstr>D-1-7. Construction du modèle</vt:lpstr>
      <vt:lpstr>D-1-7. Construction du modèle</vt:lpstr>
      <vt:lpstr>D-1-7. Construction du modèle</vt:lpstr>
      <vt:lpstr>D-1-7. Construction du modèle</vt:lpstr>
      <vt:lpstr>D-1-7. Construction du modèle</vt:lpstr>
      <vt:lpstr>D-1-7. Construction du modèle</vt:lpstr>
      <vt:lpstr>D-1-7. Construction du modèle</vt:lpstr>
      <vt:lpstr>D-1-8. Evaluation de la qualité du modèle</vt:lpstr>
      <vt:lpstr>D-1-8. Evaluation de la qualité du modèle</vt:lpstr>
      <vt:lpstr>D-1-8. Evaluation de la qualité du modèle</vt:lpstr>
      <vt:lpstr>D-1-9. Implémentation du modèle</vt:lpstr>
      <vt:lpstr>Fait jusqu’ici</vt:lpstr>
      <vt:lpstr>D-2. Le projet : quantification et suivi d’un modèle </vt:lpstr>
      <vt:lpstr>Section E. Le suivi d’un modèle de prévision du risque</vt:lpstr>
      <vt:lpstr>D-2. Quantifier le risque de crédit</vt:lpstr>
      <vt:lpstr>Section E. La pérennisation des modèles</vt:lpstr>
    </vt:vector>
  </TitlesOfParts>
  <Company>STELLANTIS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Modélisation du risque de crédit</dc:title>
  <dc:creator>JEAN-PHILIPPE LAMANCHE (EXTERNAL)</dc:creator>
  <cp:lastModifiedBy>JEAN-PHILIPPE LAMANCHE (EXTERNAL)</cp:lastModifiedBy>
  <cp:revision>80</cp:revision>
  <dcterms:created xsi:type="dcterms:W3CDTF">2023-09-15T14:08:55Z</dcterms:created>
  <dcterms:modified xsi:type="dcterms:W3CDTF">2024-10-31T08:09:16Z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etDate">
    <vt:lpwstr>2023-09-15T14:13:35Z</vt:lpwstr>
  </property>
  <property fmtid="{D5CDD505-2E9C-101B-9397-08002B2CF9AE}" pid="4" name="MSIP_Label_2fd53d93-3f4c-4b90-b511-bd6bdbb4fba9_Method">
    <vt:lpwstr>Standard</vt:lpwstr>
  </property>
  <property fmtid="{D5CDD505-2E9C-101B-9397-08002B2CF9AE}" pid="5" name="MSIP_Label_2fd53d93-3f4c-4b90-b511-bd6bdbb4fba9_Name">
    <vt:lpwstr>2fd53d93-3f4c-4b90-b511-bd6bdbb4fba9</vt:lpwstr>
  </property>
  <property fmtid="{D5CDD505-2E9C-101B-9397-08002B2CF9AE}" pid="6" name="MSIP_Label_2fd53d93-3f4c-4b90-b511-bd6bdbb4fba9_SiteId">
    <vt:lpwstr>d852d5cd-724c-4128-8812-ffa5db3f8507</vt:lpwstr>
  </property>
  <property fmtid="{D5CDD505-2E9C-101B-9397-08002B2CF9AE}" pid="7" name="MSIP_Label_2fd53d93-3f4c-4b90-b511-bd6bdbb4fba9_ActionId">
    <vt:lpwstr>d6546e87-cb36-4cd3-b2fa-594b3430b82d</vt:lpwstr>
  </property>
  <property fmtid="{D5CDD505-2E9C-101B-9397-08002B2CF9AE}" pid="8" name="MSIP_Label_2fd53d93-3f4c-4b90-b511-bd6bdbb4fba9_ContentBits">
    <vt:lpwstr>0</vt:lpwstr>
  </property>
</Properties>
</file>