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8"/>
  </p:notesMasterIdLst>
  <p:handoutMasterIdLst>
    <p:handoutMasterId r:id="rId39"/>
  </p:handoutMasterIdLst>
  <p:sldIdLst>
    <p:sldId id="257" r:id="rId2"/>
    <p:sldId id="293" r:id="rId3"/>
    <p:sldId id="313" r:id="rId4"/>
    <p:sldId id="304" r:id="rId5"/>
    <p:sldId id="314" r:id="rId6"/>
    <p:sldId id="263" r:id="rId7"/>
    <p:sldId id="275" r:id="rId8"/>
    <p:sldId id="264" r:id="rId9"/>
    <p:sldId id="265" r:id="rId10"/>
    <p:sldId id="266" r:id="rId11"/>
    <p:sldId id="276" r:id="rId12"/>
    <p:sldId id="277" r:id="rId13"/>
    <p:sldId id="279" r:id="rId14"/>
    <p:sldId id="282" r:id="rId15"/>
    <p:sldId id="283" r:id="rId16"/>
    <p:sldId id="280" r:id="rId17"/>
    <p:sldId id="284" r:id="rId18"/>
    <p:sldId id="268" r:id="rId19"/>
    <p:sldId id="287" r:id="rId20"/>
    <p:sldId id="286" r:id="rId21"/>
    <p:sldId id="269" r:id="rId22"/>
    <p:sldId id="315" r:id="rId23"/>
    <p:sldId id="316" r:id="rId24"/>
    <p:sldId id="301" r:id="rId25"/>
    <p:sldId id="319" r:id="rId26"/>
    <p:sldId id="320" r:id="rId27"/>
    <p:sldId id="312" r:id="rId28"/>
    <p:sldId id="321" r:id="rId29"/>
    <p:sldId id="322" r:id="rId30"/>
    <p:sldId id="323" r:id="rId31"/>
    <p:sldId id="324" r:id="rId32"/>
    <p:sldId id="325" r:id="rId33"/>
    <p:sldId id="327" r:id="rId34"/>
    <p:sldId id="326" r:id="rId35"/>
    <p:sldId id="309" r:id="rId36"/>
    <p:sldId id="311" r:id="rId3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8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25E3D9-DB02-4B6C-8A3D-AD3E0D3312C0}" type="datetime1">
              <a:rPr lang="fr-FR" smtClean="0"/>
              <a:t>23/11/2024</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076AFEA-E08F-4B62-BE99-0E8D4FF14D8C}" type="datetime1">
              <a:rPr lang="fr-FR" smtClean="0"/>
              <a:t>23/11/2024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t>2023-2024</a:t>
            </a:r>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44426" y="46037"/>
            <a:ext cx="8917158" cy="702305"/>
          </a:xfrm>
        </p:spPr>
        <p:txBody>
          <a:bodyPr rtlCol="0">
            <a:normAutofit/>
          </a:bodyPr>
          <a:lstStyle>
            <a:lvl1pPr>
              <a:defRPr sz="3200"/>
            </a:lvl1pPr>
          </a:lstStyle>
          <a:p>
            <a:pPr rtl="0"/>
            <a:r>
              <a:rPr lang="fr-FR" dirty="0"/>
              <a:t>Modifiez le style du titre</a:t>
            </a:r>
            <a:endParaRPr lang="en-US" dirty="0"/>
          </a:p>
        </p:txBody>
      </p:sp>
      <p:sp>
        <p:nvSpPr>
          <p:cNvPr id="3" name="Espace réservé du contenu 2"/>
          <p:cNvSpPr>
            <a:spLocks noGrp="1"/>
          </p:cNvSpPr>
          <p:nvPr>
            <p:ph idx="1"/>
          </p:nvPr>
        </p:nvSpPr>
        <p:spPr>
          <a:xfrm>
            <a:off x="244426" y="1009163"/>
            <a:ext cx="11529166" cy="5092699"/>
          </a:xfrm>
        </p:spPr>
        <p:txBody>
          <a:bodyPr rtlCol="0"/>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r>
              <a:rPr lang="en-US"/>
              <a:t>2024-2025</a:t>
            </a:r>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r>
              <a:rPr lang="en-US"/>
              <a:t>DONNEES DE RISQUE DANS LA BANQUE</a:t>
            </a:r>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t>2023-2024</a:t>
            </a:r>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t>2023-2024</a:t>
            </a:r>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t>2023-2024</a:t>
            </a:r>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t>2023-2024</a:t>
            </a:r>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r>
              <a:rPr lang="en-US"/>
              <a:t>2023-2024</a:t>
            </a:r>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r>
              <a:rPr lang="fr-FR"/>
              <a:t>Modélisation du risque de crédit</a:t>
            </a:r>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r>
              <a:rPr lang="en-US"/>
              <a:t>2023-2024</a:t>
            </a:r>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r>
              <a:rPr lang="fr-FR"/>
              <a:t>Modélisation du risque de crédit</a:t>
            </a:r>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r>
              <a:rPr lang="en-US"/>
              <a:t>2023-2024</a:t>
            </a:r>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r>
              <a:rPr lang="fr-FR"/>
              <a:t>Modélisation du risque de crédit</a:t>
            </a:r>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323237" y="736795"/>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pPr rtl="0"/>
            <a:r>
              <a:rPr lang="fr" sz="7200"/>
              <a:t>Traitements statistiques dans l’univers bancaire</a:t>
            </a:r>
            <a:endParaRPr lang="fr" sz="7200" dirty="0"/>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lnSpcReduction="10000"/>
          </a:bodyPr>
          <a:lstStyle/>
          <a:p>
            <a:pPr rtl="0"/>
            <a:r>
              <a:rPr lang="fr" sz="2400" dirty="0">
                <a:solidFill>
                  <a:schemeClr val="tx1">
                    <a:lumMod val="85000"/>
                    <a:lumOff val="15000"/>
                  </a:schemeClr>
                </a:solidFill>
              </a:rPr>
              <a:t>Jean-Philippe LAMANCHE</a:t>
            </a:r>
          </a:p>
          <a:p>
            <a:pPr rtl="0"/>
            <a:r>
              <a:rPr lang="fr">
                <a:solidFill>
                  <a:schemeClr val="tx1">
                    <a:lumMod val="85000"/>
                    <a:lumOff val="15000"/>
                  </a:schemeClr>
                </a:solidFill>
              </a:rPr>
              <a:t>2024-2025</a:t>
            </a:r>
            <a:endParaRPr lang="fr" sz="2400" dirty="0">
              <a:solidFill>
                <a:schemeClr val="tx1">
                  <a:lumMod val="85000"/>
                  <a:lumOff val="15000"/>
                </a:schemeClr>
              </a:solidFill>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4" name="Espace réservé de la date 3">
            <a:extLst>
              <a:ext uri="{FF2B5EF4-FFF2-40B4-BE49-F238E27FC236}">
                <a16:creationId xmlns:a16="http://schemas.microsoft.com/office/drawing/2014/main" id="{953BD263-A0CE-48B0-52F3-D30D60E5651B}"/>
              </a:ext>
            </a:extLst>
          </p:cNvPr>
          <p:cNvSpPr>
            <a:spLocks noGrp="1"/>
          </p:cNvSpPr>
          <p:nvPr>
            <p:ph type="dt" sz="half" idx="10"/>
          </p:nvPr>
        </p:nvSpPr>
        <p:spPr/>
        <p:txBody>
          <a:bodyPr/>
          <a:lstStyle/>
          <a:p>
            <a:pPr rtl="0"/>
            <a:r>
              <a:rPr lang="en-US"/>
              <a:t>2024-2025</a:t>
            </a:r>
            <a:endParaRPr lang="en-US" dirty="0"/>
          </a:p>
        </p:txBody>
      </p:sp>
      <p:sp>
        <p:nvSpPr>
          <p:cNvPr id="6" name="Espace réservé du numéro de diapositive 5">
            <a:extLst>
              <a:ext uri="{FF2B5EF4-FFF2-40B4-BE49-F238E27FC236}">
                <a16:creationId xmlns:a16="http://schemas.microsoft.com/office/drawing/2014/main" id="{42D995E4-271B-446A-5496-9282CC74694F}"/>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21C54-8478-5EE1-AE3B-FA514F265FC8}"/>
              </a:ext>
            </a:extLst>
          </p:cNvPr>
          <p:cNvSpPr>
            <a:spLocks noGrp="1"/>
          </p:cNvSpPr>
          <p:nvPr>
            <p:ph type="title"/>
          </p:nvPr>
        </p:nvSpPr>
        <p:spPr/>
        <p:txBody>
          <a:bodyPr/>
          <a:lstStyle/>
          <a:p>
            <a:r>
              <a:rPr lang="fr-FR"/>
              <a:t>D-1-6. Sélection </a:t>
            </a:r>
            <a:r>
              <a:rPr lang="fr-FR" dirty="0"/>
              <a:t>des variables</a:t>
            </a:r>
          </a:p>
        </p:txBody>
      </p:sp>
      <p:sp>
        <p:nvSpPr>
          <p:cNvPr id="3" name="Espace réservé du contenu 2">
            <a:extLst>
              <a:ext uri="{FF2B5EF4-FFF2-40B4-BE49-F238E27FC236}">
                <a16:creationId xmlns:a16="http://schemas.microsoft.com/office/drawing/2014/main" id="{3E5D2A37-337A-3A44-115A-69599BAF29EB}"/>
              </a:ext>
            </a:extLst>
          </p:cNvPr>
          <p:cNvSpPr>
            <a:spLocks noGrp="1"/>
          </p:cNvSpPr>
          <p:nvPr>
            <p:ph idx="1"/>
          </p:nvPr>
        </p:nvSpPr>
        <p:spPr/>
        <p:txBody>
          <a:bodyPr/>
          <a:lstStyle/>
          <a:p>
            <a:r>
              <a:rPr lang="fr-FR" dirty="0"/>
              <a:t>Critères de première sélection des variables</a:t>
            </a:r>
          </a:p>
          <a:p>
            <a:pPr lvl="1"/>
            <a:r>
              <a:rPr lang="fr-FR" dirty="0"/>
              <a:t>La variable doit avoir un lien avec la variable expliquée (le défaut)</a:t>
            </a:r>
          </a:p>
          <a:p>
            <a:pPr lvl="2"/>
            <a:r>
              <a:rPr lang="fr-FR" dirty="0"/>
              <a:t>Tester l’indépendance de la variable avec le défaut : tests du </a:t>
            </a:r>
            <a:r>
              <a:rPr lang="fr-FR" dirty="0">
                <a:sym typeface="Symbol" panose="05050102010706020507" pitchFamily="18" charset="2"/>
              </a:rPr>
              <a:t>² pour des variables qualitatives + comparaison des taux de défaut par modalités</a:t>
            </a:r>
          </a:p>
          <a:p>
            <a:pPr lvl="2"/>
            <a:r>
              <a:rPr lang="fr-FR" dirty="0">
                <a:sym typeface="Symbol" panose="05050102010706020507" pitchFamily="18" charset="2"/>
              </a:rPr>
              <a:t>Pour les variables quantitatives</a:t>
            </a:r>
          </a:p>
          <a:p>
            <a:pPr lvl="3"/>
            <a:r>
              <a:rPr lang="fr-FR" dirty="0">
                <a:sym typeface="Symbol" panose="05050102010706020507" pitchFamily="18" charset="2"/>
              </a:rPr>
              <a:t>Corrélation avec le défaut (avec précaution !)</a:t>
            </a:r>
          </a:p>
          <a:p>
            <a:pPr lvl="3"/>
            <a:r>
              <a:rPr lang="fr-FR" dirty="0">
                <a:sym typeface="Symbol" panose="05050102010706020507" pitchFamily="18" charset="2"/>
              </a:rPr>
              <a:t>Comparaison des distributions </a:t>
            </a:r>
            <a:r>
              <a:rPr lang="fr-FR">
                <a:sym typeface="Symbol" panose="05050102010706020507" pitchFamily="18" charset="2"/>
              </a:rPr>
              <a:t>des populations </a:t>
            </a:r>
            <a:r>
              <a:rPr lang="fr-FR" dirty="0">
                <a:sym typeface="Symbol" panose="05050102010706020507" pitchFamily="18" charset="2"/>
              </a:rPr>
              <a:t>avec et sans défaut (et test de Kolmogorov-Smirnov)</a:t>
            </a:r>
          </a:p>
          <a:p>
            <a:pPr lvl="3"/>
            <a:endParaRPr lang="fr-FR" dirty="0">
              <a:sym typeface="Symbol" panose="05050102010706020507" pitchFamily="18" charset="2"/>
            </a:endParaRPr>
          </a:p>
          <a:p>
            <a:pPr lvl="2"/>
            <a:endParaRPr lang="fr-FR" dirty="0">
              <a:sym typeface="Symbol" panose="05050102010706020507" pitchFamily="18" charset="2"/>
            </a:endParaRPr>
          </a:p>
          <a:p>
            <a:pPr lvl="2"/>
            <a:endParaRPr lang="fr-FR" dirty="0">
              <a:sym typeface="Symbol" panose="05050102010706020507" pitchFamily="18" charset="2"/>
            </a:endParaRPr>
          </a:p>
          <a:p>
            <a:pPr lvl="2"/>
            <a:endParaRPr lang="fr-FR" dirty="0"/>
          </a:p>
        </p:txBody>
      </p:sp>
      <p:sp>
        <p:nvSpPr>
          <p:cNvPr id="5" name="Espace réservé du numéro de diapositive 4">
            <a:extLst>
              <a:ext uri="{FF2B5EF4-FFF2-40B4-BE49-F238E27FC236}">
                <a16:creationId xmlns:a16="http://schemas.microsoft.com/office/drawing/2014/main" id="{D762E460-3C55-9689-323E-0BC297292586}"/>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6" name="Image 5">
            <a:extLst>
              <a:ext uri="{FF2B5EF4-FFF2-40B4-BE49-F238E27FC236}">
                <a16:creationId xmlns:a16="http://schemas.microsoft.com/office/drawing/2014/main" id="{65185024-B310-1A3D-F1F6-2782228596B3}"/>
              </a:ext>
            </a:extLst>
          </p:cNvPr>
          <p:cNvPicPr>
            <a:picLocks noChangeAspect="1"/>
          </p:cNvPicPr>
          <p:nvPr/>
        </p:nvPicPr>
        <p:blipFill>
          <a:blip r:embed="rId2"/>
          <a:stretch>
            <a:fillRect/>
          </a:stretch>
        </p:blipFill>
        <p:spPr>
          <a:xfrm>
            <a:off x="8218426" y="2012328"/>
            <a:ext cx="2650490" cy="4191000"/>
          </a:xfrm>
          <a:prstGeom prst="rect">
            <a:avLst/>
          </a:prstGeom>
        </p:spPr>
      </p:pic>
      <p:pic>
        <p:nvPicPr>
          <p:cNvPr id="7" name="Image 6">
            <a:extLst>
              <a:ext uri="{FF2B5EF4-FFF2-40B4-BE49-F238E27FC236}">
                <a16:creationId xmlns:a16="http://schemas.microsoft.com/office/drawing/2014/main" id="{2AB12A70-14B3-95D7-1D40-0340928DC005}"/>
              </a:ext>
            </a:extLst>
          </p:cNvPr>
          <p:cNvPicPr>
            <a:picLocks noChangeAspect="1"/>
          </p:cNvPicPr>
          <p:nvPr/>
        </p:nvPicPr>
        <p:blipFill>
          <a:blip r:embed="rId3"/>
          <a:stretch>
            <a:fillRect/>
          </a:stretch>
        </p:blipFill>
        <p:spPr>
          <a:xfrm>
            <a:off x="2104007" y="2887825"/>
            <a:ext cx="4302803" cy="3214037"/>
          </a:xfrm>
          <a:prstGeom prst="rect">
            <a:avLst/>
          </a:prstGeom>
        </p:spPr>
      </p:pic>
    </p:spTree>
    <p:extLst>
      <p:ext uri="{BB962C8B-B14F-4D97-AF65-F5344CB8AC3E}">
        <p14:creationId xmlns:p14="http://schemas.microsoft.com/office/powerpoint/2010/main" val="9573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21C54-8478-5EE1-AE3B-FA514F265FC8}"/>
              </a:ext>
            </a:extLst>
          </p:cNvPr>
          <p:cNvSpPr>
            <a:spLocks noGrp="1"/>
          </p:cNvSpPr>
          <p:nvPr>
            <p:ph type="title"/>
          </p:nvPr>
        </p:nvSpPr>
        <p:spPr/>
        <p:txBody>
          <a:bodyPr/>
          <a:lstStyle/>
          <a:p>
            <a:r>
              <a:rPr lang="fr-FR"/>
              <a:t>D-1-6. Sélection </a:t>
            </a:r>
            <a:r>
              <a:rPr lang="fr-FR" dirty="0"/>
              <a:t>des variables</a:t>
            </a:r>
          </a:p>
        </p:txBody>
      </p:sp>
      <p:sp>
        <p:nvSpPr>
          <p:cNvPr id="3" name="Espace réservé du contenu 2">
            <a:extLst>
              <a:ext uri="{FF2B5EF4-FFF2-40B4-BE49-F238E27FC236}">
                <a16:creationId xmlns:a16="http://schemas.microsoft.com/office/drawing/2014/main" id="{3E5D2A37-337A-3A44-115A-69599BAF29EB}"/>
              </a:ext>
            </a:extLst>
          </p:cNvPr>
          <p:cNvSpPr>
            <a:spLocks noGrp="1"/>
          </p:cNvSpPr>
          <p:nvPr>
            <p:ph idx="1"/>
          </p:nvPr>
        </p:nvSpPr>
        <p:spPr/>
        <p:txBody>
          <a:bodyPr/>
          <a:lstStyle/>
          <a:p>
            <a:r>
              <a:rPr lang="fr-FR" dirty="0"/>
              <a:t>Liens entre variables</a:t>
            </a:r>
          </a:p>
          <a:p>
            <a:pPr lvl="1"/>
            <a:r>
              <a:rPr lang="fr-FR" dirty="0"/>
              <a:t>Il est préférable de ne conserver qu’une seule variable au sein d’un groupe de variables fortement corrélées entre elles</a:t>
            </a:r>
          </a:p>
          <a:p>
            <a:pPr lvl="2"/>
            <a:r>
              <a:rPr lang="fr-FR" dirty="0"/>
              <a:t>Examen des corrélations entre variables (Pearson possible pour les variables quantitatives, Spearman en général préférable)</a:t>
            </a:r>
          </a:p>
          <a:p>
            <a:pPr lvl="1"/>
            <a:r>
              <a:rPr lang="fr-FR" dirty="0"/>
              <a:t>Des croisements entre variables peuvent, avec l’habitude, apporter de l’information au modèle</a:t>
            </a:r>
          </a:p>
          <a:p>
            <a:r>
              <a:rPr lang="fr-FR" dirty="0"/>
              <a:t>Transformation des variables</a:t>
            </a:r>
          </a:p>
          <a:p>
            <a:pPr lvl="1"/>
            <a:r>
              <a:rPr lang="fr-FR" dirty="0"/>
              <a:t>Phase primordiale du traitement des variables</a:t>
            </a:r>
          </a:p>
          <a:p>
            <a:pPr lvl="1"/>
            <a:r>
              <a:rPr lang="fr-FR" dirty="0"/>
              <a:t>Objectif : condenser chaque variable en modalités dissociées et à fort pouvoir explicatif du défaut</a:t>
            </a:r>
          </a:p>
          <a:p>
            <a:pPr lvl="2"/>
            <a:r>
              <a:rPr lang="fr-FR" dirty="0"/>
              <a:t>Découpage en tranches des variables quantitatives (avec techniques d’optimisation des tranches : max </a:t>
            </a:r>
            <a:r>
              <a:rPr lang="fr-FR" dirty="0">
                <a:sym typeface="Symbol" panose="05050102010706020507" pitchFamily="18" charset="2"/>
              </a:rPr>
              <a:t>²)</a:t>
            </a:r>
          </a:p>
          <a:p>
            <a:pPr lvl="2"/>
            <a:r>
              <a:rPr lang="fr-FR" dirty="0">
                <a:sym typeface="Symbol" panose="05050102010706020507" pitchFamily="18" charset="2"/>
              </a:rPr>
              <a:t>Regroupement des modalités des variables qualitatives </a:t>
            </a:r>
          </a:p>
          <a:p>
            <a:pPr lvl="1"/>
            <a:r>
              <a:rPr lang="fr-FR" dirty="0">
                <a:sym typeface="Symbol" panose="05050102010706020507" pitchFamily="18" charset="2"/>
              </a:rPr>
              <a:t>Dichotomisation des variables préférable</a:t>
            </a:r>
          </a:p>
          <a:p>
            <a:pPr lvl="2"/>
            <a:r>
              <a:rPr lang="fr-FR" dirty="0">
                <a:sym typeface="Symbol" panose="05050102010706020507" pitchFamily="18" charset="2"/>
              </a:rPr>
              <a:t>Simplifie la lecture et l’interprétation des résultats</a:t>
            </a:r>
            <a:endParaRPr lang="fr-FR" dirty="0"/>
          </a:p>
        </p:txBody>
      </p:sp>
      <p:sp>
        <p:nvSpPr>
          <p:cNvPr id="5" name="Espace réservé du numéro de diapositive 4">
            <a:extLst>
              <a:ext uri="{FF2B5EF4-FFF2-40B4-BE49-F238E27FC236}">
                <a16:creationId xmlns:a16="http://schemas.microsoft.com/office/drawing/2014/main" id="{D762E460-3C55-9689-323E-0BC297292586}"/>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34723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a:t>
            </a:r>
            <a:r>
              <a:rPr lang="fr-FR" dirty="0"/>
              <a:t>du modèle</a:t>
            </a:r>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Modalités de réalisation d’une régression logistique / sélection des variables définitives</a:t>
            </a:r>
          </a:p>
          <a:p>
            <a:pPr lvl="1"/>
            <a:r>
              <a:rPr lang="fr-FR" dirty="0"/>
              <a:t>Option de construction : procédures </a:t>
            </a:r>
            <a:r>
              <a:rPr lang="fr-FR" dirty="0" err="1"/>
              <a:t>Forward</a:t>
            </a:r>
            <a:r>
              <a:rPr lang="fr-FR" dirty="0"/>
              <a:t> / </a:t>
            </a:r>
            <a:r>
              <a:rPr lang="fr-FR" dirty="0" err="1"/>
              <a:t>Backward</a:t>
            </a:r>
            <a:r>
              <a:rPr lang="fr-FR" dirty="0"/>
              <a:t> / </a:t>
            </a:r>
            <a:r>
              <a:rPr lang="fr-FR" dirty="0" err="1"/>
              <a:t>Stepwise</a:t>
            </a:r>
            <a:r>
              <a:rPr lang="fr-FR" dirty="0"/>
              <a:t> / Manuelle pas à pas</a:t>
            </a:r>
          </a:p>
          <a:p>
            <a:pPr lvl="1"/>
            <a:endParaRPr lang="fr-FR" dirty="0"/>
          </a:p>
          <a:p>
            <a:pPr marL="201168" lvl="1" indent="0">
              <a:buNone/>
            </a:pPr>
            <a:endParaRPr lang="fr-FR" dirty="0"/>
          </a:p>
          <a:p>
            <a:pPr marL="201168" lvl="1" indent="0">
              <a:buNone/>
            </a:pPr>
            <a:endParaRPr lang="fr-FR" dirty="0"/>
          </a:p>
          <a:p>
            <a:pPr marL="201168" lvl="1" indent="0">
              <a:buNone/>
            </a:pPr>
            <a:endParaRPr lang="fr-FR" dirty="0"/>
          </a:p>
          <a:p>
            <a:pPr marL="201168" lvl="1" indent="0">
              <a:buNone/>
            </a:pPr>
            <a:r>
              <a:rPr lang="fr-FR" dirty="0"/>
              <a:t>Lecture des résultats</a:t>
            </a:r>
          </a:p>
          <a:p>
            <a:pPr lvl="1"/>
            <a:r>
              <a:rPr lang="fr-FR" dirty="0"/>
              <a:t>Ecriture de la procédure définitive</a:t>
            </a:r>
          </a:p>
          <a:p>
            <a:pPr marL="201168" lvl="1" indent="0">
              <a:buNone/>
            </a:pPr>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pic>
        <p:nvPicPr>
          <p:cNvPr id="7" name="Image 6">
            <a:extLst>
              <a:ext uri="{FF2B5EF4-FFF2-40B4-BE49-F238E27FC236}">
                <a16:creationId xmlns:a16="http://schemas.microsoft.com/office/drawing/2014/main" id="{286F1DFB-00E5-BA3E-1C04-15E4280EACF4}"/>
              </a:ext>
            </a:extLst>
          </p:cNvPr>
          <p:cNvPicPr>
            <a:picLocks noChangeAspect="1"/>
          </p:cNvPicPr>
          <p:nvPr/>
        </p:nvPicPr>
        <p:blipFill>
          <a:blip r:embed="rId2"/>
          <a:stretch>
            <a:fillRect/>
          </a:stretch>
        </p:blipFill>
        <p:spPr>
          <a:xfrm>
            <a:off x="494838" y="1785660"/>
            <a:ext cx="7296150" cy="942975"/>
          </a:xfrm>
          <a:prstGeom prst="rect">
            <a:avLst/>
          </a:prstGeom>
        </p:spPr>
      </p:pic>
      <p:pic>
        <p:nvPicPr>
          <p:cNvPr id="9" name="Image 8">
            <a:extLst>
              <a:ext uri="{FF2B5EF4-FFF2-40B4-BE49-F238E27FC236}">
                <a16:creationId xmlns:a16="http://schemas.microsoft.com/office/drawing/2014/main" id="{E65F400E-30D6-7710-79D2-BEA9A077223C}"/>
              </a:ext>
            </a:extLst>
          </p:cNvPr>
          <p:cNvPicPr>
            <a:picLocks noChangeAspect="1"/>
          </p:cNvPicPr>
          <p:nvPr/>
        </p:nvPicPr>
        <p:blipFill>
          <a:blip r:embed="rId3"/>
          <a:stretch>
            <a:fillRect/>
          </a:stretch>
        </p:blipFill>
        <p:spPr>
          <a:xfrm>
            <a:off x="244426" y="3757012"/>
            <a:ext cx="7324725" cy="1581150"/>
          </a:xfrm>
          <a:prstGeom prst="rect">
            <a:avLst/>
          </a:prstGeom>
        </p:spPr>
      </p:pic>
      <p:sp>
        <p:nvSpPr>
          <p:cNvPr id="6" name="ZoneTexte 5">
            <a:extLst>
              <a:ext uri="{FF2B5EF4-FFF2-40B4-BE49-F238E27FC236}">
                <a16:creationId xmlns:a16="http://schemas.microsoft.com/office/drawing/2014/main" id="{24572E73-777A-D366-D0A1-7AC733A025B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202317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a:t>
            </a:r>
            <a:r>
              <a:rPr lang="fr-FR" dirty="0"/>
              <a:t>du modèle</a:t>
            </a:r>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pic>
        <p:nvPicPr>
          <p:cNvPr id="6" name="Image 5">
            <a:extLst>
              <a:ext uri="{FF2B5EF4-FFF2-40B4-BE49-F238E27FC236}">
                <a16:creationId xmlns:a16="http://schemas.microsoft.com/office/drawing/2014/main" id="{8E59D48E-01D8-3559-15FA-913EEF149DCE}"/>
              </a:ext>
            </a:extLst>
          </p:cNvPr>
          <p:cNvPicPr>
            <a:picLocks noChangeAspect="1"/>
          </p:cNvPicPr>
          <p:nvPr/>
        </p:nvPicPr>
        <p:blipFill>
          <a:blip r:embed="rId2"/>
          <a:stretch>
            <a:fillRect/>
          </a:stretch>
        </p:blipFill>
        <p:spPr>
          <a:xfrm>
            <a:off x="2713839" y="823912"/>
            <a:ext cx="3781425" cy="5210175"/>
          </a:xfrm>
          <a:prstGeom prst="rect">
            <a:avLst/>
          </a:prstGeom>
        </p:spPr>
      </p:pic>
      <p:sp>
        <p:nvSpPr>
          <p:cNvPr id="4" name="ZoneTexte 3">
            <a:extLst>
              <a:ext uri="{FF2B5EF4-FFF2-40B4-BE49-F238E27FC236}">
                <a16:creationId xmlns:a16="http://schemas.microsoft.com/office/drawing/2014/main" id="{7F843C27-C85D-B940-7CB3-6327CCA2402C}"/>
              </a:ext>
            </a:extLst>
          </p:cNvPr>
          <p:cNvSpPr txBox="1"/>
          <p:nvPr/>
        </p:nvSpPr>
        <p:spPr>
          <a:xfrm rot="19424099">
            <a:off x="8744243" y="4654858"/>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pic>
        <p:nvPicPr>
          <p:cNvPr id="7" name="Image 6">
            <a:extLst>
              <a:ext uri="{FF2B5EF4-FFF2-40B4-BE49-F238E27FC236}">
                <a16:creationId xmlns:a16="http://schemas.microsoft.com/office/drawing/2014/main" id="{83D9FA58-BF38-6A5B-0700-9E988A311FFE}"/>
              </a:ext>
            </a:extLst>
          </p:cNvPr>
          <p:cNvPicPr>
            <a:picLocks noChangeAspect="1"/>
          </p:cNvPicPr>
          <p:nvPr/>
        </p:nvPicPr>
        <p:blipFill>
          <a:blip r:embed="rId3"/>
          <a:stretch>
            <a:fillRect/>
          </a:stretch>
        </p:blipFill>
        <p:spPr>
          <a:xfrm>
            <a:off x="6997322" y="1380801"/>
            <a:ext cx="3657600" cy="2886075"/>
          </a:xfrm>
          <a:prstGeom prst="rect">
            <a:avLst/>
          </a:prstGeom>
        </p:spPr>
      </p:pic>
    </p:spTree>
    <p:extLst>
      <p:ext uri="{BB962C8B-B14F-4D97-AF65-F5344CB8AC3E}">
        <p14:creationId xmlns:p14="http://schemas.microsoft.com/office/powerpoint/2010/main" val="45735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6" name="Image 5">
            <a:extLst>
              <a:ext uri="{FF2B5EF4-FFF2-40B4-BE49-F238E27FC236}">
                <a16:creationId xmlns:a16="http://schemas.microsoft.com/office/drawing/2014/main" id="{3A2EDD5D-386E-13D3-1924-CD23A254957D}"/>
              </a:ext>
            </a:extLst>
          </p:cNvPr>
          <p:cNvPicPr>
            <a:picLocks noChangeAspect="1"/>
          </p:cNvPicPr>
          <p:nvPr/>
        </p:nvPicPr>
        <p:blipFill>
          <a:blip r:embed="rId2"/>
          <a:stretch>
            <a:fillRect/>
          </a:stretch>
        </p:blipFill>
        <p:spPr>
          <a:xfrm>
            <a:off x="623360" y="1488332"/>
            <a:ext cx="6327855" cy="1923049"/>
          </a:xfrm>
          <a:prstGeom prst="rect">
            <a:avLst/>
          </a:prstGeom>
        </p:spPr>
      </p:pic>
      <p:sp>
        <p:nvSpPr>
          <p:cNvPr id="4" name="ZoneTexte 3">
            <a:extLst>
              <a:ext uri="{FF2B5EF4-FFF2-40B4-BE49-F238E27FC236}">
                <a16:creationId xmlns:a16="http://schemas.microsoft.com/office/drawing/2014/main" id="{FD373053-FD1E-550A-6171-7DD75AB640E6}"/>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163973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Image 5">
            <a:extLst>
              <a:ext uri="{FF2B5EF4-FFF2-40B4-BE49-F238E27FC236}">
                <a16:creationId xmlns:a16="http://schemas.microsoft.com/office/drawing/2014/main" id="{AA0A00E6-C452-E724-7E95-F85C87C3F105}"/>
              </a:ext>
            </a:extLst>
          </p:cNvPr>
          <p:cNvPicPr>
            <a:picLocks noChangeAspect="1"/>
          </p:cNvPicPr>
          <p:nvPr/>
        </p:nvPicPr>
        <p:blipFill>
          <a:blip r:embed="rId2"/>
          <a:stretch>
            <a:fillRect/>
          </a:stretch>
        </p:blipFill>
        <p:spPr>
          <a:xfrm>
            <a:off x="3177651" y="821837"/>
            <a:ext cx="3848100" cy="5467350"/>
          </a:xfrm>
          <a:prstGeom prst="rect">
            <a:avLst/>
          </a:prstGeom>
        </p:spPr>
      </p:pic>
      <p:pic>
        <p:nvPicPr>
          <p:cNvPr id="8" name="Image 7">
            <a:extLst>
              <a:ext uri="{FF2B5EF4-FFF2-40B4-BE49-F238E27FC236}">
                <a16:creationId xmlns:a16="http://schemas.microsoft.com/office/drawing/2014/main" id="{DA1A9CF0-8AC3-90EF-32D5-0018105FB64B}"/>
              </a:ext>
            </a:extLst>
          </p:cNvPr>
          <p:cNvPicPr>
            <a:picLocks noChangeAspect="1"/>
          </p:cNvPicPr>
          <p:nvPr/>
        </p:nvPicPr>
        <p:blipFill>
          <a:blip r:embed="rId3"/>
          <a:stretch>
            <a:fillRect/>
          </a:stretch>
        </p:blipFill>
        <p:spPr>
          <a:xfrm>
            <a:off x="7212157" y="1510221"/>
            <a:ext cx="3781425" cy="819150"/>
          </a:xfrm>
          <a:prstGeom prst="rect">
            <a:avLst/>
          </a:prstGeom>
        </p:spPr>
      </p:pic>
      <p:sp>
        <p:nvSpPr>
          <p:cNvPr id="4" name="ZoneTexte 3">
            <a:extLst>
              <a:ext uri="{FF2B5EF4-FFF2-40B4-BE49-F238E27FC236}">
                <a16:creationId xmlns:a16="http://schemas.microsoft.com/office/drawing/2014/main" id="{13AC1E6B-2994-34C8-3B18-1252CDC78795}"/>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2135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7" name="Image 6">
            <a:extLst>
              <a:ext uri="{FF2B5EF4-FFF2-40B4-BE49-F238E27FC236}">
                <a16:creationId xmlns:a16="http://schemas.microsoft.com/office/drawing/2014/main" id="{A70B4B2D-507A-8F88-AD70-746C82B10F72}"/>
              </a:ext>
            </a:extLst>
          </p:cNvPr>
          <p:cNvPicPr>
            <a:picLocks noChangeAspect="1"/>
          </p:cNvPicPr>
          <p:nvPr/>
        </p:nvPicPr>
        <p:blipFill>
          <a:blip r:embed="rId2"/>
          <a:stretch>
            <a:fillRect/>
          </a:stretch>
        </p:blipFill>
        <p:spPr>
          <a:xfrm>
            <a:off x="1316577" y="1595160"/>
            <a:ext cx="3752850" cy="1323975"/>
          </a:xfrm>
          <a:prstGeom prst="rect">
            <a:avLst/>
          </a:prstGeom>
        </p:spPr>
      </p:pic>
      <p:sp>
        <p:nvSpPr>
          <p:cNvPr id="4" name="ZoneTexte 3">
            <a:extLst>
              <a:ext uri="{FF2B5EF4-FFF2-40B4-BE49-F238E27FC236}">
                <a16:creationId xmlns:a16="http://schemas.microsoft.com/office/drawing/2014/main" id="{E1A79151-8FAB-AE85-2C0E-92DC92047879}"/>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2128869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Critères d’arrêt</a:t>
            </a:r>
          </a:p>
          <a:p>
            <a:pPr lvl="1"/>
            <a:r>
              <a:rPr lang="fr-FR" dirty="0"/>
              <a:t>arrêt de la baisse du critère d’</a:t>
            </a:r>
            <a:r>
              <a:rPr lang="fr-FR" dirty="0" err="1"/>
              <a:t>Akaike</a:t>
            </a:r>
            <a:r>
              <a:rPr lang="fr-FR" dirty="0"/>
              <a:t> (AIC)</a:t>
            </a:r>
          </a:p>
          <a:p>
            <a:pPr lvl="1"/>
            <a:r>
              <a:rPr lang="fr-FR" dirty="0"/>
              <a:t>Lorsque la performance (D de Somers)  n’augmente plus guère</a:t>
            </a:r>
          </a:p>
          <a:p>
            <a:pPr lvl="1"/>
            <a:r>
              <a:rPr lang="fr-FR" dirty="0"/>
              <a:t>Attention à ne pas faire de surapprentissage en ajoutant trop de variables ou trop de modalités par variable.</a:t>
            </a:r>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
        <p:nvSpPr>
          <p:cNvPr id="4" name="ZoneTexte 3">
            <a:extLst>
              <a:ext uri="{FF2B5EF4-FFF2-40B4-BE49-F238E27FC236}">
                <a16:creationId xmlns:a16="http://schemas.microsoft.com/office/drawing/2014/main" id="{996E5161-4352-7771-4E98-0A4D8A283670}"/>
              </a:ext>
            </a:extLst>
          </p:cNvPr>
          <p:cNvSpPr txBox="1"/>
          <p:nvPr/>
        </p:nvSpPr>
        <p:spPr>
          <a:xfrm rot="19424099">
            <a:off x="7639586" y="3987489"/>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2366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pic>
        <p:nvPicPr>
          <p:cNvPr id="6" name="Image 5">
            <a:extLst>
              <a:ext uri="{FF2B5EF4-FFF2-40B4-BE49-F238E27FC236}">
                <a16:creationId xmlns:a16="http://schemas.microsoft.com/office/drawing/2014/main" id="{84A6CFAE-559C-355D-D39F-79B16A8D6BDE}"/>
              </a:ext>
            </a:extLst>
          </p:cNvPr>
          <p:cNvPicPr>
            <a:picLocks noChangeAspect="1"/>
          </p:cNvPicPr>
          <p:nvPr/>
        </p:nvPicPr>
        <p:blipFill>
          <a:blip r:embed="rId2"/>
          <a:stretch>
            <a:fillRect/>
          </a:stretch>
        </p:blipFill>
        <p:spPr>
          <a:xfrm>
            <a:off x="1461999" y="1521924"/>
            <a:ext cx="2538730" cy="4067175"/>
          </a:xfrm>
          <a:prstGeom prst="rect">
            <a:avLst/>
          </a:prstGeom>
        </p:spPr>
      </p:pic>
      <p:pic>
        <p:nvPicPr>
          <p:cNvPr id="7" name="Image 6">
            <a:extLst>
              <a:ext uri="{FF2B5EF4-FFF2-40B4-BE49-F238E27FC236}">
                <a16:creationId xmlns:a16="http://schemas.microsoft.com/office/drawing/2014/main" id="{D89C59F6-96AC-26C5-29F1-196D7987BCC0}"/>
              </a:ext>
            </a:extLst>
          </p:cNvPr>
          <p:cNvPicPr>
            <a:picLocks noChangeAspect="1"/>
          </p:cNvPicPr>
          <p:nvPr/>
        </p:nvPicPr>
        <p:blipFill>
          <a:blip r:embed="rId3"/>
          <a:stretch>
            <a:fillRect/>
          </a:stretch>
        </p:blipFill>
        <p:spPr>
          <a:xfrm>
            <a:off x="4703005" y="2257148"/>
            <a:ext cx="2578735" cy="3657600"/>
          </a:xfrm>
          <a:prstGeom prst="rect">
            <a:avLst/>
          </a:prstGeom>
        </p:spPr>
      </p:pic>
      <p:sp>
        <p:nvSpPr>
          <p:cNvPr id="4" name="ZoneTexte 3">
            <a:extLst>
              <a:ext uri="{FF2B5EF4-FFF2-40B4-BE49-F238E27FC236}">
                <a16:creationId xmlns:a16="http://schemas.microsoft.com/office/drawing/2014/main" id="{8C4E5CE6-8FAA-1F64-A0AF-D9DC712DF6AF}"/>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347157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a:p>
            <a:r>
              <a:rPr lang="fr-FR" sz="1800" dirty="0">
                <a:effectLst/>
                <a:latin typeface="Arial" panose="020B0604020202020204" pitchFamily="34" charset="0"/>
                <a:ea typeface="Times New Roman" panose="02020603050405020304" pitchFamily="18" charset="0"/>
                <a:cs typeface="Times New Roman" panose="02020603050405020304" pitchFamily="18" charset="0"/>
              </a:rPr>
              <a:t>On classe les dossiers par note de score décroissante (ou croissante si le score modélise la probabilité de non défaut). On représente en abscisse la proportion de bons et en ordonnée la proportion de mauvais dossiers correspondante.</a:t>
            </a:r>
            <a:endParaRPr lang="en-US" sz="1800" dirty="0">
              <a:effectLst/>
              <a:latin typeface="Times New Roman" panose="02020603050405020304" pitchFamily="18" charset="0"/>
              <a:ea typeface="Times New Roman" panose="02020603050405020304" pitchFamily="18" charset="0"/>
            </a:endParaRPr>
          </a:p>
          <a:p>
            <a:endParaRPr lang="fr-FR" dirty="0"/>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pic>
        <p:nvPicPr>
          <p:cNvPr id="6" name="Image 5">
            <a:extLst>
              <a:ext uri="{FF2B5EF4-FFF2-40B4-BE49-F238E27FC236}">
                <a16:creationId xmlns:a16="http://schemas.microsoft.com/office/drawing/2014/main" id="{F3888548-E21B-7FCB-7156-6A9BD4B3EF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4687" y="2153205"/>
            <a:ext cx="5762625" cy="3581400"/>
          </a:xfrm>
          <a:prstGeom prst="rect">
            <a:avLst/>
          </a:prstGeom>
          <a:solidFill>
            <a:srgbClr val="FFFFFF"/>
          </a:solidFill>
          <a:ln>
            <a:noFill/>
          </a:ln>
        </p:spPr>
      </p:pic>
      <p:sp>
        <p:nvSpPr>
          <p:cNvPr id="4" name="ZoneTexte 3">
            <a:extLst>
              <a:ext uri="{FF2B5EF4-FFF2-40B4-BE49-F238E27FC236}">
                <a16:creationId xmlns:a16="http://schemas.microsoft.com/office/drawing/2014/main" id="{1B620DFF-2519-CB15-5CC3-27EBF74AA30D}"/>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166143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fontScale="90000"/>
          </a:bodyPr>
          <a:lstStyle/>
          <a:p>
            <a:r>
              <a:rPr lang="fr-FR"/>
              <a:t>Section D. La prévision et la quantification du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s’agit ici de déterminer le niveau de pertes financières que la banque encourt sur chacun des crédits qu’elle a accordés.</a:t>
            </a:r>
          </a:p>
          <a:p>
            <a:endParaRPr lang="fr-FR"/>
          </a:p>
          <a:p>
            <a:r>
              <a:rPr lang="fr-FR">
                <a:sym typeface="Wingdings" panose="05000000000000000000" pitchFamily="2" charset="2"/>
              </a:rPr>
              <a:t>La quantification du risque de crédit :</a:t>
            </a:r>
          </a:p>
          <a:p>
            <a:r>
              <a:rPr lang="fr-FR">
                <a:sym typeface="Wingdings" panose="05000000000000000000" pitchFamily="2" charset="2"/>
              </a:rPr>
              <a:t>Espérance de perte = </a:t>
            </a:r>
            <a:r>
              <a:rPr lang="fr-FR" b="1">
                <a:solidFill>
                  <a:srgbClr val="FF0000"/>
                </a:solidFill>
                <a:sym typeface="Wingdings" panose="05000000000000000000" pitchFamily="2" charset="2"/>
              </a:rPr>
              <a:t>Probabilité de défaillance </a:t>
            </a:r>
            <a:r>
              <a:rPr lang="fr-FR">
                <a:sym typeface="Wingdings" panose="05000000000000000000" pitchFamily="2" charset="2"/>
              </a:rPr>
              <a:t>x </a:t>
            </a:r>
            <a:r>
              <a:rPr lang="fr-FR" b="1">
                <a:solidFill>
                  <a:srgbClr val="0070C0"/>
                </a:solidFill>
                <a:sym typeface="Wingdings" panose="05000000000000000000" pitchFamily="2" charset="2"/>
              </a:rPr>
              <a:t>Encours lors de la défaillance</a:t>
            </a:r>
            <a:r>
              <a:rPr lang="fr-FR">
                <a:sym typeface="Wingdings" panose="05000000000000000000" pitchFamily="2" charset="2"/>
              </a:rPr>
              <a:t> x </a:t>
            </a:r>
            <a:r>
              <a:rPr lang="fr-FR" b="1">
                <a:solidFill>
                  <a:srgbClr val="00B050"/>
                </a:solidFill>
                <a:sym typeface="Wingdings" panose="05000000000000000000" pitchFamily="2" charset="2"/>
              </a:rPr>
              <a:t>Taux de perte </a:t>
            </a:r>
          </a:p>
          <a:p>
            <a:r>
              <a:rPr lang="fr-FR">
                <a:sym typeface="Wingdings" panose="05000000000000000000" pitchFamily="2" charset="2"/>
              </a:rPr>
              <a:t>                             </a:t>
            </a:r>
            <a:r>
              <a:rPr lang="fr-FR" b="1">
                <a:sym typeface="Wingdings" panose="05000000000000000000" pitchFamily="2" charset="2"/>
              </a:rPr>
              <a:t>EL</a:t>
            </a:r>
            <a:r>
              <a:rPr lang="fr-FR">
                <a:sym typeface="Wingdings" panose="05000000000000000000" pitchFamily="2" charset="2"/>
              </a:rPr>
              <a:t> =                 </a:t>
            </a:r>
            <a:r>
              <a:rPr lang="fr-FR" b="1">
                <a:solidFill>
                  <a:srgbClr val="FF0000"/>
                </a:solidFill>
                <a:sym typeface="Wingdings" panose="05000000000000000000" pitchFamily="2" charset="2"/>
              </a:rPr>
              <a:t>PD                       </a:t>
            </a:r>
            <a:r>
              <a:rPr lang="fr-FR">
                <a:sym typeface="Wingdings" panose="05000000000000000000" pitchFamily="2" charset="2"/>
              </a:rPr>
              <a:t>x                     </a:t>
            </a:r>
            <a:r>
              <a:rPr lang="fr-FR" b="1">
                <a:solidFill>
                  <a:srgbClr val="0070C0"/>
                </a:solidFill>
                <a:sym typeface="Wingdings" panose="05000000000000000000" pitchFamily="2" charset="2"/>
              </a:rPr>
              <a:t>EAD</a:t>
            </a:r>
            <a:r>
              <a:rPr lang="fr-FR">
                <a:sym typeface="Wingdings" panose="05000000000000000000" pitchFamily="2" charset="2"/>
              </a:rPr>
              <a:t>                       x         </a:t>
            </a:r>
            <a:r>
              <a:rPr lang="fr-FR" b="1">
                <a:solidFill>
                  <a:srgbClr val="00B050"/>
                </a:solidFill>
                <a:sym typeface="Wingdings" panose="05000000000000000000" pitchFamily="2" charset="2"/>
              </a:rPr>
              <a:t>LGD</a:t>
            </a:r>
            <a:endParaRPr lang="fr-FR" b="1">
              <a:solidFill>
                <a:srgbClr val="00B050"/>
              </a:solidFill>
            </a:endParaRP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
        <p:nvSpPr>
          <p:cNvPr id="4" name="ZoneTexte 3">
            <a:extLst>
              <a:ext uri="{FF2B5EF4-FFF2-40B4-BE49-F238E27FC236}">
                <a16:creationId xmlns:a16="http://schemas.microsoft.com/office/drawing/2014/main" id="{83B3230B-D5FE-091C-9736-9D80FF87CDD4}"/>
              </a:ext>
            </a:extLst>
          </p:cNvPr>
          <p:cNvSpPr txBox="1"/>
          <p:nvPr/>
        </p:nvSpPr>
        <p:spPr>
          <a:xfrm rot="19424099">
            <a:off x="9651447" y="4727498"/>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3457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a:p>
            <a:pPr lvl="1"/>
            <a:r>
              <a:rPr lang="fr-FR" dirty="0"/>
              <a:t>Enfin : appliquer le même modèle (c’est-à-dire les mêmes coefficients) sur l’échantillon de validation</a:t>
            </a:r>
          </a:p>
          <a:p>
            <a:pPr lvl="1"/>
            <a:r>
              <a:rPr lang="fr-FR" dirty="0"/>
              <a:t>Et reproduire les analyses précédentes sur cet échantillon</a:t>
            </a:r>
          </a:p>
          <a:p>
            <a:pPr lvl="1"/>
            <a:r>
              <a:rPr lang="fr-FR" dirty="0"/>
              <a:t>En comparant les résultats</a:t>
            </a:r>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4" name="ZoneTexte 3">
            <a:extLst>
              <a:ext uri="{FF2B5EF4-FFF2-40B4-BE49-F238E27FC236}">
                <a16:creationId xmlns:a16="http://schemas.microsoft.com/office/drawing/2014/main" id="{9925E7C7-7672-DA23-5B08-3771855E96A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308778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841EF9-A8F4-5072-89CE-A68362F57C9D}"/>
              </a:ext>
            </a:extLst>
          </p:cNvPr>
          <p:cNvSpPr>
            <a:spLocks noGrp="1"/>
          </p:cNvSpPr>
          <p:nvPr>
            <p:ph type="title"/>
          </p:nvPr>
        </p:nvSpPr>
        <p:spPr/>
        <p:txBody>
          <a:bodyPr/>
          <a:lstStyle/>
          <a:p>
            <a:r>
              <a:rPr lang="fr-FR"/>
              <a:t>D-1-9. Implémentation </a:t>
            </a:r>
            <a:r>
              <a:rPr lang="fr-FR" dirty="0"/>
              <a:t>du modèle</a:t>
            </a:r>
          </a:p>
        </p:txBody>
      </p:sp>
      <p:sp>
        <p:nvSpPr>
          <p:cNvPr id="3" name="Espace réservé du contenu 2">
            <a:extLst>
              <a:ext uri="{FF2B5EF4-FFF2-40B4-BE49-F238E27FC236}">
                <a16:creationId xmlns:a16="http://schemas.microsoft.com/office/drawing/2014/main" id="{530D6618-24BB-8AE8-C749-6F294DE15074}"/>
              </a:ext>
            </a:extLst>
          </p:cNvPr>
          <p:cNvSpPr>
            <a:spLocks noGrp="1"/>
          </p:cNvSpPr>
          <p:nvPr>
            <p:ph idx="1"/>
          </p:nvPr>
        </p:nvSpPr>
        <p:spPr/>
        <p:txBody>
          <a:bodyPr/>
          <a:lstStyle/>
          <a:p>
            <a:r>
              <a:rPr lang="fr-FR" dirty="0"/>
              <a:t>Calibrage d’un modèle de probabilité de défaut</a:t>
            </a:r>
          </a:p>
          <a:p>
            <a:pPr lvl="1"/>
            <a:r>
              <a:rPr lang="fr-FR" dirty="0"/>
              <a:t>Découpage en classes homogènes de risque</a:t>
            </a:r>
          </a:p>
          <a:p>
            <a:pPr lvl="1"/>
            <a:r>
              <a:rPr lang="fr-FR" dirty="0"/>
              <a:t>Calcul d’une probabilité de défaut moyenne pour chaque classe : taux de défaut observé moyen (ensuite moyenné tout au long d’un cycle économique complet)</a:t>
            </a:r>
          </a:p>
          <a:p>
            <a:r>
              <a:rPr lang="fr-FR" dirty="0"/>
              <a:t>Mise en œuvre opérationnelle</a:t>
            </a:r>
          </a:p>
          <a:p>
            <a:pPr lvl="1"/>
            <a:r>
              <a:rPr lang="fr-FR" dirty="0"/>
              <a:t>Rédiger un cahier des charges</a:t>
            </a:r>
          </a:p>
          <a:p>
            <a:pPr lvl="1"/>
            <a:r>
              <a:rPr lang="fr-FR" dirty="0"/>
              <a:t>Recetter les développements informatiques</a:t>
            </a:r>
          </a:p>
          <a:p>
            <a:pPr lvl="1"/>
            <a:r>
              <a:rPr lang="fr-FR" dirty="0"/>
              <a:t>Insertion opérationnelle du modèle</a:t>
            </a:r>
          </a:p>
          <a:p>
            <a:pPr lvl="2"/>
            <a:r>
              <a:rPr lang="fr-FR" dirty="0"/>
              <a:t>Utilisations connexes du modèle : octroi, tarification</a:t>
            </a:r>
          </a:p>
        </p:txBody>
      </p:sp>
      <p:sp>
        <p:nvSpPr>
          <p:cNvPr id="5" name="Espace réservé du numéro de diapositive 4">
            <a:extLst>
              <a:ext uri="{FF2B5EF4-FFF2-40B4-BE49-F238E27FC236}">
                <a16:creationId xmlns:a16="http://schemas.microsoft.com/office/drawing/2014/main" id="{7E12585E-A429-1A35-4864-6C47E385D39B}"/>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4" name="ZoneTexte 3">
            <a:extLst>
              <a:ext uri="{FF2B5EF4-FFF2-40B4-BE49-F238E27FC236}">
                <a16:creationId xmlns:a16="http://schemas.microsoft.com/office/drawing/2014/main" id="{034DC9E5-8CB1-DE57-F704-88611C774836}"/>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11301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D-1. Calibration d’un modèle de PD</a:t>
            </a:r>
            <a:endParaRPr lang="fr-FR"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Comment passer d’un modèle de prédiction du défaut à la détermination de la probabilité de défaut ?</a:t>
                </a:r>
              </a:p>
              <a:p>
                <a:r>
                  <a:rPr lang="fr-FR"/>
                  <a:t>- Pour une régression logistique, la PD théorique du modèle construit vaut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1+</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𝑒</m:t>
                            </m:r>
                          </m:e>
                          <m:sup>
                            <m:r>
                              <a:rPr lang="fr-FR" b="0" i="1" smtClean="0">
                                <a:latin typeface="Cambria Math" panose="02040503050406030204" pitchFamily="18" charset="0"/>
                              </a:rPr>
                              <m:t>−</m:t>
                            </m:r>
                            <m:r>
                              <a:rPr lang="fr-FR" b="0" i="1" smtClean="0">
                                <a:latin typeface="Cambria Math" panose="02040503050406030204" pitchFamily="18" charset="0"/>
                              </a:rPr>
                              <m:t>𝑠𝑐𝑜𝑟𝑒</m:t>
                            </m:r>
                          </m:sup>
                        </m:sSup>
                      </m:den>
                    </m:f>
                  </m:oMath>
                </a14:m>
                <a:r>
                  <a:rPr lang="fr-FR"/>
                  <a:t> . Mais elle dépend de l’échantillon de construction du modèle</a:t>
                </a:r>
              </a:p>
              <a:p>
                <a:r>
                  <a:rPr lang="fr-FR"/>
                  <a:t>- La calibration de la PD va consister :</a:t>
                </a:r>
              </a:p>
              <a:p>
                <a:pPr lvl="1"/>
                <a:r>
                  <a:rPr lang="fr-FR"/>
                  <a:t>À découper la note de score en segments de risque homogènes</a:t>
                </a:r>
              </a:p>
              <a:p>
                <a:pPr lvl="1"/>
                <a:r>
                  <a:rPr lang="fr-FR"/>
                  <a:t>à déterminer une PD moyenne sur tout un cycle économique, par moyenne pour chacun des segments des taux de défaut observés sur un cycle.j</a:t>
                </a:r>
              </a:p>
              <a:p>
                <a:endParaRPr lang="fr-FR"/>
              </a:p>
              <a:p>
                <a:pPr marL="0" indent="0">
                  <a:buNone/>
                </a:pPr>
                <a:endParaRPr lang="fr-FR"/>
              </a:p>
            </p:txBody>
          </p:sp>
        </mc:Choice>
        <mc:Fallback>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476" t="-599" r="-1005"/>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Tree>
    <p:extLst>
      <p:ext uri="{BB962C8B-B14F-4D97-AF65-F5344CB8AC3E}">
        <p14:creationId xmlns:p14="http://schemas.microsoft.com/office/powerpoint/2010/main" val="3316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D-2. Modèles d’EAD et de LGD</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Les modèles d’EAD visent à prédire quelle sera l’exposition d’un contrat au moment du défaut, si le défaut intervient à horizon d’un an, </a:t>
            </a:r>
          </a:p>
          <a:p>
            <a:pPr lvl="1"/>
            <a:r>
              <a:rPr lang="fr-FR"/>
              <a:t>L’EAD ne peut toutefois être inférieure à l’exposition actuelle</a:t>
            </a:r>
          </a:p>
          <a:p>
            <a:pPr lvl="1"/>
            <a:r>
              <a:rPr lang="fr-FR"/>
              <a:t>On modélise en général un facteur de conversion (CCF) qui s’applique sous la forme :</a:t>
            </a:r>
          </a:p>
          <a:p>
            <a:pPr marL="201168" lvl="1" indent="0">
              <a:buNone/>
            </a:pPr>
            <a:r>
              <a:rPr lang="fr-FR"/>
              <a:t>	EAD = Exposition courante + ( CCF x part non tirée de l’autorisation)</a:t>
            </a:r>
          </a:p>
          <a:p>
            <a:pPr marL="201168" lvl="1" indent="0">
              <a:buNone/>
            </a:pPr>
            <a:endParaRPr lang="fr-FR"/>
          </a:p>
          <a:p>
            <a:r>
              <a:rPr lang="fr-FR"/>
              <a:t>- Les modèles de LGD prédisent le taux final de perte d’un dossier en fonction  de son exposition au moment du défaut</a:t>
            </a:r>
          </a:p>
          <a:p>
            <a:pPr marL="0" indent="0">
              <a:buNone/>
            </a:pPr>
            <a:r>
              <a:rPr lang="fr-FR"/>
              <a:t>	LGD = Perte finale / EAD</a:t>
            </a:r>
          </a:p>
          <a:p>
            <a:r>
              <a:rPr lang="fr-FR"/>
              <a:t>En général, leur modélisation consiste à déterminer des segments de créances dont la LGD observée est homogène, puis à calibrer chacun de ces segments (calcul de la moyenne des taux de LGD)</a:t>
            </a: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Tree>
    <p:extLst>
      <p:ext uri="{BB962C8B-B14F-4D97-AF65-F5344CB8AC3E}">
        <p14:creationId xmlns:p14="http://schemas.microsoft.com/office/powerpoint/2010/main" val="28780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D-3. Quantifier le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Perte attendue et perte exceptionnelle :</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fr-FR" sz="1900"/>
              <a:t>Distribution des pertes :</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pic>
        <p:nvPicPr>
          <p:cNvPr id="7" name="Image 6">
            <a:extLst>
              <a:ext uri="{FF2B5EF4-FFF2-40B4-BE49-F238E27FC236}">
                <a16:creationId xmlns:a16="http://schemas.microsoft.com/office/drawing/2014/main" id="{EFF6223A-4539-DD14-E387-1F82D9D7AD93}"/>
              </a:ext>
            </a:extLst>
          </p:cNvPr>
          <p:cNvPicPr>
            <a:picLocks noChangeAspect="1"/>
          </p:cNvPicPr>
          <p:nvPr/>
        </p:nvPicPr>
        <p:blipFill>
          <a:blip r:embed="rId2"/>
          <a:stretch>
            <a:fillRect/>
          </a:stretch>
        </p:blipFill>
        <p:spPr>
          <a:xfrm>
            <a:off x="4218174" y="1634778"/>
            <a:ext cx="6710363" cy="4214059"/>
          </a:xfrm>
          <a:prstGeom prst="rect">
            <a:avLst/>
          </a:prstGeom>
        </p:spPr>
      </p:pic>
    </p:spTree>
    <p:extLst>
      <p:ext uri="{BB962C8B-B14F-4D97-AF65-F5344CB8AC3E}">
        <p14:creationId xmlns:p14="http://schemas.microsoft.com/office/powerpoint/2010/main" val="17384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D-3. Quantifier le risque de crédit</a:t>
            </a:r>
            <a:endParaRPr lang="fr-FR"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La perte attendue (espérance de perte) doit être couverte par des provisions comptables</a:t>
                </a:r>
              </a:p>
              <a:p>
                <a:pPr lvl="1"/>
                <a:r>
                  <a:rPr lang="fr-FR"/>
                  <a:t>Elle est en général calculée en probabilisant la perte de chaque année </a:t>
                </a:r>
              </a:p>
              <a:p>
                <a:pPr marL="0" indent="0">
                  <a:buNone/>
                </a:pPr>
                <a:r>
                  <a:rPr lang="fr-FR"/>
                  <a:t>		</a:t>
                </a:r>
                <a14:m>
                  <m:oMath xmlns:m="http://schemas.openxmlformats.org/officeDocument/2006/math">
                    <m:r>
                      <a:rPr lang="fr-FR" sz="1900" b="0" i="1" smtClean="0">
                        <a:latin typeface="Cambria Math" panose="02040503050406030204" pitchFamily="18" charset="0"/>
                      </a:rPr>
                      <m:t>𝐸𝐿</m:t>
                    </m:r>
                    <m:r>
                      <a:rPr lang="fr-FR" sz="1900" b="0" i="1" smtClean="0">
                        <a:latin typeface="Cambria Math" panose="02040503050406030204" pitchFamily="18" charset="0"/>
                      </a:rPr>
                      <m:t>=</m:t>
                    </m:r>
                    <m:d>
                      <m:dPr>
                        <m:begChr m:val="["/>
                        <m:endChr m:val="]"/>
                        <m:ctrlPr>
                          <a:rPr lang="fr-FR" sz="1900" b="0" i="1" smtClean="0">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𝑃𝐷</m:t>
                            </m:r>
                          </m:e>
                          <m:sub>
                            <m:r>
                              <a:rPr lang="fr-FR" i="1">
                                <a:latin typeface="Cambria Math" panose="02040503050406030204" pitchFamily="18" charset="0"/>
                              </a:rPr>
                              <m:t>0,1</m:t>
                            </m:r>
                            <m:r>
                              <a:rPr lang="fr-FR" i="1">
                                <a:latin typeface="Cambria Math" panose="02040503050406030204" pitchFamily="18" charset="0"/>
                              </a:rPr>
                              <m:t>𝑎𝑛</m:t>
                            </m:r>
                          </m:sub>
                        </m:sSub>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𝐸𝑋𝑃</m:t>
                            </m:r>
                          </m:e>
                          <m:sub>
                            <m:r>
                              <a:rPr lang="fr-FR" i="1">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𝑎𝑛</m:t>
                            </m:r>
                          </m:sub>
                        </m:sSub>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𝐿𝐺𝐷</m:t>
                        </m:r>
                      </m:e>
                    </m:d>
                    <m:r>
                      <a:rPr lang="fr-FR" sz="1900" b="0" i="1" smtClean="0">
                        <a:latin typeface="Cambria Math" panose="02040503050406030204" pitchFamily="18" charset="0"/>
                      </a:rPr>
                      <m:t>+</m:t>
                    </m:r>
                    <m:d>
                      <m:dPr>
                        <m:begChr m:val="["/>
                        <m:endChr m:val="]"/>
                        <m:ctrlPr>
                          <a:rPr lang="fr-FR" sz="1900" b="0" i="1" smtClean="0">
                            <a:latin typeface="Cambria Math" panose="02040503050406030204" pitchFamily="18" charset="0"/>
                          </a:rPr>
                        </m:ctrlPr>
                      </m:dPr>
                      <m:e>
                        <m:d>
                          <m:dPr>
                            <m:ctrlPr>
                              <a:rPr lang="fr-FR" sz="1900" b="0" i="1" smtClean="0">
                                <a:latin typeface="Cambria Math" panose="02040503050406030204" pitchFamily="18" charset="0"/>
                              </a:rPr>
                            </m:ctrlPr>
                          </m:dPr>
                          <m:e>
                            <m:r>
                              <a:rPr lang="fr-FR" sz="1900" b="0" i="1" smtClean="0">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𝑃𝐷</m:t>
                                </m:r>
                              </m:e>
                              <m:sub>
                                <m:r>
                                  <a:rPr lang="fr-FR" i="1">
                                    <a:latin typeface="Cambria Math" panose="02040503050406030204" pitchFamily="18" charset="0"/>
                                  </a:rPr>
                                  <m:t>0,1</m:t>
                                </m:r>
                                <m:r>
                                  <a:rPr lang="fr-FR" i="1">
                                    <a:latin typeface="Cambria Math" panose="02040503050406030204" pitchFamily="18" charset="0"/>
                                  </a:rPr>
                                  <m:t>𝑎𝑛</m:t>
                                </m:r>
                              </m:sub>
                            </m:sSub>
                          </m:e>
                        </m:d>
                        <m:r>
                          <a:rPr lang="fr-FR" sz="1900"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𝑃𝐷</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𝑎𝑛</m:t>
                            </m:r>
                            <m:r>
                              <a:rPr lang="fr-FR" b="0" i="1" smtClean="0">
                                <a:latin typeface="Cambria Math" panose="02040503050406030204" pitchFamily="18" charset="0"/>
                              </a:rPr>
                              <m:t>𝑠</m:t>
                            </m:r>
                          </m:sub>
                        </m:sSub>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𝐸𝑋𝑃</m:t>
                            </m:r>
                          </m:e>
                          <m:sub>
                            <m:r>
                              <a:rPr lang="fr-FR" b="0" i="1" smtClean="0">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𝑎𝑛</m:t>
                            </m:r>
                          </m:sub>
                        </m:sSub>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𝐿𝐺𝐷</m:t>
                        </m:r>
                      </m:e>
                    </m:d>
                    <m:r>
                      <a:rPr lang="fr-FR" sz="1900" b="0" i="1" smtClean="0">
                        <a:latin typeface="Cambria Math" panose="02040503050406030204" pitchFamily="18" charset="0"/>
                      </a:rPr>
                      <m:t>+…</m:t>
                    </m:r>
                  </m:oMath>
                </a14:m>
                <a:r>
                  <a:rPr lang="fr-FR" sz="1900"/>
                  <a:t> </a:t>
                </a:r>
              </a:p>
              <a:p>
                <a:endParaRPr lang="fr-FR"/>
              </a:p>
            </p:txBody>
          </p:sp>
        </mc:Choice>
        <mc:Fallback>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476" t="-599"/>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spTree>
    <p:extLst>
      <p:ext uri="{BB962C8B-B14F-4D97-AF65-F5344CB8AC3E}">
        <p14:creationId xmlns:p14="http://schemas.microsoft.com/office/powerpoint/2010/main" val="5942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D-3. Quantifier le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fontScale="92500" lnSpcReduction="20000"/>
          </a:bodyPr>
          <a:lstStyle/>
          <a:p>
            <a:r>
              <a:rPr lang="fr-FR"/>
              <a:t>- </a:t>
            </a:r>
            <a:r>
              <a:rPr lang="fr-FR" sz="1900"/>
              <a:t>la perte inattendue va être couverte par des fonds propres (capital social de la banque)</a:t>
            </a:r>
          </a:p>
          <a:p>
            <a:pPr lvl="1">
              <a:buFontTx/>
              <a:buChar char="-"/>
            </a:pPr>
            <a:r>
              <a:rPr lang="fr-FR"/>
              <a:t>Elle est calculée sur la base de RWA (Actifs pondérés du risque) égaux au produit de l’exposition (EAD) et d’un facteur de pondération au risque (RW) :</a:t>
            </a: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r>
              <a:rPr lang="fr-FR"/>
              <a:t>Le ratio des fonds propres de la banque sur les RWA doit être supérieur à 8 % (+ des coussins de sécurité fonctions de la conjoncture) </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pic>
        <p:nvPicPr>
          <p:cNvPr id="6" name="Image 5" descr="Une image contenant texte, capture d’écran, Police, nombre&#10;&#10;Description générée automatiquement">
            <a:extLst>
              <a:ext uri="{FF2B5EF4-FFF2-40B4-BE49-F238E27FC236}">
                <a16:creationId xmlns:a16="http://schemas.microsoft.com/office/drawing/2014/main" id="{0F20EF91-36AB-19B8-A431-59E0E6D91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65" y="1769553"/>
            <a:ext cx="7933348" cy="3420681"/>
          </a:xfrm>
          <a:prstGeom prst="rect">
            <a:avLst/>
          </a:prstGeom>
        </p:spPr>
      </p:pic>
    </p:spTree>
    <p:extLst>
      <p:ext uri="{BB962C8B-B14F-4D97-AF65-F5344CB8AC3E}">
        <p14:creationId xmlns:p14="http://schemas.microsoft.com/office/powerpoint/2010/main" val="23377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Utilité du monitoring d’un modèle :</a:t>
            </a:r>
          </a:p>
          <a:p>
            <a:r>
              <a:rPr lang="fr-FR"/>
              <a:t>- un modèle est construit sur une base de données représentative d’une période donnée</a:t>
            </a:r>
          </a:p>
          <a:p>
            <a:r>
              <a:rPr lang="fr-FR"/>
              <a:t>- en cas d’évolution dans le temps de la structure des données, ou du comportement de la clientèle, le modèle courant peut ne plus être performant</a:t>
            </a:r>
          </a:p>
          <a:p>
            <a:r>
              <a:rPr lang="fr-FR">
                <a:sym typeface="Wingdings" panose="05000000000000000000" pitchFamily="2" charset="2"/>
              </a:rPr>
              <a:t> Il est donc primordial de garantir la qualité d’un modèle pour permettre une estimation correcte du risque</a:t>
            </a:r>
          </a:p>
          <a:p>
            <a:r>
              <a:rPr lang="fr-FR">
                <a:sym typeface="Wingdings" panose="05000000000000000000" pitchFamily="2" charset="2"/>
              </a:rPr>
              <a:t>Sinon : le modèle doit être reconstruit</a:t>
            </a:r>
          </a:p>
          <a:p>
            <a:endParaRPr lang="fr-FR">
              <a:sym typeface="Wingdings" panose="05000000000000000000" pitchFamily="2" charset="2"/>
            </a:endParaRPr>
          </a:p>
          <a:p>
            <a:r>
              <a:rPr lang="fr-FR">
                <a:sym typeface="Wingdings" panose="05000000000000000000" pitchFamily="2" charset="2"/>
              </a:rPr>
              <a:t>Le monitoring sert donc à s’assurer de la qualité de l’ensemble du dispositif d’estimation du risque.</a:t>
            </a: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spTree>
    <p:extLst>
      <p:ext uri="{BB962C8B-B14F-4D97-AF65-F5344CB8AC3E}">
        <p14:creationId xmlns:p14="http://schemas.microsoft.com/office/powerpoint/2010/main" val="319558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Les principales mesures d’un monitoring</a:t>
            </a:r>
          </a:p>
          <a:p>
            <a:pPr lvl="1"/>
            <a:r>
              <a:rPr lang="fr-FR"/>
              <a:t>Indice de stabilité</a:t>
            </a:r>
          </a:p>
          <a:p>
            <a:pPr lvl="1"/>
            <a:r>
              <a:rPr lang="fr-FR"/>
              <a:t>Information value</a:t>
            </a:r>
          </a:p>
          <a:p>
            <a:pPr lvl="1"/>
            <a:r>
              <a:rPr lang="fr-FR"/>
              <a:t>Weight of evidence</a:t>
            </a:r>
          </a:p>
          <a:p>
            <a:pPr lvl="1"/>
            <a:r>
              <a:rPr lang="fr-FR"/>
              <a:t>Indice de Gini</a:t>
            </a:r>
          </a:p>
          <a:p>
            <a:pPr lvl="1"/>
            <a:r>
              <a:rPr lang="fr-FR"/>
              <a:t>V de Cramer</a:t>
            </a:r>
          </a:p>
          <a:p>
            <a:pPr lvl="1"/>
            <a:r>
              <a:rPr lang="fr-FR"/>
              <a:t>Matrices de migration</a:t>
            </a:r>
          </a:p>
          <a:p>
            <a:pPr lvl="1"/>
            <a:r>
              <a:rPr lang="fr-FR"/>
              <a:t>Comparaison prédiction / observation</a:t>
            </a:r>
          </a:p>
          <a:p>
            <a:pPr marL="384048" lvl="2" indent="0">
              <a:buNone/>
            </a:pPr>
            <a:endParaRPr lang="fr-F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28</a:t>
            </a:fld>
            <a:endParaRPr lang="en-US" dirty="0"/>
          </a:p>
        </p:txBody>
      </p:sp>
    </p:spTree>
    <p:extLst>
      <p:ext uri="{BB962C8B-B14F-4D97-AF65-F5344CB8AC3E}">
        <p14:creationId xmlns:p14="http://schemas.microsoft.com/office/powerpoint/2010/main" val="340493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Evaluation de la stabilité des variables en entrée et sortie du modèle : à calculer sur deux périodes (la période de construction et la période actuelle)</a:t>
                </a:r>
              </a:p>
              <a:p>
                <a:r>
                  <a:rPr lang="fr-FR"/>
                  <a:t>Calcul d’un indice de stabilité des modalités des variables inputs, ou de la classe de score en sortie du modèle :</a:t>
                </a:r>
              </a:p>
              <a:p>
                <a14:m>
                  <m:oMath xmlns:m="http://schemas.openxmlformats.org/officeDocument/2006/math">
                    <m:r>
                      <a:rPr lang="fr-FR" sz="2000" b="0" i="1" smtClean="0">
                        <a:latin typeface="Cambria Math" panose="02040503050406030204" pitchFamily="18" charset="0"/>
                      </a:rPr>
                      <m:t>𝐼𝑆</m:t>
                    </m:r>
                    <m:r>
                      <a:rPr lang="fr-FR" sz="2000" b="0" i="1" smtClean="0">
                        <a:latin typeface="Cambria Math" panose="02040503050406030204" pitchFamily="18" charset="0"/>
                      </a:rPr>
                      <m:t>= </m:t>
                    </m:r>
                    <m:nary>
                      <m:naryPr>
                        <m:chr m:val="∑"/>
                        <m:limLoc m:val="undOvr"/>
                        <m:ctrlPr>
                          <a:rPr lang="fr-FR" sz="2000" i="1"/>
                        </m:ctrlPr>
                      </m:naryPr>
                      <m:sub>
                        <m:r>
                          <a:rPr lang="fr-FR" sz="2000" i="1"/>
                          <m:t>𝑖</m:t>
                        </m:r>
                        <m:r>
                          <a:rPr lang="fr-FR" sz="2000" i="1"/>
                          <m:t>=1</m:t>
                        </m:r>
                      </m:sub>
                      <m:sup>
                        <m:r>
                          <a:rPr lang="fr-FR" sz="2000" i="1"/>
                          <m:t>𝑖</m:t>
                        </m:r>
                        <m:r>
                          <a:rPr lang="fr-FR" sz="2000" i="1"/>
                          <m:t>=</m:t>
                        </m:r>
                        <m:r>
                          <a:rPr lang="fr-FR" sz="2000" i="1"/>
                          <m:t>𝑁</m:t>
                        </m:r>
                      </m:sup>
                      <m:e>
                        <m:r>
                          <a:rPr lang="fr-FR" sz="2000" i="1"/>
                          <m:t>(</m:t>
                        </m:r>
                        <m:sSub>
                          <m:sSubPr>
                            <m:ctrlPr>
                              <a:rPr lang="fr-FR" sz="2000" i="1"/>
                            </m:ctrlPr>
                          </m:sSubPr>
                          <m:e>
                            <m:r>
                              <a:rPr lang="fr-FR" sz="2000" i="1"/>
                              <m:t>𝑌</m:t>
                            </m:r>
                          </m:e>
                          <m:sub>
                            <m:r>
                              <a:rPr lang="fr-FR" sz="2000" i="1"/>
                              <m:t>𝑖</m:t>
                            </m:r>
                          </m:sub>
                        </m:sSub>
                        <m:r>
                          <a:rPr lang="fr-FR" sz="2000" i="1"/>
                          <m:t>−</m:t>
                        </m:r>
                        <m:sSub>
                          <m:sSubPr>
                            <m:ctrlPr>
                              <a:rPr lang="fr-FR" sz="2000" i="1"/>
                            </m:ctrlPr>
                          </m:sSubPr>
                          <m:e>
                            <m:r>
                              <a:rPr lang="fr-FR" sz="2000" i="1"/>
                              <m:t>𝑋</m:t>
                            </m:r>
                          </m:e>
                          <m:sub>
                            <m:r>
                              <a:rPr lang="fr-FR" sz="2000" i="1"/>
                              <m:t>𝑖</m:t>
                            </m:r>
                          </m:sub>
                        </m:sSub>
                        <m:r>
                          <a:rPr lang="fr-FR" sz="2000" i="1"/>
                          <m:t>)×</m:t>
                        </m:r>
                        <m:r>
                          <a:rPr lang="fr-FR" sz="2000" i="1"/>
                          <m:t>𝐿𝑜𝑔</m:t>
                        </m:r>
                        <m:r>
                          <a:rPr lang="fr-FR" sz="2000" i="1"/>
                          <m:t>(</m:t>
                        </m:r>
                        <m:f>
                          <m:fPr>
                            <m:ctrlPr>
                              <a:rPr lang="fr-FR" sz="2000" i="1"/>
                            </m:ctrlPr>
                          </m:fPr>
                          <m:num>
                            <m:sSub>
                              <m:sSubPr>
                                <m:ctrlPr>
                                  <a:rPr lang="fr-FR" sz="2000" i="1"/>
                                </m:ctrlPr>
                              </m:sSubPr>
                              <m:e>
                                <m:r>
                                  <a:rPr lang="fr-FR" sz="2000" i="1"/>
                                  <m:t>𝑌</m:t>
                                </m:r>
                              </m:e>
                              <m:sub>
                                <m:r>
                                  <a:rPr lang="fr-FR" sz="2000" i="1"/>
                                  <m:t>𝑖</m:t>
                                </m:r>
                              </m:sub>
                            </m:sSub>
                          </m:num>
                          <m:den>
                            <m:sSub>
                              <m:sSubPr>
                                <m:ctrlPr>
                                  <a:rPr lang="fr-FR" sz="2000" i="1"/>
                                </m:ctrlPr>
                              </m:sSubPr>
                              <m:e>
                                <m:r>
                                  <a:rPr lang="fr-FR" sz="2000" i="1"/>
                                  <m:t>𝑋</m:t>
                                </m:r>
                              </m:e>
                              <m:sub>
                                <m:r>
                                  <a:rPr lang="fr-FR" sz="2000" i="1"/>
                                  <m:t>𝑖</m:t>
                                </m:r>
                              </m:sub>
                            </m:sSub>
                          </m:den>
                        </m:f>
                        <m:r>
                          <a:rPr lang="fr-FR" sz="2000" i="1"/>
                          <m:t>)</m:t>
                        </m:r>
                      </m:e>
                    </m:nary>
                  </m:oMath>
                </a14:m>
                <a:endParaRPr lang="fr-FR" sz="2000"/>
              </a:p>
              <a:p>
                <a:pPr>
                  <a:lnSpc>
                    <a:spcPct val="100000"/>
                  </a:lnSpc>
                  <a:spcBef>
                    <a:spcPts val="0"/>
                  </a:spcBef>
                  <a:spcAft>
                    <a:spcPts val="0"/>
                  </a:spcAft>
                </a:pPr>
                <a:r>
                  <a:rPr lang="fr-FR" sz="2000"/>
                  <a:t>Avec : 		i représente la modalité / classe de score (pour N classes)</a:t>
                </a:r>
              </a:p>
              <a:p>
                <a:pPr>
                  <a:lnSpc>
                    <a:spcPct val="100000"/>
                  </a:lnSpc>
                  <a:spcBef>
                    <a:spcPts val="0"/>
                  </a:spcBef>
                  <a:spcAft>
                    <a:spcPts val="0"/>
                  </a:spcAft>
                </a:pPr>
                <a:r>
                  <a:rPr lang="fr-FR" sz="2000"/>
                  <a:t>		Y</a:t>
                </a:r>
                <a:r>
                  <a:rPr lang="fr-FR" sz="2000" baseline="-25000"/>
                  <a:t>i</a:t>
                </a:r>
                <a:r>
                  <a:rPr lang="fr-FR" sz="2000"/>
                  <a:t> est la fréquence actuelle (en %) de la classe i</a:t>
                </a:r>
              </a:p>
              <a:p>
                <a:pPr>
                  <a:lnSpc>
                    <a:spcPct val="100000"/>
                  </a:lnSpc>
                  <a:spcBef>
                    <a:spcPts val="0"/>
                  </a:spcBef>
                  <a:spcAft>
                    <a:spcPts val="0"/>
                  </a:spcAft>
                </a:pPr>
                <a:r>
                  <a:rPr lang="fr-FR" sz="2000"/>
                  <a:t>		X</a:t>
                </a:r>
                <a:r>
                  <a:rPr lang="fr-FR" sz="2000" baseline="-25000"/>
                  <a:t>i</a:t>
                </a:r>
                <a:r>
                  <a:rPr lang="fr-FR" sz="2000"/>
                  <a:t> est la fréquence de la classe i lors de la construction du modèle</a:t>
                </a:r>
              </a:p>
              <a:p>
                <a:pPr marL="201168" lvl="1" indent="0">
                  <a:spcBef>
                    <a:spcPts val="0"/>
                  </a:spcBef>
                  <a:spcAft>
                    <a:spcPts val="0"/>
                  </a:spcAft>
                  <a:buNone/>
                </a:pPr>
                <a:r>
                  <a:rPr lang="fr-FR" sz="1800"/>
                  <a:t>		Log est le logarithme naturel (népérien)</a:t>
                </a:r>
              </a:p>
              <a:p>
                <a:pPr marL="384048" lvl="2" indent="0">
                  <a:buNone/>
                </a:pPr>
                <a:endParaRPr lang="fr-FR"/>
              </a:p>
              <a:p>
                <a:pPr marL="0" indent="0">
                  <a:buNone/>
                </a:pPr>
                <a:r>
                  <a:rPr lang="fr-FR"/>
                  <a:t>En général, on considère comme stable les IS inférieurs à 10 % et instables les IS supérieurs à 25%.</a:t>
                </a:r>
              </a:p>
            </p:txBody>
          </p:sp>
        </mc:Choice>
        <mc:Fallback>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1269" t="-599" r="-740"/>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29</a:t>
            </a:fld>
            <a:endParaRPr lang="en-US" dirty="0"/>
          </a:p>
        </p:txBody>
      </p:sp>
    </p:spTree>
    <p:extLst>
      <p:ext uri="{BB962C8B-B14F-4D97-AF65-F5344CB8AC3E}">
        <p14:creationId xmlns:p14="http://schemas.microsoft.com/office/powerpoint/2010/main" val="358350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D-1. Modèles associés à la quantification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existe une typologie de modèles par type de grandeur à quantifier, à savoir :</a:t>
            </a:r>
          </a:p>
          <a:p>
            <a:pPr lvl="1"/>
            <a:r>
              <a:rPr lang="fr-FR"/>
              <a:t>Les modèles de probabilité de défaut</a:t>
            </a:r>
          </a:p>
          <a:p>
            <a:pPr lvl="1"/>
            <a:r>
              <a:rPr lang="fr-FR"/>
              <a:t>Les modèles d’exposition en cas de défaut</a:t>
            </a:r>
          </a:p>
          <a:p>
            <a:pPr lvl="1"/>
            <a:r>
              <a:rPr lang="fr-FR"/>
              <a:t>Les modèles de perte en cas de défaut</a:t>
            </a:r>
          </a:p>
          <a:p>
            <a:pPr lvl="1"/>
            <a:endParaRPr lang="fr-FR"/>
          </a:p>
          <a:p>
            <a:pPr marL="201168" lvl="1" indent="0">
              <a:buNone/>
            </a:pPr>
            <a:r>
              <a:rPr lang="fr-FR"/>
              <a:t>La construction de ces modèles peut varier selon le type de normes règlementaires (Bâle IV, IFRS9), mais le principe est le même.</a:t>
            </a:r>
          </a:p>
          <a:p>
            <a:pPr marL="201168" lvl="1" indent="0">
              <a:buNone/>
            </a:pPr>
            <a:endParaRPr lang="fr-FR"/>
          </a:p>
          <a:p>
            <a:pPr marL="201168" lvl="1" indent="0">
              <a:buNone/>
            </a:pPr>
            <a:r>
              <a:rPr lang="fr-FR"/>
              <a:t>On va développer brièvement la construction d’un modèle de probabilité de défaut, pour mieux comprendre comment il fonctionne</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4" name="ZoneTexte 3">
            <a:extLst>
              <a:ext uri="{FF2B5EF4-FFF2-40B4-BE49-F238E27FC236}">
                <a16:creationId xmlns:a16="http://schemas.microsoft.com/office/drawing/2014/main" id="{01D8EFFB-D83D-F60C-42C8-FE72688F75E8}"/>
              </a:ext>
            </a:extLst>
          </p:cNvPr>
          <p:cNvSpPr txBox="1"/>
          <p:nvPr/>
        </p:nvSpPr>
        <p:spPr>
          <a:xfrm rot="19424099">
            <a:off x="9651447" y="4727498"/>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261735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L’Information value de mesurer le pouvoir discriminant d’une variable / d’un score : elle se calcule sur les N modalités / classes </a:t>
                </a:r>
              </a:p>
              <a:p>
                <a:pPr marL="384048" lvl="2" indent="0">
                  <a:buNone/>
                </a:pPr>
                <a:endParaRPr lang="fr-F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𝐼𝑉</m:t>
                      </m:r>
                      <m:r>
                        <a:rPr lang="fr-FR" b="0" i="1" smtClean="0">
                          <a:latin typeface="Cambria Math" panose="02040503050406030204" pitchFamily="18" charset="0"/>
                        </a:rPr>
                        <m:t>= </m:t>
                      </m:r>
                      <m:nary>
                        <m:naryPr>
                          <m:chr m:val="∑"/>
                          <m:limLoc m:val="undOvr"/>
                          <m:ctrlPr>
                            <a:rPr lang="fr-FR" i="1"/>
                          </m:ctrlPr>
                        </m:naryPr>
                        <m:sub>
                          <m:r>
                            <a:rPr lang="en-US" i="1"/>
                            <m:t>𝑖</m:t>
                          </m:r>
                          <m:r>
                            <a:rPr lang="en-US" i="1"/>
                            <m:t>=1</m:t>
                          </m:r>
                        </m:sub>
                        <m:sup>
                          <m:r>
                            <a:rPr lang="en-US" i="1"/>
                            <m:t>𝑖</m:t>
                          </m:r>
                          <m:r>
                            <a:rPr lang="en-US" i="1"/>
                            <m:t>=</m:t>
                          </m:r>
                          <m:r>
                            <a:rPr lang="en-US" i="1"/>
                            <m:t>𝑁</m:t>
                          </m:r>
                        </m:sup>
                        <m:e>
                          <m:d>
                            <m:dPr>
                              <m:begChr m:val="["/>
                              <m:endChr m:val="]"/>
                              <m:ctrlPr>
                                <a:rPr lang="fr-FR" i="1"/>
                              </m:ctrlPr>
                            </m:dPr>
                            <m:e>
                              <m:d>
                                <m:dPr>
                                  <m:ctrlPr>
                                    <a:rPr lang="fr-FR" i="1"/>
                                  </m:ctrlPr>
                                </m:dPr>
                                <m:e>
                                  <m:r>
                                    <a:rPr lang="en-US" i="1"/>
                                    <m:t>𝑃𝑟𝑜𝑝𝑜𝑟𝑡𝑖𝑜𝑛</m:t>
                                  </m:r>
                                  <m:r>
                                    <a:rPr lang="en-US" i="1"/>
                                    <m:t> </m:t>
                                  </m:r>
                                  <m:r>
                                    <a:rPr lang="en-US" i="1"/>
                                    <m:t>𝑑𝑒𝑠</m:t>
                                  </m:r>
                                  <m:r>
                                    <a:rPr lang="en-US" i="1"/>
                                    <m:t> </m:t>
                                  </m:r>
                                  <m:r>
                                    <a:rPr lang="en-US" i="1"/>
                                    <m:t>𝑏𝑜𝑛𝑠</m:t>
                                  </m:r>
                                  <m:r>
                                    <a:rPr lang="en-US" i="1"/>
                                    <m:t>−</m:t>
                                  </m:r>
                                  <m:r>
                                    <a:rPr lang="en-US" i="1"/>
                                    <m:t>𝑃𝑟𝑜𝑝𝑜𝑟𝑡𝑖𝑜𝑛</m:t>
                                  </m:r>
                                  <m:r>
                                    <a:rPr lang="en-US" i="1"/>
                                    <m:t> </m:t>
                                  </m:r>
                                  <m:r>
                                    <a:rPr lang="en-US" i="1"/>
                                    <m:t>𝑑𝑒𝑠</m:t>
                                  </m:r>
                                  <m:r>
                                    <a:rPr lang="en-US" i="1"/>
                                    <m:t> </m:t>
                                  </m:r>
                                  <m:r>
                                    <a:rPr lang="en-US" i="1"/>
                                    <m:t>𝑚𝑎𝑢𝑣𝑎𝑖𝑠</m:t>
                                  </m:r>
                                </m:e>
                              </m:d>
                              <m:r>
                                <a:rPr lang="en-US" i="1"/>
                                <m:t>×</m:t>
                              </m:r>
                              <m:r>
                                <a:rPr lang="en-US" i="1"/>
                                <m:t>𝐿𝑜𝑔</m:t>
                              </m:r>
                              <m:r>
                                <a:rPr lang="en-US" i="1"/>
                                <m:t>(</m:t>
                              </m:r>
                              <m:f>
                                <m:fPr>
                                  <m:ctrlPr>
                                    <a:rPr lang="fr-FR" i="1"/>
                                  </m:ctrlPr>
                                </m:fPr>
                                <m:num>
                                  <m:r>
                                    <a:rPr lang="en-US" i="1"/>
                                    <m:t>𝑃𝑟𝑜𝑝𝑜𝑟𝑡𝑖𝑜𝑛</m:t>
                                  </m:r>
                                  <m:r>
                                    <a:rPr lang="en-US" i="1"/>
                                    <m:t> </m:t>
                                  </m:r>
                                  <m:r>
                                    <a:rPr lang="en-US" i="1"/>
                                    <m:t>𝑑𝑒𝑠</m:t>
                                  </m:r>
                                  <m:r>
                                    <a:rPr lang="en-US" i="1"/>
                                    <m:t> </m:t>
                                  </m:r>
                                  <m:r>
                                    <a:rPr lang="en-US" i="1"/>
                                    <m:t>𝑏𝑜𝑛𝑠</m:t>
                                  </m:r>
                                </m:num>
                                <m:den>
                                  <m:r>
                                    <a:rPr lang="en-US" i="1"/>
                                    <m:t>𝑃𝑟𝑜𝑝𝑜𝑟𝑡𝑖𝑜𝑛</m:t>
                                  </m:r>
                                  <m:r>
                                    <a:rPr lang="en-US" i="1"/>
                                    <m:t> </m:t>
                                  </m:r>
                                  <m:r>
                                    <a:rPr lang="en-US" i="1"/>
                                    <m:t>𝑑𝑒𝑠</m:t>
                                  </m:r>
                                  <m:r>
                                    <a:rPr lang="en-US" i="1"/>
                                    <m:t> </m:t>
                                  </m:r>
                                  <m:r>
                                    <a:rPr lang="en-US" i="1"/>
                                    <m:t>𝑚𝑎𝑢𝑣𝑎𝑖𝑠</m:t>
                                  </m:r>
                                </m:den>
                              </m:f>
                              <m:r>
                                <a:rPr lang="en-US" i="1"/>
                                <m:t>)</m:t>
                              </m:r>
                            </m:e>
                          </m:d>
                        </m:e>
                      </m:nary>
                    </m:oMath>
                  </m:oMathPara>
                </a14:m>
                <a:endParaRPr lang="fr-FR"/>
              </a:p>
              <a:p>
                <a:pPr marL="0" indent="0">
                  <a:buNone/>
                </a:pPr>
                <a:r>
                  <a:rPr lang="fr-FR"/>
                  <a:t>Une IV supérieure à 2 % est en général considérée comme signe d’un bon pouvoir discriminant</a:t>
                </a:r>
              </a:p>
              <a:p>
                <a:pPr marL="0" indent="0">
                  <a:buNone/>
                </a:pPr>
                <a:endParaRPr lang="fr-FR"/>
              </a:p>
              <a:p>
                <a:pPr marL="0" indent="0">
                  <a:buNone/>
                </a:pPr>
                <a:r>
                  <a:rPr lang="fr-FR"/>
                  <a:t>Le ratio </a:t>
                </a:r>
                <a14:m>
                  <m:oMath xmlns:m="http://schemas.openxmlformats.org/officeDocument/2006/math">
                    <m:f>
                      <m:fPr>
                        <m:ctrlPr>
                          <a:rPr lang="fr-FR" i="1"/>
                        </m:ctrlPr>
                      </m:fPr>
                      <m:num>
                        <m:r>
                          <a:rPr lang="en-US" i="1"/>
                          <m:t>𝑃𝑟𝑜𝑝𝑜𝑟𝑡𝑖𝑜𝑛</m:t>
                        </m:r>
                        <m:r>
                          <a:rPr lang="en-US" i="1"/>
                          <m:t> </m:t>
                        </m:r>
                        <m:r>
                          <a:rPr lang="en-US" i="1"/>
                          <m:t>𝑑𝑒𝑠</m:t>
                        </m:r>
                        <m:r>
                          <a:rPr lang="en-US" i="1"/>
                          <m:t> </m:t>
                        </m:r>
                        <m:r>
                          <a:rPr lang="en-US" i="1"/>
                          <m:t>𝑏𝑜𝑛𝑠</m:t>
                        </m:r>
                      </m:num>
                      <m:den>
                        <m:r>
                          <a:rPr lang="en-US" i="1"/>
                          <m:t>𝑃𝑟𝑜𝑝𝑜𝑟𝑡𝑖𝑜𝑛</m:t>
                        </m:r>
                        <m:r>
                          <a:rPr lang="en-US" i="1"/>
                          <m:t> </m:t>
                        </m:r>
                        <m:r>
                          <a:rPr lang="en-US" i="1"/>
                          <m:t>𝑑𝑒𝑠</m:t>
                        </m:r>
                        <m:r>
                          <a:rPr lang="en-US" i="1"/>
                          <m:t> </m:t>
                        </m:r>
                        <m:r>
                          <a:rPr lang="en-US" i="1"/>
                          <m:t>𝑚𝑎𝑢𝑣𝑎𝑖𝑠</m:t>
                        </m:r>
                      </m:den>
                    </m:f>
                  </m:oMath>
                </a14:m>
                <a:r>
                  <a:rPr lang="fr-FR"/>
                  <a:t> est appelé odd ratio de la classe / modalité sur laquelle il est calculé.</a:t>
                </a:r>
              </a:p>
              <a:p>
                <a:pPr marL="0" indent="0">
                  <a:buNone/>
                </a:pPr>
                <a14:m>
                  <m:oMath xmlns:m="http://schemas.openxmlformats.org/officeDocument/2006/math">
                    <m:r>
                      <a:rPr lang="en-US" i="1"/>
                      <m:t>𝐿𝑜𝑔</m:t>
                    </m:r>
                    <m:r>
                      <a:rPr lang="en-US" i="1"/>
                      <m:t>(</m:t>
                    </m:r>
                    <m:f>
                      <m:fPr>
                        <m:ctrlPr>
                          <a:rPr lang="fr-FR" i="1"/>
                        </m:ctrlPr>
                      </m:fPr>
                      <m:num>
                        <m:r>
                          <a:rPr lang="en-US" i="1"/>
                          <m:t>𝑃𝑟𝑜𝑝𝑜𝑟𝑡𝑖𝑜𝑛</m:t>
                        </m:r>
                        <m:r>
                          <a:rPr lang="en-US" i="1"/>
                          <m:t> </m:t>
                        </m:r>
                        <m:r>
                          <a:rPr lang="en-US" i="1"/>
                          <m:t>𝑑𝑒𝑠</m:t>
                        </m:r>
                        <m:r>
                          <a:rPr lang="en-US" i="1"/>
                          <m:t> </m:t>
                        </m:r>
                        <m:r>
                          <a:rPr lang="en-US" i="1"/>
                          <m:t>𝑏𝑜𝑛𝑠</m:t>
                        </m:r>
                      </m:num>
                      <m:den>
                        <m:r>
                          <a:rPr lang="en-US" i="1"/>
                          <m:t>𝑃𝑟𝑜𝑝𝑜𝑟𝑡𝑖𝑜𝑛</m:t>
                        </m:r>
                        <m:r>
                          <a:rPr lang="en-US" i="1"/>
                          <m:t> </m:t>
                        </m:r>
                        <m:r>
                          <a:rPr lang="en-US" i="1"/>
                          <m:t>𝑑𝑒𝑠</m:t>
                        </m:r>
                        <m:r>
                          <a:rPr lang="en-US" i="1"/>
                          <m:t> </m:t>
                        </m:r>
                        <m:r>
                          <a:rPr lang="en-US" i="1"/>
                          <m:t>𝑚𝑎𝑢𝑣𝑎𝑖𝑠</m:t>
                        </m:r>
                      </m:den>
                    </m:f>
                  </m:oMath>
                </a14:m>
                <a:r>
                  <a:rPr lang="fr-FR"/>
                  <a:t>) est appelé Weight of Evidence (WOE)</a:t>
                </a:r>
              </a:p>
            </p:txBody>
          </p:sp>
        </mc:Choice>
        <mc:Fallback>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1269" t="-599"/>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6993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 V de Cramer est une autre mesure de la qualité de discrimination :</a:t>
                </a:r>
              </a:p>
              <a:p>
                <a14:m>
                  <m:oMath xmlns:m="http://schemas.openxmlformats.org/officeDocument/2006/math">
                    <m:r>
                      <a:rPr lang="en-US" sz="2000" i="1"/>
                      <m:t>𝑉</m:t>
                    </m:r>
                    <m:r>
                      <a:rPr lang="en-US" sz="2000" i="1"/>
                      <m:t>=</m:t>
                    </m:r>
                    <m:rad>
                      <m:radPr>
                        <m:degHide m:val="on"/>
                        <m:ctrlPr>
                          <a:rPr lang="fr-FR" sz="2000" i="1"/>
                        </m:ctrlPr>
                      </m:radPr>
                      <m:deg/>
                      <m:e>
                        <m:f>
                          <m:fPr>
                            <m:type m:val="skw"/>
                            <m:ctrlPr>
                              <a:rPr lang="fr-FR" sz="2000" i="1"/>
                            </m:ctrlPr>
                          </m:fPr>
                          <m:num>
                            <m:f>
                              <m:fPr>
                                <m:type m:val="lin"/>
                                <m:ctrlPr>
                                  <a:rPr lang="fr-FR" sz="2000" i="1"/>
                                </m:ctrlPr>
                              </m:fPr>
                              <m:num>
                                <m:nary>
                                  <m:naryPr>
                                    <m:chr m:val="∑"/>
                                    <m:limLoc m:val="undOvr"/>
                                    <m:supHide m:val="on"/>
                                    <m:ctrlPr>
                                      <a:rPr lang="fr-FR" sz="2000" i="1"/>
                                    </m:ctrlPr>
                                  </m:naryPr>
                                  <m:sub>
                                    <m:r>
                                      <a:rPr lang="en-US" sz="2000" i="1"/>
                                      <m:t>𝑖</m:t>
                                    </m:r>
                                  </m:sub>
                                  <m:sup/>
                                  <m:e>
                                    <m:nary>
                                      <m:naryPr>
                                        <m:chr m:val="∑"/>
                                        <m:limLoc m:val="undOvr"/>
                                        <m:supHide m:val="on"/>
                                        <m:ctrlPr>
                                          <a:rPr lang="fr-FR" sz="2000" i="1"/>
                                        </m:ctrlPr>
                                      </m:naryPr>
                                      <m:sub>
                                        <m:r>
                                          <a:rPr lang="en-US" sz="2000" i="1"/>
                                          <m:t>𝑗</m:t>
                                        </m:r>
                                      </m:sub>
                                      <m:sup/>
                                      <m:e>
                                        <m:f>
                                          <m:fPr>
                                            <m:ctrlPr>
                                              <a:rPr lang="fr-FR" sz="2000" i="1"/>
                                            </m:ctrlPr>
                                          </m:fPr>
                                          <m:num>
                                            <m:sSub>
                                              <m:sSubPr>
                                                <m:ctrlPr>
                                                  <a:rPr lang="fr-FR" sz="2000" i="1"/>
                                                </m:ctrlPr>
                                              </m:sSubPr>
                                              <m:e>
                                                <m:r>
                                                  <a:rPr lang="en-US" sz="2000" i="1"/>
                                                  <m:t>(</m:t>
                                                </m:r>
                                                <m:r>
                                                  <a:rPr lang="en-US" sz="2000" i="1"/>
                                                  <m:t>𝑛</m:t>
                                                </m:r>
                                              </m:e>
                                              <m:sub>
                                                <m:r>
                                                  <a:rPr lang="en-US" sz="2000" i="1"/>
                                                  <m:t>𝑖</m:t>
                                                </m:r>
                                                <m:r>
                                                  <a:rPr lang="en-US" sz="2000" i="1"/>
                                                  <m:t>,</m:t>
                                                </m:r>
                                                <m:r>
                                                  <a:rPr lang="en-US" sz="2000" i="1"/>
                                                  <m:t>𝑗</m:t>
                                                </m:r>
                                              </m:sub>
                                            </m:sSub>
                                            <m:r>
                                              <a:rPr lang="en-US" sz="2000" i="1"/>
                                              <m:t>−</m:t>
                                            </m:r>
                                            <m:sSub>
                                              <m:sSubPr>
                                                <m:ctrlPr>
                                                  <a:rPr lang="fr-FR" sz="2000" i="1"/>
                                                </m:ctrlPr>
                                              </m:sSubPr>
                                              <m:e>
                                                <m:r>
                                                  <a:rPr lang="en-US" sz="2000" i="1"/>
                                                  <m:t>𝑒</m:t>
                                                </m:r>
                                              </m:e>
                                              <m:sub>
                                                <m:r>
                                                  <a:rPr lang="en-US" sz="2000" i="1"/>
                                                  <m:t>𝑖</m:t>
                                                </m:r>
                                                <m:r>
                                                  <a:rPr lang="en-US" sz="2000" i="1"/>
                                                  <m:t>,</m:t>
                                                </m:r>
                                                <m:r>
                                                  <a:rPr lang="en-US" sz="2000" i="1"/>
                                                  <m:t>𝑗</m:t>
                                                </m:r>
                                              </m:sub>
                                            </m:sSub>
                                            <m:r>
                                              <a:rPr lang="en-US" sz="2000" i="1"/>
                                              <m:t>)²</m:t>
                                            </m:r>
                                          </m:num>
                                          <m:den>
                                            <m:sSub>
                                              <m:sSubPr>
                                                <m:ctrlPr>
                                                  <a:rPr lang="fr-FR" sz="2000" i="1"/>
                                                </m:ctrlPr>
                                              </m:sSubPr>
                                              <m:e>
                                                <m:r>
                                                  <a:rPr lang="en-US" sz="2000" i="1"/>
                                                  <m:t>𝑒</m:t>
                                                </m:r>
                                              </m:e>
                                              <m:sub>
                                                <m:r>
                                                  <a:rPr lang="en-US" sz="2000" i="1"/>
                                                  <m:t>𝑖</m:t>
                                                </m:r>
                                                <m:r>
                                                  <a:rPr lang="en-US" sz="2000" i="1"/>
                                                  <m:t>,</m:t>
                                                </m:r>
                                                <m:r>
                                                  <a:rPr lang="en-US" sz="2000" i="1"/>
                                                  <m:t>𝑗</m:t>
                                                </m:r>
                                              </m:sub>
                                            </m:sSub>
                                          </m:den>
                                        </m:f>
                                      </m:e>
                                    </m:nary>
                                  </m:e>
                                </m:nary>
                              </m:num>
                              <m:den>
                                <m:r>
                                  <a:rPr lang="en-US" sz="2000" i="1"/>
                                  <m:t>𝑛</m:t>
                                </m:r>
                              </m:den>
                            </m:f>
                          </m:num>
                          <m:den>
                            <m:r>
                              <m:rPr>
                                <m:sty m:val="p"/>
                              </m:rPr>
                              <a:rPr lang="en-US" sz="2000"/>
                              <m:t>min</m:t>
                            </m:r>
                            <m:r>
                              <a:rPr lang="en-US" sz="2000"/>
                              <m:t>⁡</m:t>
                            </m:r>
                            <m:r>
                              <a:rPr lang="en-US" sz="2000" i="1"/>
                              <m:t>(</m:t>
                            </m:r>
                            <m:r>
                              <a:rPr lang="en-US" sz="2000" i="1"/>
                              <m:t>𝑅</m:t>
                            </m:r>
                            <m:r>
                              <a:rPr lang="en-US" sz="2000" i="1"/>
                              <m:t>−1,</m:t>
                            </m:r>
                            <m:r>
                              <a:rPr lang="en-US" sz="2000" i="1"/>
                              <m:t>𝐶</m:t>
                            </m:r>
                            <m:r>
                              <a:rPr lang="en-US" sz="2000" i="1"/>
                              <m:t>−1)</m:t>
                            </m:r>
                          </m:den>
                        </m:f>
                      </m:e>
                    </m:rad>
                  </m:oMath>
                </a14:m>
                <a:endParaRPr lang="fr-FR" sz="1400"/>
              </a:p>
              <a:p>
                <a:pPr>
                  <a:lnSpc>
                    <a:spcPct val="100000"/>
                  </a:lnSpc>
                  <a:spcBef>
                    <a:spcPts val="0"/>
                  </a:spcBef>
                  <a:spcAft>
                    <a:spcPts val="0"/>
                  </a:spcAft>
                </a:pPr>
                <a:r>
                  <a:rPr lang="fr-FR" sz="2000"/>
                  <a:t>Avec </a:t>
                </a:r>
              </a:p>
              <a:p>
                <a:pPr>
                  <a:lnSpc>
                    <a:spcPct val="100000"/>
                  </a:lnSpc>
                  <a:spcBef>
                    <a:spcPts val="0"/>
                  </a:spcBef>
                  <a:spcAft>
                    <a:spcPts val="0"/>
                  </a:spcAft>
                </a:pPr>
                <a:r>
                  <a:rPr lang="fr-FR" sz="2000"/>
                  <a:t>R = Nombre de modalités de la variable</a:t>
                </a:r>
              </a:p>
              <a:p>
                <a:pPr>
                  <a:lnSpc>
                    <a:spcPct val="100000"/>
                  </a:lnSpc>
                  <a:spcBef>
                    <a:spcPts val="0"/>
                  </a:spcBef>
                  <a:spcAft>
                    <a:spcPts val="0"/>
                  </a:spcAft>
                </a:pPr>
                <a:r>
                  <a:rPr lang="fr-FR" sz="2000"/>
                  <a:t>C = Nombre de populations (en général : 2 : les bons et les défauts)</a:t>
                </a:r>
              </a:p>
              <a:p>
                <a:pPr>
                  <a:lnSpc>
                    <a:spcPct val="100000"/>
                  </a:lnSpc>
                  <a:spcBef>
                    <a:spcPts val="0"/>
                  </a:spcBef>
                  <a:spcAft>
                    <a:spcPts val="0"/>
                  </a:spcAft>
                </a:pPr>
                <a14:m>
                  <m:oMath xmlns:m="http://schemas.openxmlformats.org/officeDocument/2006/math">
                    <m:sSub>
                      <m:sSubPr>
                        <m:ctrlPr>
                          <a:rPr lang="fr-FR" sz="2000" i="1"/>
                        </m:ctrlPr>
                      </m:sSubPr>
                      <m:e>
                        <m:r>
                          <m:rPr>
                            <m:sty m:val="p"/>
                          </m:rPr>
                          <a:rPr lang="fr-FR" sz="2000"/>
                          <m:t>n</m:t>
                        </m:r>
                      </m:e>
                      <m:sub>
                        <m:r>
                          <m:rPr>
                            <m:sty m:val="p"/>
                          </m:rPr>
                          <a:rPr lang="fr-FR" sz="2000"/>
                          <m:t>i</m:t>
                        </m:r>
                        <m:r>
                          <a:rPr lang="fr-FR" sz="2000"/>
                          <m:t>,</m:t>
                        </m:r>
                        <m:r>
                          <m:rPr>
                            <m:sty m:val="p"/>
                          </m:rPr>
                          <a:rPr lang="fr-FR" sz="2000"/>
                          <m:t>j</m:t>
                        </m:r>
                      </m:sub>
                    </m:sSub>
                  </m:oMath>
                </a14:m>
                <a:r>
                  <a:rPr lang="fr-FR" sz="2000"/>
                  <a:t> = fréquence observée pour la modalité i et la population j </a:t>
                </a:r>
              </a:p>
              <a:p>
                <a:pPr>
                  <a:lnSpc>
                    <a:spcPct val="100000"/>
                  </a:lnSpc>
                  <a:spcBef>
                    <a:spcPts val="0"/>
                  </a:spcBef>
                  <a:spcAft>
                    <a:spcPts val="0"/>
                  </a:spcAft>
                </a:pPr>
                <a14:m>
                  <m:oMath xmlns:m="http://schemas.openxmlformats.org/officeDocument/2006/math">
                    <m:sSub>
                      <m:sSubPr>
                        <m:ctrlPr>
                          <a:rPr lang="fr-FR" sz="2000" i="1"/>
                        </m:ctrlPr>
                      </m:sSubPr>
                      <m:e>
                        <m:r>
                          <m:rPr>
                            <m:sty m:val="p"/>
                          </m:rPr>
                          <a:rPr lang="fr-FR" sz="2000"/>
                          <m:t>e</m:t>
                        </m:r>
                      </m:e>
                      <m:sub>
                        <m:r>
                          <m:rPr>
                            <m:sty m:val="p"/>
                          </m:rPr>
                          <a:rPr lang="fr-FR" sz="2000"/>
                          <m:t>i</m:t>
                        </m:r>
                        <m:r>
                          <a:rPr lang="fr-FR" sz="2000"/>
                          <m:t>,</m:t>
                        </m:r>
                        <m:r>
                          <m:rPr>
                            <m:sty m:val="p"/>
                          </m:rPr>
                          <a:rPr lang="fr-FR" sz="2000"/>
                          <m:t>j</m:t>
                        </m:r>
                      </m:sub>
                    </m:sSub>
                  </m:oMath>
                </a14:m>
                <a:r>
                  <a:rPr lang="fr-FR" sz="2000"/>
                  <a:t> = fréquence attendue pour la modalité i et la population j en cas d’indépendance.</a:t>
                </a:r>
              </a:p>
              <a:p>
                <a:r>
                  <a:rPr lang="fr-FR" sz="2000"/>
                  <a:t>Le V de Cramer varie de 0 à 1 (0 en cas d’indépendance entre les modalités et le défaut). On cherche donc à ce qu’ils soit le plus élevé possible.</a:t>
                </a:r>
              </a:p>
              <a:p>
                <a:pPr marL="384048" lvl="2" indent="0">
                  <a:buNone/>
                </a:pPr>
                <a:endParaRPr lang="fr-FR"/>
              </a:p>
              <a:p>
                <a:pPr marL="0" indent="0">
                  <a:buNone/>
                </a:pPr>
                <a:endParaRPr lang="fr-FR"/>
              </a:p>
            </p:txBody>
          </p:sp>
        </mc:Choice>
        <mc:Fallback>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529" t="-599" r="-1798"/>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18096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L’indice de Gini mesure la performance du score (il s’agit du double de l’aire entre la courbe noire aléatoire et la courbe rouge de performance). En génértal, un Gini &gt; 60 % est considéré comme bon.</a:t>
            </a:r>
          </a:p>
          <a:p>
            <a:endParaRPr lang="fr-FR"/>
          </a:p>
          <a:p>
            <a:endParaRPr lang="fr-FR"/>
          </a:p>
          <a:p>
            <a:endParaRPr lang="fr-FR"/>
          </a:p>
          <a:p>
            <a:endParaRPr lang="fr-FR"/>
          </a:p>
          <a:p>
            <a:endParaRPr lang="fr-FR"/>
          </a:p>
          <a:p>
            <a:endParaRPr lang="fr-FR"/>
          </a:p>
          <a:p>
            <a:endParaRPr lang="fr-FR"/>
          </a:p>
          <a:p>
            <a:r>
              <a:rPr lang="fr-FR">
                <a:sym typeface="Wingdings" panose="05000000000000000000" pitchFamily="2" charset="2"/>
              </a:rPr>
              <a:t> </a:t>
            </a:r>
            <a:r>
              <a:rPr lang="fr-FR"/>
              <a:t>On compare le Gini sur la période du monitoring au Gini de la construction pour s’assurer qu’il n’a pas trop diminué. </a:t>
            </a:r>
          </a:p>
          <a:p>
            <a:endParaRPr lang="fr-FR"/>
          </a:p>
          <a:p>
            <a:pPr marL="384048" lvl="2" indent="0">
              <a:buNone/>
            </a:pPr>
            <a:endParaRPr lang="fr-F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32</a:t>
            </a:fld>
            <a:endParaRPr lang="en-US" dirty="0"/>
          </a:p>
        </p:txBody>
      </p:sp>
      <p:pic>
        <p:nvPicPr>
          <p:cNvPr id="4" name="Image 3">
            <a:extLst>
              <a:ext uri="{FF2B5EF4-FFF2-40B4-BE49-F238E27FC236}">
                <a16:creationId xmlns:a16="http://schemas.microsoft.com/office/drawing/2014/main" id="{3F380A83-4CCB-F406-6D2A-BD3D710390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75" y="1764812"/>
            <a:ext cx="5762625" cy="3581400"/>
          </a:xfrm>
          <a:prstGeom prst="rect">
            <a:avLst/>
          </a:prstGeom>
          <a:solidFill>
            <a:srgbClr val="FFFFFF"/>
          </a:solidFill>
          <a:ln>
            <a:noFill/>
          </a:ln>
        </p:spPr>
      </p:pic>
    </p:spTree>
    <p:extLst>
      <p:ext uri="{BB962C8B-B14F-4D97-AF65-F5344CB8AC3E}">
        <p14:creationId xmlns:p14="http://schemas.microsoft.com/office/powerpoint/2010/main" val="343537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Les matrices de migration permettent de juger de la stabilité de la notation</a:t>
            </a:r>
          </a:p>
          <a:p>
            <a:pPr marL="384048" lvl="2"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ltLang="fr-FR" sz="2000">
                <a:solidFill>
                  <a:schemeClr val="tx1"/>
                </a:solidFill>
                <a:latin typeface="Arial Narrow" panose="020B0606020202030204" pitchFamily="34" charset="0"/>
                <a:ea typeface="Times New Roman" panose="02020603050405020304" pitchFamily="18" charset="0"/>
              </a:rPr>
              <a:t>En pratique, la stabilité du modèle s’apprécie selon la diagonale grisée : plus les taux de migration iso-classes sont élevés, plus le modèle est stable dans le temps</a:t>
            </a: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33</a:t>
            </a:fld>
            <a:endParaRPr lang="en-US" dirty="0"/>
          </a:p>
        </p:txBody>
      </p:sp>
      <p:graphicFrame>
        <p:nvGraphicFramePr>
          <p:cNvPr id="4" name="Tableau 3">
            <a:extLst>
              <a:ext uri="{FF2B5EF4-FFF2-40B4-BE49-F238E27FC236}">
                <a16:creationId xmlns:a16="http://schemas.microsoft.com/office/drawing/2014/main" id="{4505D646-21F6-9173-064E-2CB2AB99B94B}"/>
              </a:ext>
            </a:extLst>
          </p:cNvPr>
          <p:cNvGraphicFramePr>
            <a:graphicFrameLocks noGrp="1"/>
          </p:cNvGraphicFramePr>
          <p:nvPr>
            <p:extLst>
              <p:ext uri="{D42A27DB-BD31-4B8C-83A1-F6EECF244321}">
                <p14:modId xmlns:p14="http://schemas.microsoft.com/office/powerpoint/2010/main" val="2685327664"/>
              </p:ext>
            </p:extLst>
          </p:nvPr>
        </p:nvGraphicFramePr>
        <p:xfrm>
          <a:off x="788894" y="1721225"/>
          <a:ext cx="7306231" cy="2850778"/>
        </p:xfrm>
        <a:graphic>
          <a:graphicData uri="http://schemas.openxmlformats.org/drawingml/2006/table">
            <a:tbl>
              <a:tblPr firstRow="1" firstCol="1" bandRow="1">
                <a:tableStyleId>{5C22544A-7EE6-4342-B048-85BDC9FD1C3A}</a:tableStyleId>
              </a:tblPr>
              <a:tblGrid>
                <a:gridCol w="2017535">
                  <a:extLst>
                    <a:ext uri="{9D8B030D-6E8A-4147-A177-3AD203B41FA5}">
                      <a16:colId xmlns:a16="http://schemas.microsoft.com/office/drawing/2014/main" val="3760351484"/>
                    </a:ext>
                  </a:extLst>
                </a:gridCol>
                <a:gridCol w="755528">
                  <a:extLst>
                    <a:ext uri="{9D8B030D-6E8A-4147-A177-3AD203B41FA5}">
                      <a16:colId xmlns:a16="http://schemas.microsoft.com/office/drawing/2014/main" val="3547341792"/>
                    </a:ext>
                  </a:extLst>
                </a:gridCol>
                <a:gridCol w="755528">
                  <a:extLst>
                    <a:ext uri="{9D8B030D-6E8A-4147-A177-3AD203B41FA5}">
                      <a16:colId xmlns:a16="http://schemas.microsoft.com/office/drawing/2014/main" val="1079209868"/>
                    </a:ext>
                  </a:extLst>
                </a:gridCol>
                <a:gridCol w="755528">
                  <a:extLst>
                    <a:ext uri="{9D8B030D-6E8A-4147-A177-3AD203B41FA5}">
                      <a16:colId xmlns:a16="http://schemas.microsoft.com/office/drawing/2014/main" val="2761564664"/>
                    </a:ext>
                  </a:extLst>
                </a:gridCol>
                <a:gridCol w="755528">
                  <a:extLst>
                    <a:ext uri="{9D8B030D-6E8A-4147-A177-3AD203B41FA5}">
                      <a16:colId xmlns:a16="http://schemas.microsoft.com/office/drawing/2014/main" val="1654734548"/>
                    </a:ext>
                  </a:extLst>
                </a:gridCol>
                <a:gridCol w="755528">
                  <a:extLst>
                    <a:ext uri="{9D8B030D-6E8A-4147-A177-3AD203B41FA5}">
                      <a16:colId xmlns:a16="http://schemas.microsoft.com/office/drawing/2014/main" val="2790394733"/>
                    </a:ext>
                  </a:extLst>
                </a:gridCol>
                <a:gridCol w="755528">
                  <a:extLst>
                    <a:ext uri="{9D8B030D-6E8A-4147-A177-3AD203B41FA5}">
                      <a16:colId xmlns:a16="http://schemas.microsoft.com/office/drawing/2014/main" val="3383411275"/>
                    </a:ext>
                  </a:extLst>
                </a:gridCol>
                <a:gridCol w="755528">
                  <a:extLst>
                    <a:ext uri="{9D8B030D-6E8A-4147-A177-3AD203B41FA5}">
                      <a16:colId xmlns:a16="http://schemas.microsoft.com/office/drawing/2014/main" val="2002503056"/>
                    </a:ext>
                  </a:extLst>
                </a:gridCol>
              </a:tblGrid>
              <a:tr h="407254">
                <a:tc>
                  <a:txBody>
                    <a:bodyPr/>
                    <a:lstStyle/>
                    <a:p>
                      <a:r>
                        <a:rPr lang="fr-FR" sz="1200">
                          <a:effectLst/>
                        </a:rPr>
                        <a:t>Classe à T </a:t>
                      </a:r>
                      <a:r>
                        <a:rPr lang="fr-FR" sz="1200">
                          <a:effectLst/>
                          <a:sym typeface="Symbol" panose="05050102010706020507" pitchFamily="18" charset="2"/>
                        </a:rPr>
                        <a:t></a:t>
                      </a:r>
                      <a:endParaRPr lang="fr-FR" sz="1200">
                        <a:effectLst/>
                      </a:endParaRPr>
                    </a:p>
                    <a:p>
                      <a:r>
                        <a:rPr lang="fr-FR" sz="1200">
                          <a:effectLst/>
                        </a:rPr>
                        <a:t>                          à T+1 an </a:t>
                      </a:r>
                      <a:r>
                        <a:rPr lang="fr-FR" sz="1200">
                          <a:effectLst/>
                          <a:sym typeface="Symbol" panose="05050102010706020507" pitchFamily="18" charset="2"/>
                        </a:rPr>
                        <a:t></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5</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Défauts</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Sorties</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1177983"/>
                  </a:ext>
                </a:extLst>
              </a:tr>
              <a:tr h="407254">
                <a:tc>
                  <a:txBody>
                    <a:bodyPr/>
                    <a:lstStyle/>
                    <a:p>
                      <a:r>
                        <a:rPr lang="fr-FR" sz="1200">
                          <a:effectLst/>
                        </a:rPr>
                        <a:t>1</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45 %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18 %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3836737"/>
                  </a:ext>
                </a:extLst>
              </a:tr>
              <a:tr h="407254">
                <a:tc>
                  <a:txBody>
                    <a:bodyPr/>
                    <a:lstStyle/>
                    <a:p>
                      <a:r>
                        <a:rPr lang="fr-FR" sz="1200">
                          <a:effectLst/>
                        </a:rPr>
                        <a:t>2</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16 %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42 %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16 %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41319439"/>
                  </a:ext>
                </a:extLst>
              </a:tr>
              <a:tr h="407254">
                <a:tc>
                  <a:txBody>
                    <a:bodyPr/>
                    <a:lstStyle/>
                    <a:p>
                      <a:r>
                        <a:rPr lang="fr-FR" sz="1200">
                          <a:effectLst/>
                        </a:rPr>
                        <a:t>3</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48 %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5 %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8233948"/>
                  </a:ext>
                </a:extLst>
              </a:tr>
              <a:tr h="407254">
                <a:tc>
                  <a:txBody>
                    <a:bodyPr/>
                    <a:lstStyle/>
                    <a:p>
                      <a:r>
                        <a:rPr lang="fr-FR" sz="1200">
                          <a:effectLst/>
                        </a:rPr>
                        <a:t>4</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35 %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21 %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82850268"/>
                  </a:ext>
                </a:extLst>
              </a:tr>
              <a:tr h="407254">
                <a:tc>
                  <a:txBody>
                    <a:bodyPr/>
                    <a:lstStyle/>
                    <a:p>
                      <a:r>
                        <a:rPr lang="fr-FR" sz="1200">
                          <a:effectLst/>
                        </a:rPr>
                        <a:t>5</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40 %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25 %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12 %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7687546"/>
                  </a:ext>
                </a:extLst>
              </a:tr>
              <a:tr h="407254">
                <a:tc>
                  <a:txBody>
                    <a:bodyPr/>
                    <a:lstStyle/>
                    <a:p>
                      <a:r>
                        <a:rPr lang="fr-FR" sz="1200">
                          <a:effectLst/>
                        </a:rPr>
                        <a:t>Nouvelle production</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25 %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8 %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42080166"/>
                  </a:ext>
                </a:extLst>
              </a:tr>
            </a:tbl>
          </a:graphicData>
        </a:graphic>
      </p:graphicFrame>
      <p:sp>
        <p:nvSpPr>
          <p:cNvPr id="6" name="Rectangle 1">
            <a:extLst>
              <a:ext uri="{FF2B5EF4-FFF2-40B4-BE49-F238E27FC236}">
                <a16:creationId xmlns:a16="http://schemas.microsoft.com/office/drawing/2014/main" id="{8A48FD68-3498-CCC3-02B7-BABFD655BB96}"/>
              </a:ext>
            </a:extLst>
          </p:cNvPr>
          <p:cNvSpPr>
            <a:spLocks noChangeArrowheads="1"/>
          </p:cNvSpPr>
          <p:nvPr/>
        </p:nvSpPr>
        <p:spPr bwMode="auto">
          <a:xfrm>
            <a:off x="1999862" y="2549268"/>
            <a:ext cx="2199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chemeClr val="tx1"/>
                </a:solidFill>
                <a:effectLst/>
                <a:latin typeface="Arial Narrow" panose="020B0606020202030204" pitchFamily="34" charset="0"/>
                <a:ea typeface="Times New Roman" panose="02020603050405020304" pitchFamily="18"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5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 backtesting consiste en la comparaison entre la prédiction et l’observation :</a:t>
            </a:r>
          </a:p>
          <a:p>
            <a:r>
              <a:rPr lang="fr-FR"/>
              <a:t>A chaque classe de risque est asolciée une PD (issue de la phase de calibration du modèle).</a:t>
            </a:r>
          </a:p>
          <a:p>
            <a:r>
              <a:rPr lang="fr-FR"/>
              <a:t>On compare alors le taux de défaut observé sur la dernière période (période de monitoring) à cette probabilité de défaut.</a:t>
            </a: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34</a:t>
            </a:fld>
            <a:endParaRPr lang="en-US" dirty="0"/>
          </a:p>
        </p:txBody>
      </p:sp>
    </p:spTree>
    <p:extLst>
      <p:ext uri="{BB962C8B-B14F-4D97-AF65-F5344CB8AC3E}">
        <p14:creationId xmlns:p14="http://schemas.microsoft.com/office/powerpoint/2010/main" val="35793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92BCC-9F33-2E77-CA73-266DB82C5455}"/>
              </a:ext>
            </a:extLst>
          </p:cNvPr>
          <p:cNvSpPr>
            <a:spLocks noGrp="1"/>
          </p:cNvSpPr>
          <p:nvPr>
            <p:ph type="title"/>
          </p:nvPr>
        </p:nvSpPr>
        <p:spPr/>
        <p:txBody>
          <a:bodyPr/>
          <a:lstStyle/>
          <a:p>
            <a:r>
              <a:rPr lang="fr-FR">
                <a:highlight>
                  <a:srgbClr val="FFFF00"/>
                </a:highlight>
              </a:rPr>
              <a:t>ANNEXES</a:t>
            </a:r>
          </a:p>
        </p:txBody>
      </p:sp>
      <p:sp>
        <p:nvSpPr>
          <p:cNvPr id="3" name="Espace réservé du contenu 2">
            <a:extLst>
              <a:ext uri="{FF2B5EF4-FFF2-40B4-BE49-F238E27FC236}">
                <a16:creationId xmlns:a16="http://schemas.microsoft.com/office/drawing/2014/main" id="{90844F6F-C550-FE09-27FE-5100548B5C29}"/>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65621FAB-573F-C8EB-E555-36F7FDDFD0CC}"/>
              </a:ext>
            </a:extLst>
          </p:cNvPr>
          <p:cNvSpPr>
            <a:spLocks noGrp="1"/>
          </p:cNvSpPr>
          <p:nvPr>
            <p:ph type="dt" sz="half" idx="10"/>
          </p:nvPr>
        </p:nvSpPr>
        <p:spPr/>
        <p:txBody>
          <a:bodyPr/>
          <a:lstStyle/>
          <a:p>
            <a:r>
              <a:rPr lang="en-US"/>
              <a:t>2024-2025</a:t>
            </a:r>
            <a:endParaRPr lang="en-US" dirty="0"/>
          </a:p>
        </p:txBody>
      </p:sp>
      <p:sp>
        <p:nvSpPr>
          <p:cNvPr id="5" name="Espace réservé du numéro de diapositive 4">
            <a:extLst>
              <a:ext uri="{FF2B5EF4-FFF2-40B4-BE49-F238E27FC236}">
                <a16:creationId xmlns:a16="http://schemas.microsoft.com/office/drawing/2014/main" id="{1C74E18E-7A4B-6CE5-2B3F-F2B8C3AF61C6}"/>
              </a:ext>
            </a:extLst>
          </p:cNvPr>
          <p:cNvSpPr>
            <a:spLocks noGrp="1"/>
          </p:cNvSpPr>
          <p:nvPr>
            <p:ph type="sldNum" sz="quarter" idx="12"/>
          </p:nvPr>
        </p:nvSpPr>
        <p:spPr/>
        <p:txBody>
          <a:bodyPr/>
          <a:lstStyle/>
          <a:p>
            <a:pPr rtl="0"/>
            <a:fld id="{3A98EE3D-8CD1-4C3F-BD1C-C98C9596463C}" type="slidenum">
              <a:rPr lang="en-US" smtClean="0"/>
              <a:t>35</a:t>
            </a:fld>
            <a:endParaRPr lang="en-US" dirty="0"/>
          </a:p>
        </p:txBody>
      </p:sp>
    </p:spTree>
    <p:extLst>
      <p:ext uri="{BB962C8B-B14F-4D97-AF65-F5344CB8AC3E}">
        <p14:creationId xmlns:p14="http://schemas.microsoft.com/office/powerpoint/2010/main" val="618832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D-2. Le projet : quantification et suivi d’un modèle </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s’agit d’un projet en deux phases. Vous disposez de deux bases de données, de structure identique mais à deux périodes différentes.</a:t>
            </a:r>
          </a:p>
          <a:p>
            <a:r>
              <a:rPr lang="fr-FR"/>
              <a:t>- La première phase consiste, à partir de ces deux bases, à déterminer une probabilité de défaut moyenne du portefeuille à partir des taux de défaut observés par classe de risque</a:t>
            </a:r>
          </a:p>
          <a:p>
            <a:r>
              <a:rPr lang="fr-FR"/>
              <a:t>- La seconde phase consiste à établir un back-testing du modèle, et notamment :</a:t>
            </a:r>
          </a:p>
          <a:p>
            <a:pPr lvl="1"/>
            <a:r>
              <a:rPr lang="fr-FR"/>
              <a:t>Un suivi de la qualité / pertinence / performance du modèle sur chacune des deux périodes</a:t>
            </a:r>
          </a:p>
          <a:p>
            <a:pPr lvl="1"/>
            <a:r>
              <a:rPr lang="fr-FR"/>
              <a:t>Un back-testing de la probabilité de défaut</a:t>
            </a:r>
          </a:p>
          <a:p>
            <a:endParaRPr lang="fr-F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36</a:t>
            </a:fld>
            <a:endParaRPr lang="en-US" dirty="0"/>
          </a:p>
        </p:txBody>
      </p:sp>
    </p:spTree>
    <p:extLst>
      <p:ext uri="{BB962C8B-B14F-4D97-AF65-F5344CB8AC3E}">
        <p14:creationId xmlns:p14="http://schemas.microsoft.com/office/powerpoint/2010/main" val="131838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D-1. Modèle de probabilité de défaut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fontScale="85000" lnSpcReduction="10000"/>
          </a:bodyPr>
          <a:lstStyle/>
          <a:p>
            <a:r>
              <a:rPr lang="fr-FR"/>
              <a:t>Cette section présente les principales étapes d’une modélisation du risque de crédit, à travers ses deux composantes que sont la probabilité de défaut et le taux de perte en cas de défaut.</a:t>
            </a:r>
          </a:p>
          <a:p>
            <a:r>
              <a:rPr lang="fr-FR"/>
              <a:t>Comme pour toute étude, plusieurs étapes sont à réaliser : (les points surlignés sont ceux que l’on abordera en détail dans le cours)</a:t>
            </a:r>
          </a:p>
          <a:p>
            <a:r>
              <a:rPr lang="fr-FR"/>
              <a:t>1. Comprendre le contexte et le domaine d’application</a:t>
            </a:r>
          </a:p>
          <a:p>
            <a:r>
              <a:rPr lang="fr-FR">
                <a:highlight>
                  <a:srgbClr val="FFFF00"/>
                </a:highlight>
              </a:rPr>
              <a:t>2. Poser le problème </a:t>
            </a:r>
          </a:p>
          <a:p>
            <a:r>
              <a:rPr lang="fr-FR">
                <a:highlight>
                  <a:srgbClr val="FFFF00"/>
                </a:highlight>
              </a:rPr>
              <a:t>3. Construire la base de données d’étude</a:t>
            </a:r>
          </a:p>
          <a:p>
            <a:r>
              <a:rPr lang="fr-FR">
                <a:highlight>
                  <a:srgbClr val="FFFF00"/>
                </a:highlight>
              </a:rPr>
              <a:t>4. Qualifier cette base de données</a:t>
            </a:r>
          </a:p>
          <a:p>
            <a:r>
              <a:rPr lang="fr-FR"/>
              <a:t>5. Echantillonner</a:t>
            </a:r>
          </a:p>
          <a:p>
            <a:r>
              <a:rPr lang="fr-FR">
                <a:highlight>
                  <a:srgbClr val="FFFF00"/>
                </a:highlight>
              </a:rPr>
              <a:t>6. Sélectionner les variables pertinentes</a:t>
            </a:r>
          </a:p>
          <a:p>
            <a:r>
              <a:rPr lang="fr-FR"/>
              <a:t>7. Construire le modèle</a:t>
            </a:r>
          </a:p>
          <a:p>
            <a:r>
              <a:rPr lang="fr-FR"/>
              <a:t>8. Evaluer le modèle</a:t>
            </a:r>
          </a:p>
          <a:p>
            <a:r>
              <a:rPr lang="fr-FR"/>
              <a:t>9. Préparer la mise en œuvre opérationnelle du modèle</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
        <p:nvSpPr>
          <p:cNvPr id="4" name="ZoneTexte 3">
            <a:extLst>
              <a:ext uri="{FF2B5EF4-FFF2-40B4-BE49-F238E27FC236}">
                <a16:creationId xmlns:a16="http://schemas.microsoft.com/office/drawing/2014/main" id="{89BC0206-E46F-D070-665C-F681F3B40DEE}"/>
              </a:ext>
            </a:extLst>
          </p:cNvPr>
          <p:cNvSpPr txBox="1"/>
          <p:nvPr/>
        </p:nvSpPr>
        <p:spPr>
          <a:xfrm rot="19424099">
            <a:off x="9651447" y="4727498"/>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235534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normAutofit/>
          </a:bodyPr>
          <a:lstStyle/>
          <a:p>
            <a:r>
              <a:rPr lang="fr-FR"/>
              <a:t>D-1-2. Poser le problème</a:t>
            </a:r>
            <a:endParaRPr lang="fr-FR" dirty="0"/>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a:t>Principe d’un modèle de probabilité de défaut : </a:t>
            </a:r>
          </a:p>
          <a:p>
            <a:r>
              <a:rPr lang="fr-FR"/>
              <a:t>- On se place ici dans le cadre des règles Bâle IV</a:t>
            </a:r>
          </a:p>
          <a:p>
            <a:pPr lvl="1"/>
            <a:r>
              <a:rPr lang="fr-FR"/>
              <a:t>La définition du défaut est imposée : </a:t>
            </a:r>
          </a:p>
          <a:p>
            <a:pPr lvl="2"/>
            <a:r>
              <a:rPr lang="fr-FR" sz="1600"/>
              <a:t>90 jours de dépassement consécutif </a:t>
            </a:r>
          </a:p>
          <a:p>
            <a:pPr lvl="2"/>
            <a:r>
              <a:rPr lang="fr-FR" sz="1600"/>
              <a:t>À horizon d’un an</a:t>
            </a:r>
          </a:p>
          <a:p>
            <a:pPr lvl="1"/>
            <a:r>
              <a:rPr lang="fr-FR"/>
              <a:t>Le modèle est divisé en deux étapes :</a:t>
            </a:r>
          </a:p>
          <a:p>
            <a:pPr lvl="2"/>
            <a:r>
              <a:rPr lang="fr-FR" sz="1600"/>
              <a:t>Un modèle de classement des contrats en focntion de leur risque de défaut (score de comportement / rating)</a:t>
            </a:r>
          </a:p>
          <a:p>
            <a:pPr lvl="2"/>
            <a:r>
              <a:rPr lang="fr-FR" sz="1600"/>
              <a:t>Un modèle de calibration = d’affectation d’une probabilité de défaut à des classes homogènes de risque</a:t>
            </a:r>
          </a:p>
          <a:p>
            <a:pPr marL="91440" lvl="2" indent="-91440">
              <a:lnSpc>
                <a:spcPct val="110000"/>
              </a:lnSpc>
              <a:spcBef>
                <a:spcPts val="1200"/>
              </a:spcBef>
              <a:spcAft>
                <a:spcPts val="200"/>
              </a:spcAft>
              <a:buClr>
                <a:schemeClr val="accent1"/>
              </a:buClr>
              <a:buSzPct val="100000"/>
              <a:buFont typeface="Calibri" panose="020F0502020204030204" pitchFamily="34" charset="0"/>
              <a:buChar char=" "/>
            </a:pPr>
            <a:r>
              <a:rPr lang="fr-FR" sz="1900"/>
              <a:t>- Le modèle sera ensuite appliqué à l’ensemble des contrats / clients du portefeuille de crédit</a:t>
            </a:r>
          </a:p>
          <a:p>
            <a:pPr lvl="1">
              <a:buSzPct val="100000"/>
            </a:pPr>
            <a:r>
              <a:rPr lang="fr-FR"/>
              <a:t>Il faut donc veiller lors de la construction à ce que l’ensemble des inpiuts du modèle soient disponibles lors de s&lt;on calcul périodique ultérieur. </a:t>
            </a:r>
            <a:endParaRPr lang="fr-FR" dirty="0"/>
          </a:p>
          <a:p>
            <a:endParaRPr lang="fr-FR" dirty="0"/>
          </a:p>
          <a:p>
            <a:endParaRPr lang="fr-FR" dirty="0"/>
          </a:p>
          <a:p>
            <a:endParaRPr lang="fr-FR" dirty="0"/>
          </a:p>
          <a:p>
            <a:pPr lvl="1"/>
            <a:endParaRPr lang="fr-FR" dirty="0"/>
          </a:p>
          <a:p>
            <a:endParaRPr lang="fr-FR" dirty="0"/>
          </a:p>
          <a:p>
            <a:pPr lvl="1"/>
            <a:endParaRPr lang="fr-FR" dirty="0"/>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
        <p:nvSpPr>
          <p:cNvPr id="4" name="ZoneTexte 3">
            <a:extLst>
              <a:ext uri="{FF2B5EF4-FFF2-40B4-BE49-F238E27FC236}">
                <a16:creationId xmlns:a16="http://schemas.microsoft.com/office/drawing/2014/main" id="{6C9F1484-27A5-56A0-AA62-FB0E19BF66E3}"/>
              </a:ext>
            </a:extLst>
          </p:cNvPr>
          <p:cNvSpPr txBox="1"/>
          <p:nvPr/>
        </p:nvSpPr>
        <p:spPr>
          <a:xfrm rot="19424099">
            <a:off x="9750059" y="5241344"/>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39367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lstStyle/>
          <a:p>
            <a:r>
              <a:rPr lang="fr-FR"/>
              <a:t>D-1-3. Construire </a:t>
            </a:r>
            <a:r>
              <a:rPr lang="fr-FR" dirty="0"/>
              <a:t>la base de données</a:t>
            </a:r>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dirty="0"/>
              <a:t>Principe et choix de l’historique de données</a:t>
            </a:r>
          </a:p>
          <a:p>
            <a:endParaRPr lang="fr-FR" dirty="0"/>
          </a:p>
          <a:p>
            <a:endParaRPr lang="fr-FR" dirty="0"/>
          </a:p>
          <a:p>
            <a:endParaRPr lang="fr-FR" dirty="0"/>
          </a:p>
          <a:p>
            <a:pPr lvl="1"/>
            <a:r>
              <a:rPr lang="fr-FR" dirty="0"/>
              <a:t>Il faut disposer d’informations sur l’ensemble des crédits en date de photographie T</a:t>
            </a:r>
          </a:p>
          <a:p>
            <a:pPr lvl="2"/>
            <a:r>
              <a:rPr lang="fr-FR" dirty="0"/>
              <a:t>Voire des informations antérieures sur l’historique de comportement du client </a:t>
            </a:r>
            <a:r>
              <a:rPr lang="fr-FR"/>
              <a:t>/ prêt</a:t>
            </a:r>
            <a:endParaRPr lang="fr-FR" dirty="0"/>
          </a:p>
          <a:p>
            <a:pPr lvl="1"/>
            <a:r>
              <a:rPr lang="fr-FR" dirty="0"/>
              <a:t>Et d’informations sur la potentielle survenance d’un défaut dans les douze mois qui suivent</a:t>
            </a:r>
          </a:p>
          <a:p>
            <a:pPr lvl="1"/>
            <a:r>
              <a:rPr lang="fr-FR" dirty="0"/>
              <a:t>La date T de prise de photographie ne doit pas être trop ancienne (pour rester représentative)</a:t>
            </a:r>
          </a:p>
          <a:p>
            <a:pPr lvl="1"/>
            <a:r>
              <a:rPr lang="fr-FR" dirty="0"/>
              <a:t>Et l’on peut évidemment prendre plusieurs photographies et les agréger.</a:t>
            </a:r>
          </a:p>
          <a:p>
            <a:pPr lvl="1"/>
            <a:endParaRPr lang="fr-FR" dirty="0"/>
          </a:p>
          <a:p>
            <a:endParaRPr lang="fr-FR" dirty="0"/>
          </a:p>
          <a:p>
            <a:pPr lvl="1"/>
            <a:endParaRPr lang="fr-FR" dirty="0"/>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pic>
        <p:nvPicPr>
          <p:cNvPr id="6" name="Image 5">
            <a:extLst>
              <a:ext uri="{FF2B5EF4-FFF2-40B4-BE49-F238E27FC236}">
                <a16:creationId xmlns:a16="http://schemas.microsoft.com/office/drawing/2014/main" id="{3DC765D3-F045-3EA5-E306-5DB9AAD8C893}"/>
              </a:ext>
            </a:extLst>
          </p:cNvPr>
          <p:cNvPicPr>
            <a:picLocks noChangeAspect="1"/>
          </p:cNvPicPr>
          <p:nvPr/>
        </p:nvPicPr>
        <p:blipFill>
          <a:blip r:embed="rId2"/>
          <a:stretch>
            <a:fillRect/>
          </a:stretch>
        </p:blipFill>
        <p:spPr>
          <a:xfrm>
            <a:off x="871934" y="1365012"/>
            <a:ext cx="6899213" cy="1520230"/>
          </a:xfrm>
          <a:prstGeom prst="rect">
            <a:avLst/>
          </a:prstGeom>
        </p:spPr>
      </p:pic>
    </p:spTree>
    <p:extLst>
      <p:ext uri="{BB962C8B-B14F-4D97-AF65-F5344CB8AC3E}">
        <p14:creationId xmlns:p14="http://schemas.microsoft.com/office/powerpoint/2010/main" val="423292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lstStyle/>
          <a:p>
            <a:r>
              <a:rPr lang="fr-FR"/>
              <a:t>D-1-3. Construire </a:t>
            </a:r>
            <a:r>
              <a:rPr lang="fr-FR" dirty="0"/>
              <a:t>la base de données</a:t>
            </a:r>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dirty="0"/>
              <a:t>Les variables potentiellement explicatives</a:t>
            </a:r>
          </a:p>
          <a:p>
            <a:pPr lvl="1"/>
            <a:r>
              <a:rPr lang="fr-FR" dirty="0"/>
              <a:t>Sélection large dans un premier temps</a:t>
            </a:r>
          </a:p>
          <a:p>
            <a:pPr lvl="1"/>
            <a:r>
              <a:rPr lang="fr-FR" dirty="0"/>
              <a:t>Données signalétiques du client </a:t>
            </a:r>
          </a:p>
          <a:p>
            <a:pPr lvl="1"/>
            <a:r>
              <a:rPr lang="fr-FR" dirty="0"/>
              <a:t>Données d’origine du crédit</a:t>
            </a:r>
          </a:p>
          <a:p>
            <a:pPr lvl="1"/>
            <a:r>
              <a:rPr lang="fr-FR" dirty="0"/>
              <a:t>Données comportementales </a:t>
            </a:r>
          </a:p>
          <a:p>
            <a:pPr lvl="1"/>
            <a:endParaRPr lang="fr-FR" dirty="0"/>
          </a:p>
          <a:p>
            <a:pPr lvl="1"/>
            <a:r>
              <a:rPr lang="fr-FR" dirty="0"/>
              <a:t>Une contrainte opérationnelle : toutes les données retenues pour construire le modèle doivent pouvoir être mobilisées lorsque l’on appliquera le modèle à l’avenir.</a:t>
            </a:r>
          </a:p>
          <a:p>
            <a:pPr lvl="1"/>
            <a:endParaRPr lang="fr-FR" dirty="0"/>
          </a:p>
          <a:p>
            <a:r>
              <a:rPr lang="fr-FR" dirty="0"/>
              <a:t>La variable expliquée</a:t>
            </a:r>
          </a:p>
          <a:p>
            <a:pPr lvl="1"/>
            <a:r>
              <a:rPr lang="fr-FR" dirty="0"/>
              <a:t>Création d’une variable « Apparition d’un défaut dans les douze mois suivants » binaire (0/1)</a:t>
            </a:r>
          </a:p>
          <a:p>
            <a:pPr lvl="1"/>
            <a:r>
              <a:rPr lang="fr-FR" dirty="0"/>
              <a:t>Les contrats déjà en défaut en date de photographie T doivent être retirés de la base de construction</a:t>
            </a:r>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424814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A958D-8907-1F29-D512-03DE78613D6B}"/>
              </a:ext>
            </a:extLst>
          </p:cNvPr>
          <p:cNvSpPr>
            <a:spLocks noGrp="1"/>
          </p:cNvSpPr>
          <p:nvPr>
            <p:ph type="title"/>
          </p:nvPr>
        </p:nvSpPr>
        <p:spPr/>
        <p:txBody>
          <a:bodyPr/>
          <a:lstStyle/>
          <a:p>
            <a:r>
              <a:rPr lang="fr-FR"/>
              <a:t>D-1-4. Qualifier </a:t>
            </a:r>
            <a:r>
              <a:rPr lang="fr-FR" dirty="0"/>
              <a:t>la base de données</a:t>
            </a:r>
          </a:p>
        </p:txBody>
      </p:sp>
      <p:sp>
        <p:nvSpPr>
          <p:cNvPr id="3" name="Espace réservé du contenu 2">
            <a:extLst>
              <a:ext uri="{FF2B5EF4-FFF2-40B4-BE49-F238E27FC236}">
                <a16:creationId xmlns:a16="http://schemas.microsoft.com/office/drawing/2014/main" id="{9767CF5B-350C-9862-BF17-D733AF68FD98}"/>
              </a:ext>
            </a:extLst>
          </p:cNvPr>
          <p:cNvSpPr>
            <a:spLocks noGrp="1"/>
          </p:cNvSpPr>
          <p:nvPr>
            <p:ph idx="1"/>
          </p:nvPr>
        </p:nvSpPr>
        <p:spPr/>
        <p:txBody>
          <a:bodyPr/>
          <a:lstStyle/>
          <a:p>
            <a:r>
              <a:rPr lang="fr-FR" dirty="0"/>
              <a:t>L’analyse descriptive de la base de données</a:t>
            </a:r>
          </a:p>
          <a:p>
            <a:pPr lvl="1"/>
            <a:r>
              <a:rPr lang="fr-FR" dirty="0"/>
              <a:t>Statistiques descriptives usuelles : nombre d’observations (crédits), nombre de défauts et taux de défaut observé</a:t>
            </a:r>
          </a:p>
          <a:p>
            <a:pPr lvl="1"/>
            <a:r>
              <a:rPr lang="fr-FR" dirty="0"/>
              <a:t>À reproduire pour chaque date d’étude si l’on en choisit plusieurs</a:t>
            </a:r>
          </a:p>
          <a:p>
            <a:r>
              <a:rPr lang="fr-FR" dirty="0"/>
              <a:t>Suppression de variables </a:t>
            </a:r>
            <a:r>
              <a:rPr lang="fr-FR" i="1" dirty="0"/>
              <a:t>a priori</a:t>
            </a:r>
          </a:p>
          <a:p>
            <a:pPr lvl="1"/>
            <a:r>
              <a:rPr lang="fr-FR" dirty="0"/>
              <a:t>Variables non autorisées dans le cadre de traitements de données personnelles (RGPD)</a:t>
            </a:r>
          </a:p>
          <a:p>
            <a:pPr lvl="1"/>
            <a:r>
              <a:rPr lang="fr-FR" dirty="0"/>
              <a:t>Variables non mobilisables à l’avenir ou dont la définition a changé au cours du temps (sauf à savoir en corriger les effets)</a:t>
            </a:r>
          </a:p>
          <a:p>
            <a:r>
              <a:rPr lang="fr-FR" dirty="0"/>
              <a:t>Intégrité et qualité des données</a:t>
            </a:r>
          </a:p>
          <a:p>
            <a:pPr lvl="1"/>
            <a:r>
              <a:rPr lang="fr-FR" dirty="0"/>
              <a:t>Reconnaissance et traitement des valeurs manquantes	</a:t>
            </a:r>
          </a:p>
          <a:p>
            <a:pPr lvl="2"/>
            <a:r>
              <a:rPr lang="fr-FR" dirty="0"/>
              <a:t>Eviter la suppression des observations correspondantes</a:t>
            </a:r>
          </a:p>
          <a:p>
            <a:pPr lvl="2"/>
            <a:r>
              <a:rPr lang="fr-FR" dirty="0"/>
              <a:t>Analyser la signification des valeurs manquantes</a:t>
            </a:r>
          </a:p>
          <a:p>
            <a:pPr lvl="2"/>
            <a:r>
              <a:rPr lang="fr-FR" dirty="0"/>
              <a:t>Suppression de la variable / réaffectation des valeurs manquantes (mode, médiane, par profil, modalité particulière)</a:t>
            </a:r>
          </a:p>
          <a:p>
            <a:pPr lvl="1"/>
            <a:r>
              <a:rPr lang="fr-FR" dirty="0"/>
              <a:t>Valeurs aberrantes</a:t>
            </a:r>
          </a:p>
          <a:p>
            <a:pPr lvl="1"/>
            <a:r>
              <a:rPr lang="fr-FR" dirty="0"/>
              <a:t>Valeurs incohérentes</a:t>
            </a:r>
          </a:p>
          <a:p>
            <a:pPr lvl="1"/>
            <a:r>
              <a:rPr lang="fr-FR" dirty="0"/>
              <a:t>Valeurs extrêmes</a:t>
            </a:r>
          </a:p>
        </p:txBody>
      </p:sp>
      <p:sp>
        <p:nvSpPr>
          <p:cNvPr id="5" name="Espace réservé du numéro de diapositive 4">
            <a:extLst>
              <a:ext uri="{FF2B5EF4-FFF2-40B4-BE49-F238E27FC236}">
                <a16:creationId xmlns:a16="http://schemas.microsoft.com/office/drawing/2014/main" id="{CDB8B94E-D452-323B-1E29-9106BEBB986B}"/>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260862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B70D8-4360-5F6F-4F92-5A371CB841A4}"/>
              </a:ext>
            </a:extLst>
          </p:cNvPr>
          <p:cNvSpPr>
            <a:spLocks noGrp="1"/>
          </p:cNvSpPr>
          <p:nvPr>
            <p:ph type="title"/>
          </p:nvPr>
        </p:nvSpPr>
        <p:spPr/>
        <p:txBody>
          <a:bodyPr/>
          <a:lstStyle/>
          <a:p>
            <a:r>
              <a:rPr lang="fr-FR"/>
              <a:t>D-1-5. Echantillonnage</a:t>
            </a:r>
            <a:endParaRPr lang="fr-FR" dirty="0"/>
          </a:p>
        </p:txBody>
      </p:sp>
      <p:sp>
        <p:nvSpPr>
          <p:cNvPr id="3" name="Espace réservé du contenu 2">
            <a:extLst>
              <a:ext uri="{FF2B5EF4-FFF2-40B4-BE49-F238E27FC236}">
                <a16:creationId xmlns:a16="http://schemas.microsoft.com/office/drawing/2014/main" id="{274409E9-6DDE-3EDD-C525-AAF9885E2096}"/>
              </a:ext>
            </a:extLst>
          </p:cNvPr>
          <p:cNvSpPr>
            <a:spLocks noGrp="1"/>
          </p:cNvSpPr>
          <p:nvPr>
            <p:ph idx="1"/>
          </p:nvPr>
        </p:nvSpPr>
        <p:spPr/>
        <p:txBody>
          <a:bodyPr/>
          <a:lstStyle/>
          <a:p>
            <a:r>
              <a:rPr lang="fr-FR" dirty="0"/>
              <a:t>Pourquoi échantillonner ?</a:t>
            </a:r>
          </a:p>
          <a:p>
            <a:pPr lvl="1"/>
            <a:r>
              <a:rPr lang="fr-FR" dirty="0"/>
              <a:t>Permet d’éviter le sur-apprentissage du modèle et garantit sa pertinence </a:t>
            </a:r>
          </a:p>
          <a:p>
            <a:r>
              <a:rPr lang="fr-FR" dirty="0"/>
              <a:t>Comment échantillonner ?</a:t>
            </a:r>
          </a:p>
          <a:p>
            <a:pPr lvl="1"/>
            <a:r>
              <a:rPr lang="fr-FR" dirty="0"/>
              <a:t>Au minimum : un échantillon de construction et un échantillon de validation</a:t>
            </a:r>
          </a:p>
          <a:p>
            <a:pPr lvl="1"/>
            <a:r>
              <a:rPr lang="fr-FR" dirty="0"/>
              <a:t>Des échantillons de test hors temps sont souhaitables</a:t>
            </a:r>
          </a:p>
          <a:p>
            <a:r>
              <a:rPr lang="fr-FR" dirty="0"/>
              <a:t>Techniques de contournement</a:t>
            </a:r>
          </a:p>
          <a:p>
            <a:pPr lvl="1"/>
            <a:r>
              <a:rPr lang="fr-FR" dirty="0" err="1"/>
              <a:t>Ré-échantillonnage</a:t>
            </a:r>
            <a:r>
              <a:rPr lang="fr-FR" dirty="0"/>
              <a:t> par </a:t>
            </a:r>
            <a:r>
              <a:rPr lang="fr-FR" dirty="0" err="1"/>
              <a:t>bootstrap</a:t>
            </a:r>
            <a:endParaRPr lang="fr-FR" dirty="0"/>
          </a:p>
        </p:txBody>
      </p:sp>
      <p:sp>
        <p:nvSpPr>
          <p:cNvPr id="5" name="Espace réservé du numéro de diapositive 4">
            <a:extLst>
              <a:ext uri="{FF2B5EF4-FFF2-40B4-BE49-F238E27FC236}">
                <a16:creationId xmlns:a16="http://schemas.microsoft.com/office/drawing/2014/main" id="{C5416220-C57A-D243-A670-FC4AC00444AB}"/>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
        <p:nvSpPr>
          <p:cNvPr id="4" name="ZoneTexte 3">
            <a:extLst>
              <a:ext uri="{FF2B5EF4-FFF2-40B4-BE49-F238E27FC236}">
                <a16:creationId xmlns:a16="http://schemas.microsoft.com/office/drawing/2014/main" id="{FA6D77B2-9733-FC23-AC50-9C164E44C7B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708184312"/>
      </p:ext>
    </p:extLst>
  </p:cSld>
  <p:clrMapOvr>
    <a:masterClrMapping/>
  </p:clrMapOvr>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1352</TotalTime>
  <Words>2589</Words>
  <Application>Microsoft Office PowerPoint</Application>
  <PresentationFormat>Grand écran</PresentationFormat>
  <Paragraphs>387</Paragraphs>
  <Slides>36</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36</vt:i4>
      </vt:variant>
    </vt:vector>
  </HeadingPairs>
  <TitlesOfParts>
    <vt:vector size="46" baseType="lpstr">
      <vt:lpstr>Arial</vt:lpstr>
      <vt:lpstr>Arial Narrow</vt:lpstr>
      <vt:lpstr>Bookman Old Style</vt:lpstr>
      <vt:lpstr>Calibri</vt:lpstr>
      <vt:lpstr>Cambria Math</vt:lpstr>
      <vt:lpstr>Franklin Gothic Book</vt:lpstr>
      <vt:lpstr>Symbol</vt:lpstr>
      <vt:lpstr>Times New Roman</vt:lpstr>
      <vt:lpstr>Wingdings</vt:lpstr>
      <vt:lpstr>Personnalisé</vt:lpstr>
      <vt:lpstr>Traitements statistiques dans l’univers bancaire</vt:lpstr>
      <vt:lpstr>Section D. La prévision et la quantification du risque de crédit</vt:lpstr>
      <vt:lpstr>D-1. Modèles associés à la quantification du risque</vt:lpstr>
      <vt:lpstr>D-1. Modèle de probabilité de défaut</vt:lpstr>
      <vt:lpstr>D-1-2. Poser le problème</vt:lpstr>
      <vt:lpstr>D-1-3. Construire la base de données</vt:lpstr>
      <vt:lpstr>D-1-3. Construire la base de données</vt:lpstr>
      <vt:lpstr>D-1-4. Qualifier la base de données</vt:lpstr>
      <vt:lpstr>D-1-5. Echantillonnage</vt:lpstr>
      <vt:lpstr>D-1-6. Sélection des variables</vt:lpstr>
      <vt:lpstr>D-1-6. Sélection des variables</vt:lpstr>
      <vt:lpstr>D-1-7. Construction du modèle</vt:lpstr>
      <vt:lpstr>D-1-7. Construction du modèle</vt:lpstr>
      <vt:lpstr>D-1-7. Construction du modèle</vt:lpstr>
      <vt:lpstr>D-1-7. Construction du modèle</vt:lpstr>
      <vt:lpstr>D-1-7. Construction du modèle</vt:lpstr>
      <vt:lpstr>D-1-7. Construction du modèle</vt:lpstr>
      <vt:lpstr>D-1-8. Evaluation de la qualité du modèle</vt:lpstr>
      <vt:lpstr>D-1-8. Evaluation de la qualité du modèle</vt:lpstr>
      <vt:lpstr>D-1-8. Evaluation de la qualité du modèle</vt:lpstr>
      <vt:lpstr>D-1-9. Implémentation du modèle</vt:lpstr>
      <vt:lpstr>D-1. Calibration d’un modèle de PD</vt:lpstr>
      <vt:lpstr>Section D-2. Modèles d’EAD et de LGD</vt:lpstr>
      <vt:lpstr>D-3. Quantifier le risque de crédit</vt:lpstr>
      <vt:lpstr>D-3. Quantifier le risque de crédit</vt:lpstr>
      <vt:lpstr>D-3. Quantifier le risque de crédit</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ANNEXES</vt:lpstr>
      <vt:lpstr>D-2. Le projet : quantification et suivi d’un modèle </vt:lpstr>
    </vt:vector>
  </TitlesOfParts>
  <Company>STELLANTIS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Modélisation du risque de crédit</dc:title>
  <dc:creator>JEAN-PHILIPPE LAMANCHE (EXTERNAL)</dc:creator>
  <cp:lastModifiedBy>JEAN-PHILIPPE LAMANCHE (EXTERNAL)</cp:lastModifiedBy>
  <cp:revision>106</cp:revision>
  <dcterms:created xsi:type="dcterms:W3CDTF">2023-09-15T14:08:55Z</dcterms:created>
  <dcterms:modified xsi:type="dcterms:W3CDTF">2024-11-23T16:57:00Z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etDate">
    <vt:lpwstr>2023-09-15T14:13:35Z</vt:lpwstr>
  </property>
  <property fmtid="{D5CDD505-2E9C-101B-9397-08002B2CF9AE}" pid="4" name="MSIP_Label_2fd53d93-3f4c-4b90-b511-bd6bdbb4fba9_Method">
    <vt:lpwstr>Standard</vt:lpwstr>
  </property>
  <property fmtid="{D5CDD505-2E9C-101B-9397-08002B2CF9AE}" pid="5" name="MSIP_Label_2fd53d93-3f4c-4b90-b511-bd6bdbb4fba9_Name">
    <vt:lpwstr>2fd53d93-3f4c-4b90-b511-bd6bdbb4fba9</vt:lpwstr>
  </property>
  <property fmtid="{D5CDD505-2E9C-101B-9397-08002B2CF9AE}" pid="6" name="MSIP_Label_2fd53d93-3f4c-4b90-b511-bd6bdbb4fba9_SiteId">
    <vt:lpwstr>d852d5cd-724c-4128-8812-ffa5db3f8507</vt:lpwstr>
  </property>
  <property fmtid="{D5CDD505-2E9C-101B-9397-08002B2CF9AE}" pid="7" name="MSIP_Label_2fd53d93-3f4c-4b90-b511-bd6bdbb4fba9_ActionId">
    <vt:lpwstr>d6546e87-cb36-4cd3-b2fa-594b3430b82d</vt:lpwstr>
  </property>
  <property fmtid="{D5CDD505-2E9C-101B-9397-08002B2CF9AE}" pid="8" name="MSIP_Label_2fd53d93-3f4c-4b90-b511-bd6bdbb4fba9_ContentBits">
    <vt:lpwstr>0</vt:lpwstr>
  </property>
</Properties>
</file>