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5"/>
  </p:notesMasterIdLst>
  <p:handoutMasterIdLst>
    <p:handoutMasterId r:id="rId16"/>
  </p:handoutMasterIdLst>
  <p:sldIdLst>
    <p:sldId id="257" r:id="rId2"/>
    <p:sldId id="293" r:id="rId3"/>
    <p:sldId id="294" r:id="rId4"/>
    <p:sldId id="296" r:id="rId5"/>
    <p:sldId id="295" r:id="rId6"/>
    <p:sldId id="297" r:id="rId7"/>
    <p:sldId id="298" r:id="rId8"/>
    <p:sldId id="299" r:id="rId9"/>
    <p:sldId id="300" r:id="rId10"/>
    <p:sldId id="306" r:id="rId11"/>
    <p:sldId id="301" r:id="rId12"/>
    <p:sldId id="302" r:id="rId13"/>
    <p:sldId id="307" r:id="rId1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25E3D9-DB02-4B6C-8A3D-AD3E0D3312C0}" type="datetime1">
              <a:rPr lang="fr-FR" smtClean="0"/>
              <a:t>10/12/2024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76AFEA-E08F-4B62-BE99-0E8D4FF14D8C}" type="datetime1">
              <a:rPr lang="fr-FR" smtClean="0"/>
              <a:t>10/12/2024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2023-2024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Modélisation du risque de crédit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2023-2024</a:t>
            </a:r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Modélisation du risque de crédit</a:t>
            </a:r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2023-2024</a:t>
            </a:r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Modélisation du risque de crédit</a:t>
            </a:r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4426" y="46037"/>
            <a:ext cx="8917158" cy="702305"/>
          </a:xfrm>
        </p:spPr>
        <p:txBody>
          <a:bodyPr rtlCol="0">
            <a:normAutofit/>
          </a:bodyPr>
          <a:lstStyle>
            <a:lvl1pPr>
              <a:defRPr sz="3200"/>
            </a:lvl1pPr>
          </a:lstStyle>
          <a:p>
            <a:pPr rtl="0"/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4426" y="1009163"/>
            <a:ext cx="11529166" cy="5092699"/>
          </a:xfrm>
        </p:spPr>
        <p:txBody>
          <a:bodyPr rtlCol="0"/>
          <a:lstStyle/>
          <a:p>
            <a:pPr lvl="0" rtl="0"/>
            <a:r>
              <a:rPr lang="fr-FR" dirty="0"/>
              <a:t>Cliquez pour modifier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/>
              <a:t>2024-2025</a:t>
            </a:r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/>
              <a:t>DONNEES DE RISQUE DANS LA BANQUE</a:t>
            </a:r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2023-2024</a:t>
            </a:r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Modélisation du risque de crédit</a:t>
            </a:r>
            <a:endParaRPr lang="en-US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 titre du masque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2023-2024</a:t>
            </a:r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Modélisation du risque de crédit</a:t>
            </a:r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 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 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2023-2024</a:t>
            </a:r>
            <a:endParaRPr lang="en-US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Modélisation du risque de crédit</a:t>
            </a:r>
            <a:endParaRPr lang="en-US" dirty="0"/>
          </a:p>
        </p:txBody>
      </p:sp>
      <p:sp>
        <p:nvSpPr>
          <p:cNvPr id="12" name="Espace réservé au numéro de diapositiv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" dirty="0"/>
              <a:t>Cliquez pour modifier le style du titre du masque</a:t>
            </a:r>
            <a:endParaRPr lang="en-US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2023-2024</a:t>
            </a:r>
            <a:endParaRPr lang="en-US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Modélisation du risque de crédit</a:t>
            </a:r>
            <a:endParaRPr lang="en-US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2023-2024</a:t>
            </a:r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Modélisation du risque de crédit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" dirty="0"/>
              <a:t>Modifiez les styles du texte du 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en-US"/>
              <a:t>2023-2024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/>
              <a:t>Modélisation du risque de crédit</a:t>
            </a:r>
            <a:endParaRPr lang="en-US" dirty="0"/>
          </a:p>
        </p:txBody>
      </p:sp>
      <p:sp>
        <p:nvSpPr>
          <p:cNvPr id="7" name="Espace réservé a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/>
              <a:t>2023-2024</a:t>
            </a:r>
            <a:endParaRPr lang="en-US" dirty="0"/>
          </a:p>
        </p:txBody>
      </p:sp>
      <p:sp>
        <p:nvSpPr>
          <p:cNvPr id="6" name="Espace réservé au pied de page 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r>
              <a:rPr lang="fr-FR"/>
              <a:t>Modélisation du risque de crédit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r>
              <a:rPr lang="en-US"/>
              <a:t>2023-2024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Modélisation du risque de crédit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323237" y="736795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 fontScale="90000"/>
          </a:bodyPr>
          <a:lstStyle/>
          <a:p>
            <a:pPr rtl="0"/>
            <a:r>
              <a:rPr lang="fr" sz="7200"/>
              <a:t>Traitements statistiques dans l’univers bancaire</a:t>
            </a:r>
            <a:endParaRPr lang="fr" sz="7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Jean-Philippe LAMANCHE</a:t>
            </a:r>
          </a:p>
          <a:p>
            <a:pPr rtl="0"/>
            <a:r>
              <a:rPr lang="fr">
                <a:solidFill>
                  <a:schemeClr val="tx1">
                    <a:lumMod val="85000"/>
                    <a:lumOff val="15000"/>
                  </a:schemeClr>
                </a:solidFill>
              </a:rPr>
              <a:t>2024-2025</a:t>
            </a:r>
            <a:endParaRPr lang="f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Image 4" descr="Image contenant un bâtiment, un siège, un banc, un côté&#10;&#10;Description générée automatiquement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3BD263-A0CE-48B0-52F3-D30D60E56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2024-2025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D995E4-271B-446A-5496-9282CC74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BB873B-EE15-A723-7D99-6930E9ED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26" y="46037"/>
            <a:ext cx="11077998" cy="702305"/>
          </a:xfrm>
        </p:spPr>
        <p:txBody>
          <a:bodyPr>
            <a:normAutofit/>
          </a:bodyPr>
          <a:lstStyle/>
          <a:p>
            <a:r>
              <a:rPr lang="fr-FR"/>
              <a:t>F-3 : CRM – Les segmentations organisationnelles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A184F8-C367-23A9-8725-075A3A98E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/>
              <a:t>La méthode RFM est un type de segmentation comportementale, adaptée à une approche mono-produit:</a:t>
            </a:r>
          </a:p>
          <a:p>
            <a:pPr marL="0" indent="0">
              <a:buNone/>
            </a:pPr>
            <a:r>
              <a:rPr lang="fr-FR"/>
              <a:t>Elle analyse le comportement de la clientèle selon trois dimensions :</a:t>
            </a:r>
          </a:p>
          <a:p>
            <a:pPr>
              <a:buFontTx/>
              <a:buChar char="-"/>
            </a:pPr>
            <a:r>
              <a:rPr lang="fr-FR"/>
              <a:t>Récence du dernier acte d’achat</a:t>
            </a:r>
          </a:p>
          <a:p>
            <a:pPr>
              <a:buFontTx/>
              <a:buChar char="-"/>
            </a:pPr>
            <a:r>
              <a:rPr lang="fr-FR"/>
              <a:t>Fréquence des achats</a:t>
            </a:r>
          </a:p>
          <a:p>
            <a:pPr>
              <a:buFontTx/>
              <a:buChar char="-"/>
            </a:pPr>
            <a:r>
              <a:rPr lang="fr-FR"/>
              <a:t>Montant des achats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A1CC5DA-F27B-9D06-A448-BCAB9ABD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5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BB873B-EE15-A723-7D99-6930E9ED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26" y="46037"/>
            <a:ext cx="11077998" cy="702305"/>
          </a:xfrm>
        </p:spPr>
        <p:txBody>
          <a:bodyPr>
            <a:normAutofit/>
          </a:bodyPr>
          <a:lstStyle/>
          <a:p>
            <a:r>
              <a:rPr lang="fr-FR"/>
              <a:t>F-3 : CRM – Les scores commerciaux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A184F8-C367-23A9-8725-075A3A98E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/>
              <a:t>Les scores d’appétence sont utilisés dans le  cadre de ciblages commerciaux, pour en optimiser la cible.</a:t>
            </a:r>
          </a:p>
          <a:p>
            <a:pPr marL="0" indent="0">
              <a:buNone/>
            </a:pPr>
            <a:r>
              <a:rPr lang="fr-FR"/>
              <a:t>Méthodologie :</a:t>
            </a:r>
          </a:p>
          <a:p>
            <a:pPr>
              <a:buFontTx/>
              <a:buChar char="-"/>
            </a:pPr>
            <a:r>
              <a:rPr lang="fr-FR"/>
              <a:t>Estimation de la souscription d’un produit / service en fonction des caractéristiques et du comportement d’un client</a:t>
            </a:r>
          </a:p>
          <a:p>
            <a:pPr lvl="1">
              <a:buFontTx/>
              <a:buChar char="-"/>
            </a:pPr>
            <a:r>
              <a:rPr lang="fr-FR"/>
              <a:t>En temps normal</a:t>
            </a:r>
          </a:p>
          <a:p>
            <a:pPr lvl="1">
              <a:buFontTx/>
              <a:buChar char="-"/>
            </a:pPr>
            <a:r>
              <a:rPr lang="fr-FR"/>
              <a:t>Ou en réponse à une campagne de ciblage antérieure</a:t>
            </a:r>
          </a:p>
          <a:p>
            <a:pPr>
              <a:buFontTx/>
              <a:buChar char="-"/>
            </a:pPr>
            <a:r>
              <a:rPr lang="fr-FR"/>
              <a:t>En général, scores issus d’une régression logistique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r>
              <a:rPr lang="fr-FR"/>
              <a:t>Modèles connexes :</a:t>
            </a:r>
          </a:p>
          <a:p>
            <a:pPr>
              <a:buFontTx/>
              <a:buChar char="-"/>
            </a:pPr>
            <a:r>
              <a:rPr lang="fr-FR"/>
              <a:t>Scores de fraude</a:t>
            </a:r>
          </a:p>
          <a:p>
            <a:pPr>
              <a:buFontTx/>
              <a:buChar char="-"/>
            </a:pPr>
            <a:r>
              <a:rPr lang="fr-FR"/>
              <a:t>Modèles / scores de tarification personnalisée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A1CC5DA-F27B-9D06-A448-BCAB9ABD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87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BB873B-EE15-A723-7D99-6930E9ED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26" y="46037"/>
            <a:ext cx="11077998" cy="702305"/>
          </a:xfrm>
        </p:spPr>
        <p:txBody>
          <a:bodyPr>
            <a:normAutofit/>
          </a:bodyPr>
          <a:lstStyle/>
          <a:p>
            <a:r>
              <a:rPr lang="fr-FR"/>
              <a:t>F-3 : CRM – Les scores d’attrition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A184F8-C367-23A9-8725-075A3A98E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/>
              <a:t>Les scores d’attrition (ou « churn ») prédisent le départ d’un client en fonction de son comportement récent.</a:t>
            </a:r>
          </a:p>
          <a:p>
            <a:pPr marL="0" indent="0">
              <a:buNone/>
            </a:pPr>
            <a:r>
              <a:rPr lang="fr-FR"/>
              <a:t>Ils sont utilisés pour cibler des actions de fidélisation ou de reconquête.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A1CC5DA-F27B-9D06-A448-BCAB9ABD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5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BB873B-EE15-A723-7D99-6930E9ED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26" y="46037"/>
            <a:ext cx="11077998" cy="702305"/>
          </a:xfrm>
        </p:spPr>
        <p:txBody>
          <a:bodyPr>
            <a:normAutofit/>
          </a:bodyPr>
          <a:lstStyle/>
          <a:p>
            <a:r>
              <a:rPr lang="fr-FR"/>
              <a:t>F-3 : CRM – La valeur client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A184F8-C367-23A9-8725-075A3A98E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/>
              <a:t>La modélisation de la Valeur Client consiste à estimer ce qu’un client va rapporter au cours de sa relation commerciale avec la banque, en fonction de ses caractéristiques et de son historique de relation.</a:t>
            </a:r>
          </a:p>
          <a:p>
            <a:pPr marL="0" indent="0">
              <a:buNone/>
            </a:pPr>
            <a:r>
              <a:rPr lang="fr-FR"/>
              <a:t>Les données utilisées vont en partie reposer sur le système de contrôle de gestion de la banque, à condition que celui-ci permette une approche granulaire de niveau client.</a:t>
            </a:r>
          </a:p>
          <a:p>
            <a:pPr marL="0" indent="0">
              <a:buNone/>
            </a:pPr>
            <a:r>
              <a:rPr lang="fr-FR"/>
              <a:t>L’objectif est d’affecter les ressources utiles et de rentabiliser la relation commerciale, au regard du potentiel moyen du client.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A1CC5DA-F27B-9D06-A448-BCAB9ABD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BB873B-EE15-A723-7D99-6930E9ED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26" y="126722"/>
            <a:ext cx="11077998" cy="702305"/>
          </a:xfrm>
        </p:spPr>
        <p:txBody>
          <a:bodyPr>
            <a:normAutofit fontScale="90000"/>
          </a:bodyPr>
          <a:lstStyle/>
          <a:p>
            <a:r>
              <a:rPr lang="fr-FR"/>
              <a:t>Section F. Autres approches statistiques dans l’environnement bancaire : approches et données utilisées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A184F8-C367-23A9-8725-075A3A98E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/>
              <a:t>Dans le domaine du risque :</a:t>
            </a:r>
          </a:p>
          <a:p>
            <a:pPr>
              <a:buFontTx/>
              <a:buChar char="-"/>
            </a:pPr>
            <a:r>
              <a:rPr lang="fr-FR"/>
              <a:t>Pour le risque de crédit :</a:t>
            </a:r>
          </a:p>
          <a:p>
            <a:pPr lvl="1">
              <a:buFontTx/>
              <a:buChar char="-"/>
            </a:pPr>
            <a:r>
              <a:rPr lang="fr-FR"/>
              <a:t>Les modèles d’octroi</a:t>
            </a:r>
          </a:p>
          <a:p>
            <a:pPr lvl="1">
              <a:buFontTx/>
              <a:buChar char="-"/>
            </a:pPr>
            <a:r>
              <a:rPr lang="fr-FR"/>
              <a:t>Les modèles bâlois</a:t>
            </a:r>
          </a:p>
          <a:p>
            <a:pPr lvl="1">
              <a:buFontTx/>
              <a:buChar char="-"/>
            </a:pPr>
            <a:r>
              <a:rPr lang="fr-FR"/>
              <a:t>Les modèles IFRS9</a:t>
            </a:r>
          </a:p>
          <a:p>
            <a:pPr lvl="1">
              <a:buFontTx/>
              <a:buChar char="-"/>
            </a:pPr>
            <a:r>
              <a:rPr lang="fr-FR"/>
              <a:t>L’estimation des valeurs résiduelles</a:t>
            </a:r>
          </a:p>
          <a:p>
            <a:pPr lvl="1">
              <a:buFontTx/>
              <a:buChar char="-"/>
            </a:pPr>
            <a:r>
              <a:rPr lang="fr-FR"/>
              <a:t>Les scenario de stress tests (modélisation des ODR et de la LGD observée en fonction des facteurs économiques)</a:t>
            </a:r>
          </a:p>
          <a:p>
            <a:pPr lvl="1">
              <a:buFontTx/>
              <a:buChar char="-"/>
            </a:pPr>
            <a:endParaRPr lang="fr-FR"/>
          </a:p>
          <a:p>
            <a:pPr>
              <a:buFontTx/>
              <a:buChar char="-"/>
            </a:pPr>
            <a:r>
              <a:rPr lang="fr-FR"/>
              <a:t>Pour le risque de liquidité</a:t>
            </a:r>
          </a:p>
          <a:p>
            <a:pPr lvl="1">
              <a:buFontTx/>
              <a:buChar char="-"/>
            </a:pPr>
            <a:r>
              <a:rPr lang="fr-FR"/>
              <a:t>L’estimation de l’écoulement des flux (RPA, entrée / sortie des ressources)</a:t>
            </a:r>
          </a:p>
          <a:p>
            <a:pPr lvl="1">
              <a:buFontTx/>
              <a:buChar char="-"/>
            </a:pPr>
            <a:endParaRPr lang="fr-FR"/>
          </a:p>
          <a:p>
            <a:pPr>
              <a:buFontTx/>
              <a:buChar char="-"/>
            </a:pPr>
            <a:r>
              <a:rPr lang="fr-FR"/>
              <a:t>Dans le domaine organisationnel et commercial</a:t>
            </a:r>
          </a:p>
          <a:p>
            <a:pPr lvl="1">
              <a:buFontTx/>
              <a:buChar char="-"/>
            </a:pPr>
            <a:r>
              <a:rPr lang="fr-FR"/>
              <a:t>Les segmentations bancaires (comportementales)</a:t>
            </a:r>
          </a:p>
          <a:p>
            <a:pPr lvl="1">
              <a:buFontTx/>
              <a:buChar char="-"/>
            </a:pPr>
            <a:r>
              <a:rPr lang="fr-FR"/>
              <a:t>Les scores d’appétence, de churn</a:t>
            </a:r>
          </a:p>
          <a:p>
            <a:pPr>
              <a:buFontTx/>
              <a:buChar char="-"/>
            </a:pP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A1CC5DA-F27B-9D06-A448-BCAB9ABD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3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BB873B-EE15-A723-7D99-6930E9ED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26" y="46037"/>
            <a:ext cx="11077998" cy="702305"/>
          </a:xfrm>
        </p:spPr>
        <p:txBody>
          <a:bodyPr>
            <a:normAutofit/>
          </a:bodyPr>
          <a:lstStyle/>
          <a:p>
            <a:r>
              <a:rPr lang="fr-FR"/>
              <a:t>F-1 : Risque de crédit – Les modèles d’octroi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A184F8-C367-23A9-8725-075A3A98E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/>
              <a:t>Rappel : les modèles d’octroi de crédits permettent de sélectionner la clientèle à laquelle on va accorder ou refuser un prêt.</a:t>
            </a:r>
          </a:p>
          <a:p>
            <a:pPr marL="0" indent="0">
              <a:buNone/>
            </a:pPr>
            <a:r>
              <a:rPr lang="fr-FR"/>
              <a:t>Démarche usuelle :</a:t>
            </a:r>
          </a:p>
          <a:p>
            <a:pPr>
              <a:buFontTx/>
              <a:buChar char="-"/>
            </a:pPr>
            <a:r>
              <a:rPr lang="fr-FR"/>
              <a:t>Régression logistique d’un critère de défaut sur les caractéristiques du prêt et du client</a:t>
            </a:r>
          </a:p>
          <a:p>
            <a:pPr>
              <a:buFontTx/>
              <a:buChar char="-"/>
            </a:pPr>
            <a:r>
              <a:rPr lang="fr-FR"/>
              <a:t>Problématique spécifique de la réintégration des refusés au cours de la modélisation</a:t>
            </a:r>
          </a:p>
          <a:p>
            <a:pPr>
              <a:buFontTx/>
              <a:buChar char="-"/>
            </a:pPr>
            <a:endParaRPr lang="fr-FR"/>
          </a:p>
          <a:p>
            <a:pPr marL="0" indent="0">
              <a:buNone/>
            </a:pPr>
            <a:r>
              <a:rPr lang="fr-FR"/>
              <a:t>Données utilisées :</a:t>
            </a:r>
          </a:p>
          <a:p>
            <a:pPr>
              <a:buFontTx/>
              <a:buChar char="-"/>
            </a:pPr>
            <a:r>
              <a:rPr lang="fr-FR"/>
              <a:t>caractéristiques de la demande de crédit (prêt, client, comportement passé)</a:t>
            </a:r>
          </a:p>
          <a:p>
            <a:pPr>
              <a:buFontTx/>
              <a:buChar char="-"/>
            </a:pPr>
            <a:r>
              <a:rPr lang="fr-FR"/>
              <a:t>Données d’impayés / de défaillance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A1CC5DA-F27B-9D06-A448-BCAB9ABD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65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BB873B-EE15-A723-7D99-6930E9ED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26" y="46037"/>
            <a:ext cx="11077998" cy="702305"/>
          </a:xfrm>
        </p:spPr>
        <p:txBody>
          <a:bodyPr>
            <a:normAutofit/>
          </a:bodyPr>
          <a:lstStyle/>
          <a:p>
            <a:r>
              <a:rPr lang="fr-FR"/>
              <a:t>F-1 : Risque de crédit – Les modèles bâlois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A184F8-C367-23A9-8725-075A3A98E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/>
              <a:t>Rappel : on modélise le défaut, l’exposition au défaut et le taux de perte sur l’ensemble d’un portefeuille de crédit.</a:t>
            </a:r>
          </a:p>
          <a:p>
            <a:pPr marL="0" indent="0">
              <a:buNone/>
            </a:pPr>
            <a:r>
              <a:rPr lang="fr-FR"/>
              <a:t>Méthodes utilisées :</a:t>
            </a:r>
          </a:p>
          <a:p>
            <a:pPr>
              <a:buFontTx/>
              <a:buChar char="-"/>
            </a:pPr>
            <a:r>
              <a:rPr lang="fr-FR"/>
              <a:t>Régression logistique pour la PD</a:t>
            </a:r>
          </a:p>
          <a:p>
            <a:pPr>
              <a:buFontTx/>
              <a:buChar char="-"/>
            </a:pPr>
            <a:r>
              <a:rPr lang="fr-FR"/>
              <a:t>Segmentation pour la LGD et le CCF</a:t>
            </a:r>
          </a:p>
          <a:p>
            <a:pPr>
              <a:buFontTx/>
              <a:buChar char="-"/>
            </a:pPr>
            <a:endParaRPr lang="fr-FR"/>
          </a:p>
          <a:p>
            <a:pPr marL="0" indent="0">
              <a:buNone/>
            </a:pPr>
            <a:r>
              <a:rPr lang="fr-FR"/>
              <a:t>Données utilisées :</a:t>
            </a:r>
          </a:p>
          <a:p>
            <a:pPr>
              <a:buFontTx/>
              <a:buChar char="-"/>
            </a:pPr>
            <a:r>
              <a:rPr lang="fr-FR"/>
              <a:t>Vie du crédit et comportement du client</a:t>
            </a:r>
          </a:p>
          <a:p>
            <a:pPr>
              <a:buFontTx/>
              <a:buChar char="-"/>
            </a:pPr>
            <a:r>
              <a:rPr lang="fr-FR"/>
              <a:t>Particularités : le rating des entreprises : l’analyse financière des entreprises repose essentiellement sur les données du bilan et du compte de résultat de l’entreprise et/ou de son groupe d’affaires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A1CC5DA-F27B-9D06-A448-BCAB9ABD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84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BB873B-EE15-A723-7D99-6930E9ED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26" y="46037"/>
            <a:ext cx="11077998" cy="702305"/>
          </a:xfrm>
        </p:spPr>
        <p:txBody>
          <a:bodyPr>
            <a:normAutofit/>
          </a:bodyPr>
          <a:lstStyle/>
          <a:p>
            <a:r>
              <a:rPr lang="fr-FR"/>
              <a:t>F-1 : Risque de crédit – Les modèles IFRS9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A184F8-C367-23A9-8725-075A3A98E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/>
              <a:t>Les modèles de provisionnement IFRS9 se fondent sur une approche similaire à Bale II :</a:t>
            </a:r>
          </a:p>
          <a:p>
            <a:pPr>
              <a:buFontTx/>
              <a:buChar char="-"/>
            </a:pPr>
            <a:r>
              <a:rPr lang="fr-FR"/>
              <a:t>Estimation de PD lifetime, LGD et EAD sur un portefeuille</a:t>
            </a:r>
          </a:p>
          <a:p>
            <a:pPr>
              <a:buFontTx/>
              <a:buChar char="-"/>
            </a:pPr>
            <a:r>
              <a:rPr lang="fr-FR"/>
              <a:t>Ajout d’estimations forward-looking :</a:t>
            </a:r>
          </a:p>
          <a:p>
            <a:pPr lvl="1">
              <a:buFontTx/>
              <a:buChar char="-"/>
            </a:pPr>
            <a:r>
              <a:rPr lang="fr-FR"/>
              <a:t>Principes : évaluer l’impact de grandeurs macro-économiques sur les taux de défaut et les taux de perte observés par portefeuille</a:t>
            </a:r>
          </a:p>
          <a:p>
            <a:pPr lvl="1">
              <a:buFontTx/>
              <a:buChar char="-"/>
            </a:pPr>
            <a:r>
              <a:rPr lang="fr-FR"/>
              <a:t>Méthode utilisée : Régression linéaire en général (après désaisonnalisation et intégration de possibles lag effects)</a:t>
            </a:r>
          </a:p>
          <a:p>
            <a:pPr lvl="1">
              <a:buFontTx/>
              <a:buChar char="-"/>
            </a:pPr>
            <a:r>
              <a:rPr lang="fr-FR"/>
              <a:t>Application ensuite du scenario le plus probable aux grandeurs retenues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A1CC5DA-F27B-9D06-A448-BCAB9ABD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19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BB873B-EE15-A723-7D99-6930E9ED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26" y="46037"/>
            <a:ext cx="11077998" cy="702305"/>
          </a:xfrm>
        </p:spPr>
        <p:txBody>
          <a:bodyPr>
            <a:normAutofit/>
          </a:bodyPr>
          <a:lstStyle/>
          <a:p>
            <a:r>
              <a:rPr lang="fr-FR"/>
              <a:t>F-1 : Risque de crédit – Les modèles de valeur résiduelle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A184F8-C367-23A9-8725-075A3A98E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/>
              <a:t>Principe : estimer la valeur d’un bien à la date de fin de sa mise en location, en fonction de l’utilisation qui en sera faite</a:t>
            </a:r>
          </a:p>
          <a:p>
            <a:pPr marL="0" indent="0">
              <a:buNone/>
            </a:pPr>
            <a:r>
              <a:rPr lang="fr-FR"/>
              <a:t>Exemple : la VR d’un véhicule est à déterminer en fonction de la durée du contrat de prêt, ainsi que du kilométrage parcouru. </a:t>
            </a:r>
          </a:p>
          <a:p>
            <a:pPr marL="0" indent="0">
              <a:buNone/>
            </a:pPr>
            <a:r>
              <a:rPr lang="fr-FR"/>
              <a:t>Elle dépend notamment :</a:t>
            </a:r>
          </a:p>
          <a:p>
            <a:pPr>
              <a:buFontTx/>
              <a:buChar char="-"/>
            </a:pPr>
            <a:r>
              <a:rPr lang="fr-FR"/>
              <a:t>De l’amortissement usuel d’un véhicule au cours du temps</a:t>
            </a:r>
          </a:p>
          <a:p>
            <a:pPr>
              <a:buFontTx/>
              <a:buChar char="-"/>
            </a:pPr>
            <a:r>
              <a:rPr lang="fr-FR"/>
              <a:t>De conditions spécifiques au véhicule (est-il toujours commercialisé ? Quel marché secondaire en véhicule d’occasion ? Options ?)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A1CC5DA-F27B-9D06-A448-BCAB9ABD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5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BB873B-EE15-A723-7D99-6930E9ED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26" y="46037"/>
            <a:ext cx="11077998" cy="702305"/>
          </a:xfrm>
        </p:spPr>
        <p:txBody>
          <a:bodyPr>
            <a:normAutofit/>
          </a:bodyPr>
          <a:lstStyle/>
          <a:p>
            <a:r>
              <a:rPr lang="fr-FR"/>
              <a:t>F-1 : Risque de crédit – Les modèles de stress test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A184F8-C367-23A9-8725-075A3A98E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/>
              <a:t>Principes similaires aux modèles forward-looking, mais en stressant les conditions de marché</a:t>
            </a:r>
          </a:p>
          <a:p>
            <a:pPr>
              <a:buFontTx/>
              <a:buChar char="-"/>
            </a:pPr>
            <a:r>
              <a:rPr lang="fr-FR"/>
              <a:t>On substitue un scénario défavorable au scénario le plus probable utilisé pour le forward looking </a:t>
            </a:r>
          </a:p>
          <a:p>
            <a:pPr>
              <a:buFontTx/>
              <a:buChar char="-"/>
            </a:pPr>
            <a:endParaRPr lang="fr-FR"/>
          </a:p>
          <a:p>
            <a:pPr marL="0" indent="0">
              <a:buNone/>
            </a:pPr>
            <a:r>
              <a:rPr lang="fr-FR"/>
              <a:t>L’objectif est alors de déterminer l’ampleur des taux de défaut et des taux de pertes issus de ce scénario stressé, et de calculer son impact en besoins de capital règlementaire.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A1CC5DA-F27B-9D06-A448-BCAB9ABD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46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BB873B-EE15-A723-7D99-6930E9ED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26" y="46037"/>
            <a:ext cx="11077998" cy="702305"/>
          </a:xfrm>
        </p:spPr>
        <p:txBody>
          <a:bodyPr>
            <a:normAutofit/>
          </a:bodyPr>
          <a:lstStyle/>
          <a:p>
            <a:r>
              <a:rPr lang="fr-FR"/>
              <a:t>F-2 : Risque de liquidité – Les modèles d’écoulement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A184F8-C367-23A9-8725-075A3A98E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/>
              <a:t>L’ALM (gestion actif-passif) de la banque consiste à gérer au mieux la liquidité et le refinancement de la banque, notamment en fonction des évolutions des flux de liquidité de la clientèle :</a:t>
            </a:r>
          </a:p>
          <a:p>
            <a:pPr>
              <a:buFontTx/>
              <a:buChar char="-"/>
            </a:pPr>
            <a:r>
              <a:rPr lang="fr-FR"/>
              <a:t>Débits / crédits des comptes courants</a:t>
            </a:r>
          </a:p>
          <a:p>
            <a:pPr>
              <a:buFontTx/>
              <a:buChar char="-"/>
            </a:pPr>
            <a:r>
              <a:rPr lang="fr-FR"/>
              <a:t>Remboursement des prêts (dont remboursement par anticipation)</a:t>
            </a:r>
          </a:p>
          <a:p>
            <a:pPr>
              <a:buFontTx/>
              <a:buChar char="-"/>
            </a:pPr>
            <a:r>
              <a:rPr lang="fr-FR"/>
              <a:t>Evolution des comptes d’épargne (livrets, plans …) en fonction des taux d’intérêts</a:t>
            </a:r>
          </a:p>
          <a:p>
            <a:pPr>
              <a:buFontTx/>
              <a:buChar char="-"/>
            </a:pPr>
            <a:endParaRPr lang="fr-FR"/>
          </a:p>
          <a:p>
            <a:pPr marL="0" indent="0">
              <a:buNone/>
            </a:pPr>
            <a:r>
              <a:rPr lang="fr-FR"/>
              <a:t>Des modèles statistiques permettent de prévoir ces écoulements pour chaque poste du bilan de la banque.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A1CC5DA-F27B-9D06-A448-BCAB9ABD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0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BB873B-EE15-A723-7D99-6930E9ED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26" y="46037"/>
            <a:ext cx="11077998" cy="702305"/>
          </a:xfrm>
        </p:spPr>
        <p:txBody>
          <a:bodyPr>
            <a:normAutofit/>
          </a:bodyPr>
          <a:lstStyle/>
          <a:p>
            <a:r>
              <a:rPr lang="fr-FR"/>
              <a:t>F-3 : CRM – Les segmentations organisationnelles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A184F8-C367-23A9-8725-075A3A98E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/>
              <a:t>La segmentation comportementale consiste :</a:t>
            </a:r>
          </a:p>
          <a:p>
            <a:pPr>
              <a:buFontTx/>
              <a:buChar char="-"/>
            </a:pPr>
            <a:r>
              <a:rPr lang="fr-FR"/>
              <a:t>Dans un premier temps à déterminer des groupes de clients dont le comportement bancaire est similaire,</a:t>
            </a:r>
          </a:p>
          <a:p>
            <a:pPr>
              <a:buFontTx/>
              <a:buChar char="-"/>
            </a:pPr>
            <a:r>
              <a:rPr lang="fr-FR"/>
              <a:t>Ensuite à élaborer des algorithmes d’affectation de chaqiue client à chaque segment ainsi établi. </a:t>
            </a:r>
          </a:p>
          <a:p>
            <a:pPr marL="0" indent="0">
              <a:buNone/>
            </a:pPr>
            <a:r>
              <a:rPr lang="fr-FR"/>
              <a:t>L’objectif est d’adapter l’organisation de la banque au niveau du sgement :</a:t>
            </a:r>
          </a:p>
          <a:p>
            <a:pPr>
              <a:buFontTx/>
              <a:buChar char="-"/>
            </a:pPr>
            <a:r>
              <a:rPr lang="fr-FR"/>
              <a:t>En proposant des offres adaptées aux client d’un segment donné</a:t>
            </a:r>
          </a:p>
          <a:p>
            <a:pPr>
              <a:buFontTx/>
              <a:buChar char="-"/>
            </a:pPr>
            <a:r>
              <a:rPr lang="fr-FR"/>
              <a:t>En affectant des ressources spécifiques (conseillers de clientèle dédiés, banque à distance …) en fon,ction du segment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A1CC5DA-F27B-9D06-A448-BCAB9ABD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24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ersonnalisé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70_TF56160789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1882</TotalTime>
  <Words>971</Words>
  <Application>Microsoft Office PowerPoint</Application>
  <PresentationFormat>Grand écran</PresentationFormat>
  <Paragraphs>106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Bookman Old Style</vt:lpstr>
      <vt:lpstr>Calibri</vt:lpstr>
      <vt:lpstr>Franklin Gothic Book</vt:lpstr>
      <vt:lpstr>Personnalisé</vt:lpstr>
      <vt:lpstr>Traitements statistiques dans l’univers bancaire</vt:lpstr>
      <vt:lpstr>Section F. Autres approches statistiques dans l’environnement bancaire : approches et données utilisées</vt:lpstr>
      <vt:lpstr>F-1 : Risque de crédit – Les modèles d’octroi</vt:lpstr>
      <vt:lpstr>F-1 : Risque de crédit – Les modèles bâlois</vt:lpstr>
      <vt:lpstr>F-1 : Risque de crédit – Les modèles IFRS9</vt:lpstr>
      <vt:lpstr>F-1 : Risque de crédit – Les modèles de valeur résiduelle</vt:lpstr>
      <vt:lpstr>F-1 : Risque de crédit – Les modèles de stress test</vt:lpstr>
      <vt:lpstr>F-2 : Risque de liquidité – Les modèles d’écoulement</vt:lpstr>
      <vt:lpstr>F-3 : CRM – Les segmentations organisationnelles</vt:lpstr>
      <vt:lpstr>F-3 : CRM – Les segmentations organisationnelles</vt:lpstr>
      <vt:lpstr>F-3 : CRM – Les scores commerciaux</vt:lpstr>
      <vt:lpstr>F-3 : CRM – Les scores d’attrition</vt:lpstr>
      <vt:lpstr>F-3 : CRM – La valeur client</vt:lpstr>
    </vt:vector>
  </TitlesOfParts>
  <Company>STELLANTIS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Modélisation du risque de crédit</dc:title>
  <dc:creator>JEAN-PHILIPPE LAMANCHE (EXTERNAL)</dc:creator>
  <cp:lastModifiedBy>JEAN-PHILIPPE LAMANCHE (EXTERNAL)</cp:lastModifiedBy>
  <cp:revision>124</cp:revision>
  <dcterms:created xsi:type="dcterms:W3CDTF">2023-09-15T14:08:55Z</dcterms:created>
  <dcterms:modified xsi:type="dcterms:W3CDTF">2024-12-10T17:13:42Z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fd53d93-3f4c-4b90-b511-bd6bdbb4fba9_Enabled">
    <vt:lpwstr>true</vt:lpwstr>
  </property>
  <property fmtid="{D5CDD505-2E9C-101B-9397-08002B2CF9AE}" pid="3" name="MSIP_Label_2fd53d93-3f4c-4b90-b511-bd6bdbb4fba9_SetDate">
    <vt:lpwstr>2023-09-15T14:13:35Z</vt:lpwstr>
  </property>
  <property fmtid="{D5CDD505-2E9C-101B-9397-08002B2CF9AE}" pid="4" name="MSIP_Label_2fd53d93-3f4c-4b90-b511-bd6bdbb4fba9_Method">
    <vt:lpwstr>Standard</vt:lpwstr>
  </property>
  <property fmtid="{D5CDD505-2E9C-101B-9397-08002B2CF9AE}" pid="5" name="MSIP_Label_2fd53d93-3f4c-4b90-b511-bd6bdbb4fba9_Name">
    <vt:lpwstr>2fd53d93-3f4c-4b90-b511-bd6bdbb4fba9</vt:lpwstr>
  </property>
  <property fmtid="{D5CDD505-2E9C-101B-9397-08002B2CF9AE}" pid="6" name="MSIP_Label_2fd53d93-3f4c-4b90-b511-bd6bdbb4fba9_SiteId">
    <vt:lpwstr>d852d5cd-724c-4128-8812-ffa5db3f8507</vt:lpwstr>
  </property>
  <property fmtid="{D5CDD505-2E9C-101B-9397-08002B2CF9AE}" pid="7" name="MSIP_Label_2fd53d93-3f4c-4b90-b511-bd6bdbb4fba9_ActionId">
    <vt:lpwstr>d6546e87-cb36-4cd3-b2fa-594b3430b82d</vt:lpwstr>
  </property>
  <property fmtid="{D5CDD505-2E9C-101B-9397-08002B2CF9AE}" pid="8" name="MSIP_Label_2fd53d93-3f4c-4b90-b511-bd6bdbb4fba9_ContentBits">
    <vt:lpwstr>0</vt:lpwstr>
  </property>
</Properties>
</file>