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1443" r:id="rId2"/>
  </p:sldIdLst>
  <p:sldSz cx="32918400" cy="21945600"/>
  <p:notesSz cx="9144000" cy="6858000"/>
  <p:defaultTextStyle>
    <a:defPPr>
      <a:defRPr lang="en-US"/>
    </a:defPPr>
    <a:lvl1pPr marL="0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23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DB000-6C3F-1E41-A109-3EE043C69EBE}" v="18" dt="2022-12-08T21:22:15.361"/>
    <p1510:client id="{9396639C-0B9A-914B-93A4-662390E9F0BC}" v="21" dt="2022-12-09T07:20:57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912"/>
        <p:guide pos="1036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71B7-4BD8-8145-82BE-2A6C42B82778}" type="datetime1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2A3CC-E977-EE4F-996E-0EAC1D0D0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69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1307E-C702-714D-87CE-7789B0B8B84B}" type="datetime1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43188" y="514350"/>
            <a:ext cx="38576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Spring 2019 - 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13408-1B40-47FE-9C4E-B8D2CA53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02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753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5066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25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70133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7665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199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731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264" algn="l" defTabSz="3135066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9107301"/>
            <a:ext cx="32918400" cy="283829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8492948" y="10743306"/>
            <a:ext cx="23317200" cy="5852160"/>
          </a:xfrm>
        </p:spPr>
        <p:txBody>
          <a:bodyPr anchor="b">
            <a:normAutofit/>
          </a:bodyPr>
          <a:lstStyle>
            <a:lvl1pPr>
              <a:defRPr sz="14079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kumimoji="0" lang="en-US"/>
              <a:t>LECTURE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492949" y="16595467"/>
            <a:ext cx="23328172" cy="202964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Lecture Subtitle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607250" y="19442989"/>
            <a:ext cx="20173951" cy="2133600"/>
          </a:xfrm>
        </p:spPr>
        <p:txBody>
          <a:bodyPr/>
          <a:lstStyle>
            <a:lvl1pPr marL="0" marR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2925991" rtl="0" eaLnBrk="1" fontAlgn="auto" latinLnBrk="0" hangingPunct="1">
              <a:lnSpc>
                <a:spcPct val="100000"/>
              </a:lnSpc>
              <a:spcBef>
                <a:spcPts val="2239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/>
            </a:pPr>
            <a:r>
              <a:rPr kumimoji="0" lang="en-US"/>
              <a:t>15.071x - The Analytics Edge</a:t>
            </a:r>
          </a:p>
          <a:p>
            <a:pPr lvl="0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532" y="731520"/>
            <a:ext cx="29352240" cy="3169920"/>
          </a:xfrm>
        </p:spPr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05532" y="5120640"/>
            <a:ext cx="29352240" cy="143865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7765" y="8778243"/>
            <a:ext cx="25643207" cy="5354321"/>
          </a:xfrm>
        </p:spPr>
        <p:txBody>
          <a:bodyPr anchor="t"/>
          <a:lstStyle>
            <a:lvl1pPr marL="0" indent="0">
              <a:buNone/>
              <a:defRPr sz="89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48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4876800"/>
            <a:ext cx="32918400" cy="3657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8" name="Rectangle 7"/>
          <p:cNvSpPr/>
          <p:nvPr/>
        </p:nvSpPr>
        <p:spPr>
          <a:xfrm>
            <a:off x="0" y="5120640"/>
            <a:ext cx="4663440" cy="31699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9" name="Rectangle 8"/>
          <p:cNvSpPr/>
          <p:nvPr/>
        </p:nvSpPr>
        <p:spPr>
          <a:xfrm>
            <a:off x="4937760" y="5120640"/>
            <a:ext cx="27980640" cy="31699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0" y="5120640"/>
            <a:ext cx="27432000" cy="3169920"/>
          </a:xfrm>
          <a:solidFill>
            <a:schemeClr val="accent2">
              <a:lumMod val="90000"/>
              <a:lumOff val="10000"/>
            </a:schemeClr>
          </a:solidFill>
        </p:spPr>
        <p:txBody>
          <a:bodyPr/>
          <a:lstStyle>
            <a:lvl1pPr algn="l">
              <a:buNone/>
              <a:defRPr sz="14079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28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194560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17441644" y="5086615"/>
            <a:ext cx="13990320" cy="1463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1"/>
            <a:ext cx="27432000" cy="11690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79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0" y="19994263"/>
            <a:ext cx="27157680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4563" y="19994263"/>
            <a:ext cx="25415392" cy="1168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731522"/>
            <a:ext cx="28803596" cy="3124202"/>
          </a:xfrm>
        </p:spPr>
        <p:txBody>
          <a:bodyPr>
            <a:normAutofit/>
          </a:bodyPr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05533" y="5120640"/>
            <a:ext cx="14253668" cy="14385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7844" y="5120640"/>
            <a:ext cx="13990320" cy="14386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15.071: Fall 2019—Dartboard Case Discussion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F529BBAC-6017-40E0-9911-67B1C747E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6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731520"/>
            <a:ext cx="29352240" cy="316992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05532" y="5120640"/>
            <a:ext cx="29352240" cy="1448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3950208"/>
            <a:ext cx="32918400" cy="102412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8" name="Rectangle 7"/>
          <p:cNvSpPr/>
          <p:nvPr/>
        </p:nvSpPr>
        <p:spPr>
          <a:xfrm>
            <a:off x="0" y="4096512"/>
            <a:ext cx="1920240" cy="731520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9" name="Rectangle 8"/>
          <p:cNvSpPr/>
          <p:nvPr/>
        </p:nvSpPr>
        <p:spPr>
          <a:xfrm>
            <a:off x="2125981" y="4096512"/>
            <a:ext cx="30792420" cy="7315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824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7532" y="20028324"/>
            <a:ext cx="1920240" cy="11349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60" y="19994263"/>
            <a:ext cx="27157680" cy="97598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15.071: Fall 2019—Dartboard Case Discussion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194561" y="19816416"/>
            <a:ext cx="29363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4" r:id="rId5"/>
    <p:sldLayoutId id="2147484095" r:id="rId6"/>
    <p:sldLayoutId id="2147484097" r:id="rId7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152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24096" indent="-1024096" algn="l" rtl="0" eaLnBrk="1" latinLnBrk="0" hangingPunct="1">
        <a:spcBef>
          <a:spcPts val="3840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8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2048193" indent="-877798" algn="l" rtl="0" eaLnBrk="1" latinLnBrk="0" hangingPunct="1">
        <a:spcBef>
          <a:spcPts val="1759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704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2925991" indent="-731498" algn="l" rtl="0" eaLnBrk="1" latinLnBrk="0" hangingPunct="1">
        <a:spcBef>
          <a:spcPts val="1601"/>
        </a:spcBef>
        <a:buClr>
          <a:schemeClr val="accent2">
            <a:lumMod val="90000"/>
            <a:lumOff val="10000"/>
          </a:schemeClr>
        </a:buClr>
        <a:buSzPct val="70000"/>
        <a:buFont typeface="Arial"/>
        <a:buChar char="•"/>
        <a:defRPr kumimoji="0" sz="640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4388986" indent="-731498" algn="l" rtl="0" eaLnBrk="1" latinLnBrk="0" hangingPunct="1">
        <a:spcBef>
          <a:spcPts val="1279"/>
        </a:spcBef>
        <a:buClr>
          <a:schemeClr val="accent3"/>
        </a:buClr>
        <a:buSzPct val="7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indent="-731498" algn="l" rtl="0" eaLnBrk="1" latinLnBrk="0" hangingPunct="1">
        <a:spcBef>
          <a:spcPts val="1279"/>
        </a:spcBef>
        <a:buClr>
          <a:schemeClr val="accent4"/>
        </a:buClr>
        <a:buSzPct val="65000"/>
        <a:buFont typeface="Wingdings" charset="2"/>
        <a:buChar char="§"/>
        <a:defRPr kumimoji="0" sz="6401" kern="1200">
          <a:solidFill>
            <a:schemeClr val="tx1"/>
          </a:solidFill>
          <a:latin typeface="+mn-lt"/>
          <a:ea typeface="+mn-ea"/>
          <a:cs typeface="+mn-cs"/>
        </a:defRPr>
      </a:lvl5pPr>
      <a:lvl6pPr marL="6729777" indent="-731498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607574" indent="-73149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8485372" indent="-73149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363168" indent="-73149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5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29259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3889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585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14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877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9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microsoft.com/office/2007/relationships/hdphoto" Target="../media/hdphoto1.wdp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24" Type="http://schemas.openxmlformats.org/officeDocument/2006/relationships/image" Target="../media/image24.sv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147632-37C3-6B4E-8B86-3138668B1281}"/>
              </a:ext>
            </a:extLst>
          </p:cNvPr>
          <p:cNvSpPr/>
          <p:nvPr/>
        </p:nvSpPr>
        <p:spPr>
          <a:xfrm>
            <a:off x="422031" y="1026225"/>
            <a:ext cx="32074338" cy="21945602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  <a14:imgEffect>
                        <a14:saturation sat="76000"/>
                      </a14:imgEffect>
                      <a14:imgEffect>
                        <a14:brightnessContrast bright="2000" contrast="56000"/>
                      </a14:imgEffect>
                    </a14:imgLayer>
                  </a14:imgProps>
                </a:ext>
              </a:extLst>
            </a:blip>
            <a:srcRect/>
            <a:tile tx="0" ty="0" sx="100000" sy="10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388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19707DB-3C5B-4A1F-B161-380ACA0B5B1F}"/>
              </a:ext>
            </a:extLst>
          </p:cNvPr>
          <p:cNvSpPr txBox="1">
            <a:spLocks/>
          </p:cNvSpPr>
          <p:nvPr/>
        </p:nvSpPr>
        <p:spPr>
          <a:xfrm>
            <a:off x="8155131" y="19698188"/>
            <a:ext cx="22832871" cy="2133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2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81"/>
              <a:t>15.071—The Analytics Edge 			Fall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0112D-96AE-564D-8BF9-91A8837BA6BF}"/>
              </a:ext>
            </a:extLst>
          </p:cNvPr>
          <p:cNvSpPr/>
          <p:nvPr/>
        </p:nvSpPr>
        <p:spPr>
          <a:xfrm>
            <a:off x="625684" y="3657601"/>
            <a:ext cx="11019519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>
                <a:latin typeface="+mj-lt"/>
              </a:rPr>
              <a:t>Executive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FA1AFC-C416-944E-9551-F39AF29A2C75}"/>
              </a:ext>
            </a:extLst>
          </p:cNvPr>
          <p:cNvSpPr txBox="1"/>
          <p:nvPr/>
        </p:nvSpPr>
        <p:spPr>
          <a:xfrm>
            <a:off x="830240" y="616541"/>
            <a:ext cx="25153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tx1">
                    <a:lumMod val="65000"/>
                    <a:lumOff val="35000"/>
                  </a:schemeClr>
                </a:solidFill>
              </a:rPr>
              <a:t>Optimizing inter-hospital patient transfer (IHT) routing</a:t>
            </a:r>
            <a:endParaRPr lang="en-US" sz="8000" b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7554F-5360-5742-AC75-7E4C09B947AA}"/>
              </a:ext>
            </a:extLst>
          </p:cNvPr>
          <p:cNvSpPr txBox="1"/>
          <p:nvPr/>
        </p:nvSpPr>
        <p:spPr>
          <a:xfrm>
            <a:off x="3657600" y="2047002"/>
            <a:ext cx="13653044" cy="31024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/>
              <a:t>Max Petruzzi (</a:t>
            </a:r>
            <a:r>
              <a:rPr lang="en-US" sz="3600" err="1"/>
              <a:t>MBAn</a:t>
            </a:r>
            <a:r>
              <a:rPr lang="en-US" sz="3600"/>
              <a:t>)</a:t>
            </a:r>
          </a:p>
          <a:p>
            <a:r>
              <a:rPr lang="en-US" sz="3600" err="1"/>
              <a:t>Rachit</a:t>
            </a:r>
            <a:r>
              <a:rPr lang="en-US" sz="3600"/>
              <a:t> Jain (</a:t>
            </a:r>
            <a:r>
              <a:rPr lang="en-US" sz="3600" err="1"/>
              <a:t>MBAn</a:t>
            </a:r>
            <a:r>
              <a:rPr lang="en-US" sz="3600"/>
              <a:t>)</a:t>
            </a:r>
            <a:br>
              <a:rPr lang="en-US" sz="4800"/>
            </a:br>
            <a:br>
              <a:rPr lang="en-US" sz="4800"/>
            </a:br>
            <a:endParaRPr lang="en-US" sz="4800"/>
          </a:p>
          <a:p>
            <a:br>
              <a:rPr lang="en-US"/>
            </a:b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FE49EC-1B8B-8C47-AA1B-4D150829FB0E}"/>
              </a:ext>
            </a:extLst>
          </p:cNvPr>
          <p:cNvSpPr/>
          <p:nvPr/>
        </p:nvSpPr>
        <p:spPr>
          <a:xfrm>
            <a:off x="562709" y="7276557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>
                <a:latin typeface="+mj-lt"/>
              </a:rPr>
              <a:t>Problem statement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CD9FC-98AC-6C4B-A6C3-16BBA189A7D1}"/>
              </a:ext>
            </a:extLst>
          </p:cNvPr>
          <p:cNvSpPr/>
          <p:nvPr/>
        </p:nvSpPr>
        <p:spPr>
          <a:xfrm>
            <a:off x="593096" y="12917961"/>
            <a:ext cx="10964007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>
                <a:latin typeface="+mj-lt"/>
              </a:rPr>
              <a:t>Why do we care?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58433-15EB-B341-9862-A3BB7FB7D9EA}"/>
              </a:ext>
            </a:extLst>
          </p:cNvPr>
          <p:cNvSpPr/>
          <p:nvPr/>
        </p:nvSpPr>
        <p:spPr>
          <a:xfrm>
            <a:off x="1145897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>
                <a:latin typeface="+mj-lt"/>
              </a:rPr>
              <a:t>What are the data?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08E273-E82D-C049-8A65-5A150105876E}"/>
              </a:ext>
            </a:extLst>
          </p:cNvPr>
          <p:cNvSpPr/>
          <p:nvPr/>
        </p:nvSpPr>
        <p:spPr>
          <a:xfrm>
            <a:off x="11506200" y="11052823"/>
            <a:ext cx="10232860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>
                <a:latin typeface="+mj-lt"/>
              </a:rPr>
              <a:t>What are the key findings?</a:t>
            </a:r>
          </a:p>
        </p:txBody>
      </p:sp>
      <p:sp>
        <p:nvSpPr>
          <p:cNvPr id="27" name="Round Single Corner Rectangle 26">
            <a:extLst>
              <a:ext uri="{FF2B5EF4-FFF2-40B4-BE49-F238E27FC236}">
                <a16:creationId xmlns:a16="http://schemas.microsoft.com/office/drawing/2014/main" id="{75AA1624-D2C4-AE42-931A-A56F1B2AC6C0}"/>
              </a:ext>
            </a:extLst>
          </p:cNvPr>
          <p:cNvSpPr/>
          <p:nvPr/>
        </p:nvSpPr>
        <p:spPr>
          <a:xfrm flipV="1">
            <a:off x="593100" y="3593407"/>
            <a:ext cx="31644102" cy="16481913"/>
          </a:xfrm>
          <a:prstGeom prst="round1Rect">
            <a:avLst>
              <a:gd name="adj" fmla="val 2367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88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CBE6D3-A62D-3D4A-A24B-5A57F3DBB775}"/>
              </a:ext>
            </a:extLst>
          </p:cNvPr>
          <p:cNvSpPr/>
          <p:nvPr/>
        </p:nvSpPr>
        <p:spPr>
          <a:xfrm>
            <a:off x="593100" y="20218400"/>
            <a:ext cx="7316812" cy="1434593"/>
          </a:xfrm>
          <a:prstGeom prst="rect">
            <a:avLst/>
          </a:prstGeom>
          <a:solidFill>
            <a:schemeClr val="bg1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AF66C9-203E-8E4B-86AC-C98EDBE36137}"/>
              </a:ext>
            </a:extLst>
          </p:cNvPr>
          <p:cNvSpPr/>
          <p:nvPr/>
        </p:nvSpPr>
        <p:spPr>
          <a:xfrm>
            <a:off x="8069770" y="20189140"/>
            <a:ext cx="24255528" cy="1434593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lang="en-US" sz="13824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99938E6-E4B1-4D46-B06F-C0C0F5B16317}"/>
              </a:ext>
            </a:extLst>
          </p:cNvPr>
          <p:cNvSpPr txBox="1">
            <a:spLocks/>
          </p:cNvSpPr>
          <p:nvPr/>
        </p:nvSpPr>
        <p:spPr>
          <a:xfrm>
            <a:off x="8177122" y="20218399"/>
            <a:ext cx="24060079" cy="135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2194505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None/>
              <a:tabLst/>
              <a:defRPr kumimoji="0"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536154" indent="-658352" algn="l" rtl="0" eaLnBrk="1" latinLnBrk="0" hangingPunct="1">
              <a:spcBef>
                <a:spcPts val="132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528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194505" indent="-548626" algn="l" rtl="0" eaLnBrk="1" latinLnBrk="0" hangingPunct="1">
              <a:spcBef>
                <a:spcPts val="1200"/>
              </a:spcBef>
              <a:buClr>
                <a:schemeClr val="accent2">
                  <a:lumMod val="90000"/>
                  <a:lumOff val="10000"/>
                </a:schemeClr>
              </a:buClr>
              <a:buSzPct val="70000"/>
              <a:buFont typeface="Arial"/>
              <a:buChar char="•"/>
              <a:defRPr kumimoji="0" sz="4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291758" indent="-548626" algn="l" rtl="0" eaLnBrk="1" latinLnBrk="0" hangingPunct="1">
              <a:spcBef>
                <a:spcPts val="960"/>
              </a:spcBef>
              <a:buClr>
                <a:schemeClr val="accent3"/>
              </a:buClr>
              <a:buSzPct val="7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89010" indent="-548626" algn="l" rtl="0" eaLnBrk="1" latinLnBrk="0" hangingPunct="1">
              <a:spcBef>
                <a:spcPts val="960"/>
              </a:spcBef>
              <a:buClr>
                <a:schemeClr val="accent4"/>
              </a:buClr>
              <a:buSzPct val="65000"/>
              <a:buFont typeface="Wingdings" charset="2"/>
              <a:buChar char="§"/>
              <a:defRPr kumimoji="0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47362" indent="-54862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705713" indent="-54862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64065" indent="-54862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22416" indent="-54862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432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6646"/>
              <a:t>15.093—Optimization		                                        Fall 2022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0F6DFB-76BA-8C46-A716-8B2054C8EE1B}"/>
              </a:ext>
            </a:extLst>
          </p:cNvPr>
          <p:cNvCxnSpPr>
            <a:cxnSpLocks/>
          </p:cNvCxnSpPr>
          <p:nvPr/>
        </p:nvCxnSpPr>
        <p:spPr>
          <a:xfrm flipH="1">
            <a:off x="11463749" y="3593406"/>
            <a:ext cx="62967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6A29D5-D287-A444-AABB-53E9394BB38E}"/>
              </a:ext>
            </a:extLst>
          </p:cNvPr>
          <p:cNvCxnSpPr>
            <a:cxnSpLocks/>
          </p:cNvCxnSpPr>
          <p:nvPr/>
        </p:nvCxnSpPr>
        <p:spPr>
          <a:xfrm>
            <a:off x="21789966" y="3593406"/>
            <a:ext cx="0" cy="16481922"/>
          </a:xfrm>
          <a:prstGeom prst="line">
            <a:avLst/>
          </a:prstGeom>
          <a:ln w="762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49515A5-5264-0048-8CE2-F2A246993C8D}"/>
              </a:ext>
            </a:extLst>
          </p:cNvPr>
          <p:cNvSpPr/>
          <p:nvPr/>
        </p:nvSpPr>
        <p:spPr>
          <a:xfrm>
            <a:off x="21906210" y="3657601"/>
            <a:ext cx="10449482" cy="1025921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>
                <a:latin typeface="+mj-lt"/>
              </a:rPr>
              <a:t>What is the impact?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516EF2-4547-7145-AEA5-F5BF26EA3EFA}"/>
              </a:ext>
            </a:extLst>
          </p:cNvPr>
          <p:cNvSpPr/>
          <p:nvPr/>
        </p:nvSpPr>
        <p:spPr>
          <a:xfrm>
            <a:off x="21783118" y="11049000"/>
            <a:ext cx="10449482" cy="1652258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r>
              <a:rPr lang="en-US" sz="4800" b="1">
                <a:latin typeface="+mj-lt"/>
              </a:rPr>
              <a:t>If you had another week,</a:t>
            </a:r>
            <a:br>
              <a:rPr lang="en-US" sz="4800" b="1">
                <a:latin typeface="+mj-lt"/>
              </a:rPr>
            </a:br>
            <a:r>
              <a:rPr lang="en-US" sz="4800" b="1">
                <a:latin typeface="+mj-lt"/>
              </a:rPr>
              <a:t>what would you do?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290346-EA7B-9449-ACEC-04DA9FA0A197}"/>
              </a:ext>
            </a:extLst>
          </p:cNvPr>
          <p:cNvSpPr txBox="1"/>
          <p:nvPr/>
        </p:nvSpPr>
        <p:spPr>
          <a:xfrm>
            <a:off x="699893" y="4803328"/>
            <a:ext cx="106287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Reduced fuel costs for inter-hospital patient transfer company by </a:t>
            </a:r>
            <a:r>
              <a:rPr lang="en-US" sz="3600" b="1"/>
              <a:t>47%</a:t>
            </a:r>
            <a:r>
              <a:rPr lang="en-US" sz="3600"/>
              <a:t> compared to baseline model (</a:t>
            </a:r>
            <a:r>
              <a:rPr lang="en-US" sz="3600" b="1"/>
              <a:t>6%</a:t>
            </a:r>
            <a:r>
              <a:rPr lang="en-US" sz="3600"/>
              <a:t> of total direct costs). Optimized route and deployment of ambulances, both electric and gas, to minimize direct costs.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5C2F7-8B71-BF4E-A48F-9F6B325BBE66}"/>
              </a:ext>
            </a:extLst>
          </p:cNvPr>
          <p:cNvSpPr txBox="1"/>
          <p:nvPr/>
        </p:nvSpPr>
        <p:spPr>
          <a:xfrm>
            <a:off x="11645203" y="4709535"/>
            <a:ext cx="10142521" cy="68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>
                <a:solidFill>
                  <a:schemeClr val="accent1"/>
                </a:solidFill>
              </a:rPr>
              <a:t>Real-life Raw Data</a:t>
            </a:r>
          </a:p>
          <a:p>
            <a:pPr marL="688975" indent="-635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/>
              <a:t>Coordinates of Boston, MA hospitals</a:t>
            </a:r>
          </a:p>
          <a:p>
            <a:pPr marL="688975" indent="-635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/>
              <a:t>Number of staffed beds at each hospital</a:t>
            </a:r>
          </a:p>
          <a:p>
            <a:pPr marL="688975" indent="-6350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/>
              <a:t>Fuel &amp; electricity costs (EV) per distance traveled</a:t>
            </a:r>
          </a:p>
          <a:p>
            <a:pPr marL="688975" indent="-6350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3400"/>
          </a:p>
          <a:p>
            <a:r>
              <a:rPr lang="en-US" sz="3400" b="1">
                <a:solidFill>
                  <a:schemeClr val="accent1"/>
                </a:solidFill>
              </a:rPr>
              <a:t>Processed Data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/>
              <a:t>Distance &amp; time matrix between hospitals </a:t>
            </a:r>
          </a:p>
          <a:p>
            <a:pPr>
              <a:buClr>
                <a:schemeClr val="bg1"/>
              </a:buClr>
            </a:pPr>
            <a:r>
              <a:rPr lang="en-US" sz="3400"/>
              <a:t>(</a:t>
            </a:r>
            <a:r>
              <a:rPr lang="en-US" sz="3400" err="1"/>
              <a:t>TravelTime</a:t>
            </a:r>
            <a:r>
              <a:rPr lang="en-US" sz="3400"/>
              <a:t> API)</a:t>
            </a:r>
          </a:p>
          <a:p>
            <a:pPr>
              <a:buClr>
                <a:schemeClr val="bg1"/>
              </a:buClr>
            </a:pPr>
            <a:endParaRPr lang="en-US" sz="3400"/>
          </a:p>
          <a:p>
            <a:r>
              <a:rPr lang="en-US" sz="3400" b="1">
                <a:solidFill>
                  <a:schemeClr val="accent1"/>
                </a:solidFill>
              </a:rPr>
              <a:t>Intelligently Synthesized Data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/>
              <a:t>Patient transfer demand proportional to staffed beds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/>
              <a:t>Vehicle maintenance cost &amp; driver wages</a:t>
            </a:r>
          </a:p>
          <a:p>
            <a:endParaRPr lang="en-US" sz="3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734DD6-8EC4-4140-9A87-F86FF72A39E2}"/>
                  </a:ext>
                </a:extLst>
              </p:cNvPr>
              <p:cNvSpPr txBox="1"/>
              <p:nvPr/>
            </p:nvSpPr>
            <p:spPr>
              <a:xfrm>
                <a:off x="727962" y="8406786"/>
                <a:ext cx="10833286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/>
                  <a:t>Fictional patient transport company based in Boston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600" b="1">
                    <a:solidFill>
                      <a:schemeClr val="accent1"/>
                    </a:solidFill>
                  </a:rPr>
                  <a:t>Given:</a:t>
                </a:r>
                <a:r>
                  <a:rPr lang="en-US" sz="3600">
                    <a:solidFill>
                      <a:schemeClr val="accent1"/>
                    </a:solidFill>
                  </a:rPr>
                  <a:t> </a:t>
                </a:r>
                <a:r>
                  <a:rPr lang="en-US" sz="3600"/>
                  <a:t>pre-determined demand of patient transfers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600" b="1">
                    <a:solidFill>
                      <a:schemeClr val="accent1"/>
                    </a:solidFill>
                  </a:rPr>
                  <a:t>Goal: </a:t>
                </a:r>
                <a:r>
                  <a:rPr lang="en-US" sz="3600"/>
                  <a:t>optimize vehicle route of each ambulance in fleet to minimized direct costs to the company </a:t>
                </a:r>
              </a:p>
              <a:p>
                <a:r>
                  <a:rPr lang="en-US" sz="3600"/>
                  <a:t>E.g.) </a:t>
                </a:r>
              </a:p>
              <a:p>
                <a:pPr marL="1485900" lvl="1" indent="-576263"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sz="3600"/>
                  <a:t>Fuel &amp; electricity costs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3600"/>
                  <a:t> distance traveled</a:t>
                </a:r>
              </a:p>
              <a:p>
                <a:pPr marL="1485900" lvl="1" indent="-576263"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sz="3600"/>
                  <a:t>Driver wages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3600"/>
                  <a:t> travel time</a:t>
                </a:r>
              </a:p>
              <a:p>
                <a:pPr marL="1485900" lvl="1" indent="-576263">
                  <a:buClr>
                    <a:schemeClr val="bg1"/>
                  </a:buClr>
                  <a:buFont typeface="Wingdings" pitchFamily="2" charset="2"/>
                  <a:buChar char="§"/>
                </a:pPr>
                <a:r>
                  <a:rPr lang="en-US" sz="3600"/>
                  <a:t>Maintenance costs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3600"/>
                  <a:t> # ambulances deployed</a:t>
                </a:r>
              </a:p>
              <a:p>
                <a:endParaRPr lang="en-US" sz="36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734DD6-8EC4-4140-9A87-F86FF72A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62" y="8406786"/>
                <a:ext cx="10833286" cy="5078313"/>
              </a:xfrm>
              <a:prstGeom prst="rect">
                <a:avLst/>
              </a:prstGeom>
              <a:blipFill>
                <a:blip r:embed="rId4"/>
                <a:stretch>
                  <a:fillRect l="-1687" t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B62A37-16EB-5F44-99D8-269D5B571E2C}"/>
              </a:ext>
            </a:extLst>
          </p:cNvPr>
          <p:cNvSpPr txBox="1"/>
          <p:nvPr/>
        </p:nvSpPr>
        <p:spPr>
          <a:xfrm>
            <a:off x="727962" y="14027198"/>
            <a:ext cx="1083328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accent1"/>
                </a:solidFill>
              </a:rPr>
              <a:t>1.3M </a:t>
            </a:r>
            <a:r>
              <a:rPr lang="en-US" sz="3400"/>
              <a:t>inter-hospital transfers/year (</a:t>
            </a:r>
            <a:r>
              <a:rPr lang="en-US" sz="3400" b="1">
                <a:solidFill>
                  <a:schemeClr val="accent1"/>
                </a:solidFill>
              </a:rPr>
              <a:t>3.5%</a:t>
            </a:r>
            <a:r>
              <a:rPr lang="en-US" sz="3400"/>
              <a:t> of all admissions)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>
                <a:sym typeface="Wingdings" pitchFamily="2" charset="2"/>
              </a:rPr>
              <a:t>Crucial for delivering quality outcomes </a:t>
            </a:r>
          </a:p>
          <a:p>
            <a:pPr marL="1208088" lvl="1" indent="-4508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/>
              <a:t>Patient requires specialized care not available at the referring hospital </a:t>
            </a:r>
          </a:p>
          <a:p>
            <a:pPr marL="1208088" lvl="1" indent="-4508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3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/>
              <a:t>However, the transfer process produces additional risk</a:t>
            </a:r>
          </a:p>
          <a:p>
            <a:pPr marL="1216025" lvl="1" indent="-465138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/>
              <a:t>e.g.) unstable vitals, injury/discomfort during transport</a:t>
            </a:r>
          </a:p>
          <a:p>
            <a:pPr marL="1216025" lvl="1" indent="-465138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3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/>
              <a:t>Reducing direct costs creates more capital </a:t>
            </a:r>
          </a:p>
          <a:p>
            <a:pPr marL="1220788" lvl="1" indent="-477838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400">
                <a:sym typeface="Wingdings" pitchFamily="2" charset="2"/>
              </a:rPr>
              <a:t>C</a:t>
            </a:r>
            <a:r>
              <a:rPr lang="en-US" sz="3400"/>
              <a:t>an be invested in improvements and innovations to reduce risks to patients and improve health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5079B-E38A-4549-A2C9-9BCC8FEFDB21}"/>
              </a:ext>
            </a:extLst>
          </p:cNvPr>
          <p:cNvSpPr txBox="1"/>
          <p:nvPr/>
        </p:nvSpPr>
        <p:spPr>
          <a:xfrm>
            <a:off x="21999238" y="12871446"/>
            <a:ext cx="975933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Aft>
                <a:spcPts val="1200"/>
              </a:spcAft>
              <a:buFont typeface="+mj-lt"/>
              <a:buAutoNum type="arabicParenR"/>
            </a:pPr>
            <a:r>
              <a:rPr lang="en-US" sz="3600"/>
              <a:t>Modify the formulation to improve computation speeds </a:t>
            </a:r>
            <a:r>
              <a:rPr lang="en-US" sz="3600">
                <a:sym typeface="Wingdings" pitchFamily="2" charset="2"/>
              </a:rPr>
              <a:t> increase scale of patient demand</a:t>
            </a:r>
            <a:endParaRPr lang="en-US" sz="3600"/>
          </a:p>
          <a:p>
            <a:pPr marL="742950" indent="-742950">
              <a:spcAft>
                <a:spcPts val="1200"/>
              </a:spcAft>
              <a:buFont typeface="+mj-lt"/>
              <a:buAutoNum type="arabicParenR"/>
            </a:pPr>
            <a:r>
              <a:rPr lang="en-US" sz="3600"/>
              <a:t>Quantify by how much we lowered emissions:</a:t>
            </a:r>
          </a:p>
          <a:p>
            <a:pPr marL="1455738" lvl="1" indent="-868363">
              <a:spcAft>
                <a:spcPts val="1200"/>
              </a:spcAft>
              <a:buFont typeface="+mj-lt"/>
              <a:buAutoNum type="alphaLcParenR"/>
            </a:pPr>
            <a:r>
              <a:rPr lang="en-US" sz="3600"/>
              <a:t>From our reduction of total distance traveled</a:t>
            </a:r>
          </a:p>
          <a:p>
            <a:pPr marL="1455738" lvl="1" indent="-868363">
              <a:spcAft>
                <a:spcPts val="1200"/>
              </a:spcAft>
              <a:buFont typeface="+mj-lt"/>
              <a:buAutoNum type="alphaLcParenR"/>
            </a:pPr>
            <a:r>
              <a:rPr lang="en-US" sz="3600"/>
              <a:t>From our utilization of electric vehicles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arenR"/>
            </a:pPr>
            <a:r>
              <a:rPr lang="en-US" sz="3600"/>
              <a:t>Allow ambulances to start and end at different depots, incorporating notion of depot capacity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arenR"/>
            </a:pPr>
            <a:r>
              <a:rPr lang="en-US" sz="3600"/>
              <a:t>Add time windows that ambulance must arrive at hospital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arenR"/>
            </a:pPr>
            <a:r>
              <a:rPr lang="en-US" sz="3600"/>
              <a:t>Add time variable to prioritize certain patients over others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49BC7-8715-D740-84BE-61ABC56CEC6B}"/>
              </a:ext>
            </a:extLst>
          </p:cNvPr>
          <p:cNvSpPr txBox="1"/>
          <p:nvPr/>
        </p:nvSpPr>
        <p:spPr>
          <a:xfrm>
            <a:off x="21906210" y="4803203"/>
            <a:ext cx="9945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Created a non-optimization baseline model with which we could quantify the impact of our optimization: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/>
              <a:t>Baseline based on current standard practice </a:t>
            </a:r>
            <a:r>
              <a:rPr lang="en-US" sz="3600">
                <a:sym typeface="Wingdings" pitchFamily="2" charset="2"/>
              </a:rPr>
              <a:t> </a:t>
            </a:r>
            <a:r>
              <a:rPr lang="en-US" sz="3600"/>
              <a:t>includes ambulances being assigned to “regions” and dispatcher assigning transfers in real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FD002-4109-B14C-AEB9-01EBAC89086B}"/>
              </a:ext>
            </a:extLst>
          </p:cNvPr>
          <p:cNvSpPr txBox="1"/>
          <p:nvPr/>
        </p:nvSpPr>
        <p:spPr>
          <a:xfrm>
            <a:off x="27660600" y="703060"/>
            <a:ext cx="45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/>
          </a:p>
        </p:txBody>
      </p:sp>
      <p:pic>
        <p:nvPicPr>
          <p:cNvPr id="13" name="Graphic 12" descr="Wrench">
            <a:extLst>
              <a:ext uri="{FF2B5EF4-FFF2-40B4-BE49-F238E27FC236}">
                <a16:creationId xmlns:a16="http://schemas.microsoft.com/office/drawing/2014/main" id="{E4DF5ACC-BCE1-3649-965A-7D1348B5F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3753" y="12302303"/>
            <a:ext cx="336711" cy="3367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4CA647-EF20-FB41-B5C3-1CC25C64E71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11" y="11234596"/>
            <a:ext cx="381150" cy="443379"/>
          </a:xfrm>
          <a:prstGeom prst="rect">
            <a:avLst/>
          </a:prstGeom>
        </p:spPr>
      </p:pic>
      <p:pic>
        <p:nvPicPr>
          <p:cNvPr id="17" name="Graphic 16" descr="Money">
            <a:extLst>
              <a:ext uri="{FF2B5EF4-FFF2-40B4-BE49-F238E27FC236}">
                <a16:creationId xmlns:a16="http://schemas.microsoft.com/office/drawing/2014/main" id="{BFC47717-4BEC-8347-ACE0-BD7A420FC8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3753" y="11796070"/>
            <a:ext cx="336711" cy="336711"/>
          </a:xfrm>
          <a:prstGeom prst="rect">
            <a:avLst/>
          </a:prstGeom>
        </p:spPr>
      </p:pic>
      <p:pic>
        <p:nvPicPr>
          <p:cNvPr id="28" name="Graphic 27" descr="Medical">
            <a:extLst>
              <a:ext uri="{FF2B5EF4-FFF2-40B4-BE49-F238E27FC236}">
                <a16:creationId xmlns:a16="http://schemas.microsoft.com/office/drawing/2014/main" id="{C27969B1-D948-EC45-8EB4-816E09B688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0944" y="15343357"/>
            <a:ext cx="432916" cy="432916"/>
          </a:xfrm>
          <a:prstGeom prst="rect">
            <a:avLst/>
          </a:prstGeom>
        </p:spPr>
      </p:pic>
      <p:pic>
        <p:nvPicPr>
          <p:cNvPr id="30" name="Graphic 29" descr="Slippery">
            <a:extLst>
              <a:ext uri="{FF2B5EF4-FFF2-40B4-BE49-F238E27FC236}">
                <a16:creationId xmlns:a16="http://schemas.microsoft.com/office/drawing/2014/main" id="{B15DE1AF-ED23-3A4F-80DB-17F28ABC6A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00944" y="17400957"/>
            <a:ext cx="432916" cy="432916"/>
          </a:xfrm>
          <a:prstGeom prst="rect">
            <a:avLst/>
          </a:prstGeom>
        </p:spPr>
      </p:pic>
      <p:pic>
        <p:nvPicPr>
          <p:cNvPr id="32" name="Graphic 31" descr="Bank">
            <a:extLst>
              <a:ext uri="{FF2B5EF4-FFF2-40B4-BE49-F238E27FC236}">
                <a16:creationId xmlns:a16="http://schemas.microsoft.com/office/drawing/2014/main" id="{B6FC5946-C770-0245-B765-46D428F8D4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00944" y="18955881"/>
            <a:ext cx="432916" cy="4329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86EFB2D-5B5E-D64F-AD61-527CCC751F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1" y="1168665"/>
            <a:ext cx="4192860" cy="3239937"/>
          </a:xfrm>
          <a:prstGeom prst="rect">
            <a:avLst/>
          </a:prstGeom>
        </p:spPr>
      </p:pic>
      <p:pic>
        <p:nvPicPr>
          <p:cNvPr id="44" name="Graphic 43" descr="Bed">
            <a:extLst>
              <a:ext uri="{FF2B5EF4-FFF2-40B4-BE49-F238E27FC236}">
                <a16:creationId xmlns:a16="http://schemas.microsoft.com/office/drawing/2014/main" id="{1624F766-D675-7545-BB12-18F7C98641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886840" y="5780150"/>
            <a:ext cx="459722" cy="459722"/>
          </a:xfrm>
          <a:prstGeom prst="rect">
            <a:avLst/>
          </a:prstGeom>
        </p:spPr>
      </p:pic>
      <p:pic>
        <p:nvPicPr>
          <p:cNvPr id="46" name="Graphic 45" descr="Stopwatch">
            <a:extLst>
              <a:ext uri="{FF2B5EF4-FFF2-40B4-BE49-F238E27FC236}">
                <a16:creationId xmlns:a16="http://schemas.microsoft.com/office/drawing/2014/main" id="{C3CFB355-B62F-7E4A-B386-8300586E22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53783" y="7888651"/>
            <a:ext cx="445796" cy="445796"/>
          </a:xfrm>
          <a:prstGeom prst="rect">
            <a:avLst/>
          </a:prstGeom>
        </p:spPr>
      </p:pic>
      <p:pic>
        <p:nvPicPr>
          <p:cNvPr id="48" name="Graphic 47" descr="Marker">
            <a:extLst>
              <a:ext uri="{FF2B5EF4-FFF2-40B4-BE49-F238E27FC236}">
                <a16:creationId xmlns:a16="http://schemas.microsoft.com/office/drawing/2014/main" id="{2A3F45C1-BC9D-4645-9854-64A92AF0F5F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889082" y="5235282"/>
            <a:ext cx="553817" cy="553817"/>
          </a:xfrm>
          <a:prstGeom prst="rect">
            <a:avLst/>
          </a:prstGeom>
        </p:spPr>
      </p:pic>
      <p:pic>
        <p:nvPicPr>
          <p:cNvPr id="50" name="Graphic 49" descr="Electric car">
            <a:extLst>
              <a:ext uri="{FF2B5EF4-FFF2-40B4-BE49-F238E27FC236}">
                <a16:creationId xmlns:a16="http://schemas.microsoft.com/office/drawing/2014/main" id="{DF88AF6F-4931-6B4C-98F1-943CDE308C2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711286" y="6187618"/>
            <a:ext cx="695306" cy="695306"/>
          </a:xfrm>
          <a:prstGeom prst="rect">
            <a:avLst/>
          </a:prstGeom>
        </p:spPr>
      </p:pic>
      <p:pic>
        <p:nvPicPr>
          <p:cNvPr id="43" name="Graphic 42" descr="Wrench">
            <a:extLst>
              <a:ext uri="{FF2B5EF4-FFF2-40B4-BE49-F238E27FC236}">
                <a16:creationId xmlns:a16="http://schemas.microsoft.com/office/drawing/2014/main" id="{4F8B08F0-335F-094A-B55E-FEFE7CA1D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85216" y="10502047"/>
            <a:ext cx="336711" cy="336711"/>
          </a:xfrm>
          <a:prstGeom prst="rect">
            <a:avLst/>
          </a:prstGeom>
        </p:spPr>
      </p:pic>
      <p:pic>
        <p:nvPicPr>
          <p:cNvPr id="11" name="Graphic 10" descr="Stethoscope">
            <a:extLst>
              <a:ext uri="{FF2B5EF4-FFF2-40B4-BE49-F238E27FC236}">
                <a16:creationId xmlns:a16="http://schemas.microsoft.com/office/drawing/2014/main" id="{C1822E2A-DC7B-0948-B321-35FB09D1823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670905" y="9985935"/>
            <a:ext cx="445796" cy="445796"/>
          </a:xfrm>
          <a:prstGeom prst="rect">
            <a:avLst/>
          </a:prstGeom>
        </p:spPr>
      </p:pic>
      <p:pic>
        <p:nvPicPr>
          <p:cNvPr id="14" name="Graphic 13" descr="Open hand with plant">
            <a:extLst>
              <a:ext uri="{FF2B5EF4-FFF2-40B4-BE49-F238E27FC236}">
                <a16:creationId xmlns:a16="http://schemas.microsoft.com/office/drawing/2014/main" id="{8FF27578-EF7E-364A-820B-2997CAF42E8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748530" y="15446960"/>
            <a:ext cx="668926" cy="668926"/>
          </a:xfrm>
          <a:prstGeom prst="rect">
            <a:avLst/>
          </a:prstGeom>
        </p:spPr>
      </p:pic>
      <p:pic>
        <p:nvPicPr>
          <p:cNvPr id="20" name="Graphic 19" descr="Ambulance">
            <a:extLst>
              <a:ext uri="{FF2B5EF4-FFF2-40B4-BE49-F238E27FC236}">
                <a16:creationId xmlns:a16="http://schemas.microsoft.com/office/drawing/2014/main" id="{8289F5DE-8A96-404B-9D1D-9171973121F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384000" y="18108368"/>
            <a:ext cx="572048" cy="5720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8952B0-96FB-424D-B6CB-A7AED5F710B7}"/>
              </a:ext>
            </a:extLst>
          </p:cNvPr>
          <p:cNvPicPr>
            <a:picLocks noChangeAspect="1"/>
          </p:cNvPicPr>
          <p:nvPr/>
        </p:nvPicPr>
        <p:blipFill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780" y="7665525"/>
            <a:ext cx="10449482" cy="205257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374E413-6C54-A840-BF84-876C29184700}"/>
              </a:ext>
            </a:extLst>
          </p:cNvPr>
          <p:cNvSpPr txBox="1"/>
          <p:nvPr/>
        </p:nvSpPr>
        <p:spPr>
          <a:xfrm>
            <a:off x="21958793" y="9607095"/>
            <a:ext cx="9945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accent1"/>
                </a:solidFill>
              </a:rPr>
              <a:t>46.78%</a:t>
            </a:r>
            <a:r>
              <a:rPr lang="en-US" sz="4800"/>
              <a:t> </a:t>
            </a:r>
            <a:r>
              <a:rPr lang="en-US" sz="3600"/>
              <a:t>reduction in fuel costs from baseline</a:t>
            </a:r>
          </a:p>
          <a:p>
            <a:r>
              <a:rPr lang="en-US" sz="3600"/>
              <a:t>(includes electricity costs for our electric ambulances)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8F6E6-78C4-F7A8-0CDB-18412025D6B2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991113" y="12554714"/>
            <a:ext cx="7772400" cy="64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82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5071x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15071x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15071x</vt:lpstr>
      <vt:lpstr>PowerPoint Presentation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SNAPPY TITLE</dc:title>
  <dc:creator>Iain Dunning</dc:creator>
  <cp:revision>2</cp:revision>
  <cp:lastPrinted>2019-09-27T03:03:02Z</cp:lastPrinted>
  <dcterms:created xsi:type="dcterms:W3CDTF">2013-09-21T19:17:55Z</dcterms:created>
  <dcterms:modified xsi:type="dcterms:W3CDTF">2022-12-09T17:27:28Z</dcterms:modified>
</cp:coreProperties>
</file>