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70808"/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632"/>
  </p:normalViewPr>
  <p:slideViewPr>
    <p:cSldViewPr snapToGrid="0">
      <p:cViewPr>
        <p:scale>
          <a:sx n="29" d="100"/>
          <a:sy n="29" d="100"/>
        </p:scale>
        <p:origin x="2152" y="44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91307E-C702-714D-87CE-7789B0B8B84B}" type="datetime1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Spring 2019 - 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13408-1B40-47FE-9C4E-B8D2CA5316B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/>
              <a:t>15.071x - The Analytics Edge</a:t>
            </a:r>
          </a:p>
          <a:p>
            <a:pPr lvl="0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jpeg"/><Relationship Id="rId39" Type="http://schemas.openxmlformats.org/officeDocument/2006/relationships/image" Target="../media/image39.sv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9" Type="http://schemas.openxmlformats.org/officeDocument/2006/relationships/image" Target="../media/image29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jpe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9B8087D2-9A13-D889-F1EA-2AE7E6F5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826" y="15943291"/>
            <a:ext cx="5021068" cy="150344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DF4B6E7-A91F-E34F-DAF6-A71CACE4F5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605" r="60129"/>
          <a:stretch/>
        </p:blipFill>
        <p:spPr>
          <a:xfrm>
            <a:off x="16684297" y="13676394"/>
            <a:ext cx="3098938" cy="138443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765077F-F2A5-A88E-FEF3-50DDE4C65C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4"/>
          <a:stretch/>
        </p:blipFill>
        <p:spPr>
          <a:xfrm>
            <a:off x="18634456" y="13019198"/>
            <a:ext cx="2833489" cy="2054204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727962" y="3789149"/>
            <a:ext cx="10621355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830240" y="616541"/>
            <a:ext cx="25153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inter-hospital patient transfer (IHT) routing</a:t>
            </a:r>
            <a:endParaRPr lang="en-US" sz="8000" b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3657600" y="2047003"/>
            <a:ext cx="5592308" cy="1212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/>
              <a:t>Max </a:t>
            </a:r>
            <a:r>
              <a:rPr lang="en-US" sz="3600" dirty="0" err="1"/>
              <a:t>Petruzzi</a:t>
            </a:r>
            <a:r>
              <a:rPr lang="en-US" sz="3600" dirty="0"/>
              <a:t> (</a:t>
            </a:r>
            <a:r>
              <a:rPr lang="en-US" sz="3600" dirty="0" err="1"/>
              <a:t>MBAn</a:t>
            </a:r>
            <a:r>
              <a:rPr lang="en-US" sz="3600" dirty="0"/>
              <a:t>)</a:t>
            </a:r>
          </a:p>
          <a:p>
            <a:r>
              <a:rPr lang="en-US" sz="3600" dirty="0" err="1"/>
              <a:t>Rachit</a:t>
            </a:r>
            <a:r>
              <a:rPr lang="en-US" sz="3600" dirty="0"/>
              <a:t> Jain (</a:t>
            </a:r>
            <a:r>
              <a:rPr lang="en-US" sz="3600" dirty="0" err="1"/>
              <a:t>MBAn</a:t>
            </a:r>
            <a:r>
              <a:rPr lang="en-US" sz="3600" dirty="0"/>
              <a:t>)</a:t>
            </a:r>
            <a:endParaRPr lang="en-US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703578" y="3776143"/>
            <a:ext cx="9917561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Data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593407"/>
            <a:ext cx="31644102" cy="16481913"/>
          </a:xfrm>
          <a:prstGeom prst="round1Rect">
            <a:avLst>
              <a:gd name="adj" fmla="val 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509418"/>
            <a:ext cx="7316812" cy="1143575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480158"/>
            <a:ext cx="24255528" cy="114357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611475" y="20465082"/>
            <a:ext cx="10833287" cy="106717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 | Optimization Methods	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86153" y="6797461"/>
            <a:ext cx="10066839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Results &amp; 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5C2F7-8B71-BF4E-A48F-9F6B325BBE66}"/>
              </a:ext>
            </a:extLst>
          </p:cNvPr>
          <p:cNvSpPr txBox="1"/>
          <p:nvPr/>
        </p:nvSpPr>
        <p:spPr>
          <a:xfrm>
            <a:off x="11750106" y="5620026"/>
            <a:ext cx="5905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Coordinates of hospitals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# Staffed beds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$/mi for Fuel (ICE) &amp; EV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34DD6-8EC4-4140-9A87-F86FF72A39E2}"/>
              </a:ext>
            </a:extLst>
          </p:cNvPr>
          <p:cNvSpPr txBox="1"/>
          <p:nvPr/>
        </p:nvSpPr>
        <p:spPr>
          <a:xfrm>
            <a:off x="827659" y="8683290"/>
            <a:ext cx="10521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Fictional patient transport company based in Boston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Given: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Pre-determined demand of patient transfers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Goal: </a:t>
            </a:r>
            <a:r>
              <a:rPr lang="en-US" sz="3600" dirty="0"/>
              <a:t>Optimize multi-ambulance routing and vehicle type to minimize direct costs to the company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62A37-16EB-5F44-99D8-269D5B571E2C}"/>
                  </a:ext>
                </a:extLst>
              </p:cNvPr>
              <p:cNvSpPr txBox="1"/>
              <p:nvPr/>
            </p:nvSpPr>
            <p:spPr>
              <a:xfrm>
                <a:off x="4970115" y="16873718"/>
                <a:ext cx="65413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870808"/>
                    </a:solidFill>
                  </a:rPr>
                  <a:t>Specialized care </a:t>
                </a:r>
                <a:r>
                  <a:rPr lang="en-US" sz="3600" dirty="0"/>
                  <a:t>hospital dependent</a:t>
                </a:r>
              </a:p>
              <a:p>
                <a:r>
                  <a:rPr lang="en-US" sz="3600" dirty="0"/>
                  <a:t>Cost reduction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870808"/>
                    </a:solidFill>
                  </a:rPr>
                  <a:t>Investment</a:t>
                </a:r>
                <a:r>
                  <a:rPr lang="en-US" sz="3600" dirty="0"/>
                  <a:t> to improve healthcare infrastructure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62A37-16EB-5F44-99D8-269D5B57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15" y="16873718"/>
                <a:ext cx="6541346" cy="1754326"/>
              </a:xfrm>
              <a:prstGeom prst="rect">
                <a:avLst/>
              </a:prstGeom>
              <a:blipFill>
                <a:blip r:embed="rId5"/>
                <a:stretch>
                  <a:fillRect l="-2907" t="-5036" r="-1550" b="-1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F5079B-E38A-4549-A2C9-9BCC8FEFDB21}"/>
              </a:ext>
            </a:extLst>
          </p:cNvPr>
          <p:cNvSpPr txBox="1"/>
          <p:nvPr/>
        </p:nvSpPr>
        <p:spPr>
          <a:xfrm>
            <a:off x="21999238" y="15399857"/>
            <a:ext cx="98995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itchFamily="2" charset="2"/>
              <a:buChar char="à"/>
            </a:pPr>
            <a:r>
              <a:rPr lang="en-US" sz="3600" dirty="0">
                <a:sym typeface="Wingdings" pitchFamily="2" charset="2"/>
              </a:rPr>
              <a:t>Scaling up the problem with duality techniques</a:t>
            </a:r>
          </a:p>
          <a:p>
            <a:pPr marL="571500" indent="-571500">
              <a:spcAft>
                <a:spcPts val="1200"/>
              </a:spcAft>
              <a:buFont typeface="Wingdings" pitchFamily="2" charset="2"/>
              <a:buChar char="à"/>
            </a:pPr>
            <a:r>
              <a:rPr lang="en-US" sz="3600" dirty="0"/>
              <a:t>Quantify emission reduction with minimization of Total distance traveled &amp; Utilization of EV</a:t>
            </a:r>
          </a:p>
          <a:p>
            <a:pPr marL="571500" indent="-571500">
              <a:spcAft>
                <a:spcPts val="1200"/>
              </a:spcAft>
              <a:buFont typeface="Wingdings" pitchFamily="2" charset="2"/>
              <a:buChar char="à"/>
            </a:pPr>
            <a:r>
              <a:rPr lang="en-US" sz="3600" dirty="0"/>
              <a:t>Allowing ambulances to start and end at different depots, incorporating notion of depot capacity</a:t>
            </a:r>
          </a:p>
          <a:p>
            <a:pPr marL="571500" indent="-571500">
              <a:spcAft>
                <a:spcPts val="1200"/>
              </a:spcAft>
              <a:buFont typeface="Wingdings" pitchFamily="2" charset="2"/>
              <a:buChar char="à"/>
            </a:pPr>
            <a:r>
              <a:rPr lang="en-US" sz="3600" dirty="0"/>
              <a:t>Adding time windows based on patient availability</a:t>
            </a:r>
          </a:p>
          <a:p>
            <a:pPr marL="571500" indent="-571500">
              <a:spcAft>
                <a:spcPts val="1200"/>
              </a:spcAft>
              <a:buFont typeface="Wingdings" pitchFamily="2" charset="2"/>
              <a:buChar char="à"/>
            </a:pPr>
            <a:r>
              <a:rPr lang="en-US" sz="3600" dirty="0"/>
              <a:t>Priority variable for emergency or special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49BC7-8715-D740-84BE-61ABC56CEC6B}"/>
              </a:ext>
            </a:extLst>
          </p:cNvPr>
          <p:cNvSpPr txBox="1"/>
          <p:nvPr/>
        </p:nvSpPr>
        <p:spPr>
          <a:xfrm>
            <a:off x="21898447" y="9846960"/>
            <a:ext cx="10353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à"/>
            </a:pPr>
            <a:r>
              <a:rPr lang="en-US" sz="3600" dirty="0"/>
              <a:t>Baseline based on current standard practice</a:t>
            </a:r>
          </a:p>
          <a:p>
            <a:pPr marL="571500" indent="-571500">
              <a:buFont typeface="Wingdings" pitchFamily="2" charset="2"/>
              <a:buChar char="à"/>
            </a:pPr>
            <a:r>
              <a:rPr lang="en-US" sz="3600" dirty="0"/>
              <a:t>Ambulances at central “regions” + real-time dispatch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FD002-4109-B14C-AEB9-01EBAC89086B}"/>
              </a:ext>
            </a:extLst>
          </p:cNvPr>
          <p:cNvSpPr txBox="1"/>
          <p:nvPr/>
        </p:nvSpPr>
        <p:spPr>
          <a:xfrm>
            <a:off x="27660600" y="703060"/>
            <a:ext cx="45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/>
          </a:p>
        </p:txBody>
      </p:sp>
      <p:pic>
        <p:nvPicPr>
          <p:cNvPr id="28" name="Graphic 27" descr="Medical">
            <a:extLst>
              <a:ext uri="{FF2B5EF4-FFF2-40B4-BE49-F238E27FC236}">
                <a16:creationId xmlns:a16="http://schemas.microsoft.com/office/drawing/2014/main" id="{C27969B1-D948-EC45-8EB4-816E09B68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721" y="17003288"/>
            <a:ext cx="432916" cy="4329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6EFB2D-5B5E-D64F-AD61-527CCC751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" y="1168665"/>
            <a:ext cx="4192860" cy="3239937"/>
          </a:xfrm>
          <a:prstGeom prst="rect">
            <a:avLst/>
          </a:prstGeom>
        </p:spPr>
      </p:pic>
      <p:pic>
        <p:nvPicPr>
          <p:cNvPr id="44" name="Graphic 43" descr="Bed">
            <a:extLst>
              <a:ext uri="{FF2B5EF4-FFF2-40B4-BE49-F238E27FC236}">
                <a16:creationId xmlns:a16="http://schemas.microsoft.com/office/drawing/2014/main" id="{1624F766-D675-7545-BB12-18F7C98641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6805" y="6252279"/>
            <a:ext cx="459722" cy="459722"/>
          </a:xfrm>
          <a:prstGeom prst="rect">
            <a:avLst/>
          </a:prstGeom>
        </p:spPr>
      </p:pic>
      <p:pic>
        <p:nvPicPr>
          <p:cNvPr id="46" name="Graphic 45" descr="Stopwatch">
            <a:extLst>
              <a:ext uri="{FF2B5EF4-FFF2-40B4-BE49-F238E27FC236}">
                <a16:creationId xmlns:a16="http://schemas.microsoft.com/office/drawing/2014/main" id="{C3CFB355-B62F-7E4A-B386-8300586E22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771891" y="5683385"/>
            <a:ext cx="450559" cy="450559"/>
          </a:xfrm>
          <a:prstGeom prst="rect">
            <a:avLst/>
          </a:prstGeom>
        </p:spPr>
      </p:pic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2A3F45C1-BC9D-4645-9854-64A92AF0F5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99758" y="5686407"/>
            <a:ext cx="553817" cy="553817"/>
          </a:xfrm>
          <a:prstGeom prst="rect">
            <a:avLst/>
          </a:prstGeom>
        </p:spPr>
      </p:pic>
      <p:pic>
        <p:nvPicPr>
          <p:cNvPr id="50" name="Graphic 49" descr="Electric car">
            <a:extLst>
              <a:ext uri="{FF2B5EF4-FFF2-40B4-BE49-F238E27FC236}">
                <a16:creationId xmlns:a16="http://schemas.microsoft.com/office/drawing/2014/main" id="{DF88AF6F-4931-6B4C-98F1-943CDE308C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3771" y="6680920"/>
            <a:ext cx="695306" cy="695306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4F8B08F0-335F-094A-B55E-FEFE7CA1D8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842781" y="8924948"/>
            <a:ext cx="445796" cy="445796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C1822E2A-DC7B-0948-B321-35FB09D182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63315" y="8401685"/>
            <a:ext cx="445796" cy="445796"/>
          </a:xfrm>
          <a:prstGeom prst="rect">
            <a:avLst/>
          </a:prstGeom>
        </p:spPr>
      </p:pic>
      <p:pic>
        <p:nvPicPr>
          <p:cNvPr id="14" name="Graphic 13" descr="Open hand with plant">
            <a:extLst>
              <a:ext uri="{FF2B5EF4-FFF2-40B4-BE49-F238E27FC236}">
                <a16:creationId xmlns:a16="http://schemas.microsoft.com/office/drawing/2014/main" id="{8FF27578-EF7E-364A-820B-2997CAF42E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554654" y="16646437"/>
            <a:ext cx="668926" cy="668926"/>
          </a:xfrm>
          <a:prstGeom prst="rect">
            <a:avLst/>
          </a:prstGeom>
        </p:spPr>
      </p:pic>
      <p:pic>
        <p:nvPicPr>
          <p:cNvPr id="20" name="Graphic 19" descr="Ambulance">
            <a:extLst>
              <a:ext uri="{FF2B5EF4-FFF2-40B4-BE49-F238E27FC236}">
                <a16:creationId xmlns:a16="http://schemas.microsoft.com/office/drawing/2014/main" id="{8289F5DE-8A96-404B-9D1D-9171973121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70714" y="19238909"/>
            <a:ext cx="790976" cy="79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8952B0-96FB-424D-B6CB-A7AED5F710B7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771" y="7789746"/>
            <a:ext cx="10449482" cy="2052577"/>
          </a:xfrm>
          <a:prstGeom prst="rect">
            <a:avLst/>
          </a:prstGeom>
        </p:spPr>
      </p:pic>
      <p:pic>
        <p:nvPicPr>
          <p:cNvPr id="12" name="Picture 11" descr="A person in a suit smiling&#10;&#10;Description automatically generated with medium confidence">
            <a:extLst>
              <a:ext uri="{FF2B5EF4-FFF2-40B4-BE49-F238E27FC236}">
                <a16:creationId xmlns:a16="http://schemas.microsoft.com/office/drawing/2014/main" id="{FF45A1B9-0887-FD60-3C5A-EEA2F23CA1CE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>
          <a:xfrm>
            <a:off x="26337563" y="611404"/>
            <a:ext cx="2805261" cy="2805261"/>
          </a:xfrm>
          <a:prstGeom prst="ellipse">
            <a:avLst/>
          </a:prstGeom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88DC9A4F-2FB5-A0ED-8DDF-DC28ADF0101F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9967" r="9967"/>
          <a:stretch/>
        </p:blipFill>
        <p:spPr>
          <a:xfrm>
            <a:off x="29293716" y="615009"/>
            <a:ext cx="2805261" cy="2805261"/>
          </a:xfrm>
          <a:prstGeom prst="ellipse">
            <a:avLst/>
          </a:prstGeom>
        </p:spPr>
      </p:pic>
      <p:pic>
        <p:nvPicPr>
          <p:cNvPr id="53" name="Graphic 52" descr="Fuel with solid fill">
            <a:extLst>
              <a:ext uri="{FF2B5EF4-FFF2-40B4-BE49-F238E27FC236}">
                <a16:creationId xmlns:a16="http://schemas.microsoft.com/office/drawing/2014/main" id="{04B21EB9-13DD-C605-4CAC-704FB3A41D0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4767" y="12490243"/>
            <a:ext cx="1203922" cy="1203922"/>
          </a:xfrm>
          <a:prstGeom prst="rect">
            <a:avLst/>
          </a:prstGeom>
        </p:spPr>
      </p:pic>
      <p:pic>
        <p:nvPicPr>
          <p:cNvPr id="55" name="Graphic 54" descr="Truck with solid fill">
            <a:extLst>
              <a:ext uri="{FF2B5EF4-FFF2-40B4-BE49-F238E27FC236}">
                <a16:creationId xmlns:a16="http://schemas.microsoft.com/office/drawing/2014/main" id="{B6EFE74A-D022-469C-2C51-D6D9C123A4D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73560" y="10950937"/>
            <a:ext cx="1385412" cy="1385412"/>
          </a:xfrm>
          <a:prstGeom prst="rect">
            <a:avLst/>
          </a:prstGeom>
        </p:spPr>
      </p:pic>
      <p:pic>
        <p:nvPicPr>
          <p:cNvPr id="57" name="Graphic 56" descr="Electric Tower with solid fill">
            <a:extLst>
              <a:ext uri="{FF2B5EF4-FFF2-40B4-BE49-F238E27FC236}">
                <a16:creationId xmlns:a16="http://schemas.microsoft.com/office/drawing/2014/main" id="{EB48670F-9CCA-720E-9CE3-4A1A2211F17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0780" y="12499068"/>
            <a:ext cx="1151373" cy="115137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53C372-E152-E17B-7CBE-53D967C89073}"/>
              </a:ext>
            </a:extLst>
          </p:cNvPr>
          <p:cNvCxnSpPr>
            <a:cxnSpLocks/>
          </p:cNvCxnSpPr>
          <p:nvPr/>
        </p:nvCxnSpPr>
        <p:spPr>
          <a:xfrm flipH="1">
            <a:off x="9119704" y="12192381"/>
            <a:ext cx="263870" cy="45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87B5A8-4067-93E0-23EE-7207F759BED0}"/>
              </a:ext>
            </a:extLst>
          </p:cNvPr>
          <p:cNvCxnSpPr>
            <a:cxnSpLocks/>
          </p:cNvCxnSpPr>
          <p:nvPr/>
        </p:nvCxnSpPr>
        <p:spPr>
          <a:xfrm>
            <a:off x="9948929" y="12189464"/>
            <a:ext cx="263533" cy="48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Truck with solid fill">
            <a:extLst>
              <a:ext uri="{FF2B5EF4-FFF2-40B4-BE49-F238E27FC236}">
                <a16:creationId xmlns:a16="http://schemas.microsoft.com/office/drawing/2014/main" id="{F92462D7-C0A6-E53A-309C-C447E4B5FCB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28285" y="12621451"/>
            <a:ext cx="1451784" cy="1451784"/>
          </a:xfrm>
          <a:prstGeom prst="rect">
            <a:avLst/>
          </a:prstGeom>
        </p:spPr>
      </p:pic>
      <p:pic>
        <p:nvPicPr>
          <p:cNvPr id="68" name="Graphic 67" descr="Route (Two Pins With A Path) with solid fill">
            <a:extLst>
              <a:ext uri="{FF2B5EF4-FFF2-40B4-BE49-F238E27FC236}">
                <a16:creationId xmlns:a16="http://schemas.microsoft.com/office/drawing/2014/main" id="{DB2485CC-5304-AEB5-2601-F8460AC8671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13246" y="11432803"/>
            <a:ext cx="1764563" cy="1764563"/>
          </a:xfrm>
          <a:prstGeom prst="rect">
            <a:avLst/>
          </a:prstGeom>
        </p:spPr>
      </p:pic>
      <p:pic>
        <p:nvPicPr>
          <p:cNvPr id="70" name="Graphic 69" descr="Route (Two Pins With A Path) with solid fill">
            <a:extLst>
              <a:ext uri="{FF2B5EF4-FFF2-40B4-BE49-F238E27FC236}">
                <a16:creationId xmlns:a16="http://schemas.microsoft.com/office/drawing/2014/main" id="{3A4E7131-9970-E85F-2E2A-11DBF39631D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52681" y="11225891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D5923C9-687F-007B-D02C-7D81FC49C552}"/>
              </a:ext>
            </a:extLst>
          </p:cNvPr>
          <p:cNvSpPr txBox="1"/>
          <p:nvPr/>
        </p:nvSpPr>
        <p:spPr>
          <a:xfrm>
            <a:off x="5312886" y="11852737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870808"/>
                </a:solidFill>
              </a:rPr>
              <a:t>?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757523F-364A-489F-1A8A-CD95D85FA21B}"/>
              </a:ext>
            </a:extLst>
          </p:cNvPr>
          <p:cNvCxnSpPr>
            <a:cxnSpLocks/>
          </p:cNvCxnSpPr>
          <p:nvPr/>
        </p:nvCxnSpPr>
        <p:spPr>
          <a:xfrm flipV="1">
            <a:off x="5209627" y="12365358"/>
            <a:ext cx="580367" cy="470312"/>
          </a:xfrm>
          <a:prstGeom prst="curvedConnector3">
            <a:avLst>
              <a:gd name="adj1" fmla="val 12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806F7BD-78CC-4809-3574-768F502EBE23}"/>
              </a:ext>
            </a:extLst>
          </p:cNvPr>
          <p:cNvCxnSpPr>
            <a:cxnSpLocks/>
            <a:endCxn id="70" idx="3"/>
          </p:cNvCxnSpPr>
          <p:nvPr/>
        </p:nvCxnSpPr>
        <p:spPr>
          <a:xfrm rot="5400000" flipH="1" flipV="1">
            <a:off x="6180238" y="11818150"/>
            <a:ext cx="1721902" cy="1451784"/>
          </a:xfrm>
          <a:prstGeom prst="curvedConnector4">
            <a:avLst>
              <a:gd name="adj1" fmla="val 5554"/>
              <a:gd name="adj2" fmla="val 1157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F325BD-2312-1354-ACEA-B9D21784B003}"/>
              </a:ext>
            </a:extLst>
          </p:cNvPr>
          <p:cNvSpPr txBox="1"/>
          <p:nvPr/>
        </p:nvSpPr>
        <p:spPr>
          <a:xfrm>
            <a:off x="7611263" y="12261797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870808"/>
                </a:solidFill>
              </a:rPr>
              <a:t>?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C72AB74-DEB0-768B-4D9E-F33518AB34A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12960" y="11234836"/>
            <a:ext cx="3255073" cy="25753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F6F6D0-CCC3-BBCC-E062-33C4F42975DD}"/>
              </a:ext>
            </a:extLst>
          </p:cNvPr>
          <p:cNvGrpSpPr/>
          <p:nvPr/>
        </p:nvGrpSpPr>
        <p:grpSpPr>
          <a:xfrm>
            <a:off x="1159829" y="13895475"/>
            <a:ext cx="9194889" cy="1754326"/>
            <a:chOff x="1383883" y="13913105"/>
            <a:chExt cx="9194889" cy="1754326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E4DF5ACC-BCE1-3649-965A-7D1348B5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811303" y="15129993"/>
              <a:ext cx="336711" cy="3367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4CA647-EF20-FB41-B5C3-1CC25C64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061" y="14062286"/>
              <a:ext cx="381150" cy="443379"/>
            </a:xfrm>
            <a:prstGeom prst="rect">
              <a:avLst/>
            </a:prstGeom>
          </p:spPr>
        </p:pic>
        <p:pic>
          <p:nvPicPr>
            <p:cNvPr id="17" name="Graphic 16" descr="Money">
              <a:extLst>
                <a:ext uri="{FF2B5EF4-FFF2-40B4-BE49-F238E27FC236}">
                  <a16:creationId xmlns:a16="http://schemas.microsoft.com/office/drawing/2014/main" id="{BFC47717-4BEC-8347-ACE0-BD7A420F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811303" y="14623760"/>
              <a:ext cx="336711" cy="33671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8342EAA-F42C-7B38-1725-9EBA9B3BF8C4}"/>
                    </a:ext>
                  </a:extLst>
                </p:cNvPr>
                <p:cNvSpPr txBox="1"/>
                <p:nvPr/>
              </p:nvSpPr>
              <p:spPr>
                <a:xfrm>
                  <a:off x="1383883" y="13913105"/>
                  <a:ext cx="91948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909637" lvl="1">
                    <a:buClr>
                      <a:schemeClr val="bg1"/>
                    </a:buClr>
                  </a:pPr>
                  <a:r>
                    <a:rPr lang="en-US" sz="3600" dirty="0"/>
                    <a:t>Fuel &amp; electricity costs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sz="3600" dirty="0"/>
                    <a:t> distance traveled</a:t>
                  </a:r>
                </a:p>
                <a:p>
                  <a:pPr marL="909637" lvl="1">
                    <a:buClr>
                      <a:schemeClr val="bg1"/>
                    </a:buClr>
                  </a:pPr>
                  <a:r>
                    <a:rPr lang="en-US" sz="3600" dirty="0"/>
                    <a:t>Driver wages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sz="3600" dirty="0"/>
                    <a:t> travel time</a:t>
                  </a:r>
                </a:p>
                <a:p>
                  <a:pPr marL="909637" lvl="1">
                    <a:buClr>
                      <a:schemeClr val="bg1"/>
                    </a:buClr>
                  </a:pPr>
                  <a:r>
                    <a:rPr lang="en-US" sz="3600" dirty="0"/>
                    <a:t>Maintenance costs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sz="3600" dirty="0"/>
                    <a:t> # ambulances deployed</a:t>
                  </a: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8342EAA-F42C-7B38-1725-9EBA9B3B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883" y="13913105"/>
                  <a:ext cx="9194889" cy="1754326"/>
                </a:xfrm>
                <a:prstGeom prst="rect">
                  <a:avLst/>
                </a:prstGeom>
                <a:blipFill>
                  <a:blip r:embed="rId40"/>
                  <a:stretch>
                    <a:fillRect t="-5000" r="-966" b="-12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C125D4-8DC9-BF99-A482-82C35CC3D256}"/>
              </a:ext>
            </a:extLst>
          </p:cNvPr>
          <p:cNvSpPr txBox="1"/>
          <p:nvPr/>
        </p:nvSpPr>
        <p:spPr>
          <a:xfrm>
            <a:off x="28589360" y="20490579"/>
            <a:ext cx="36461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Fall 2022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34688C-7277-0E93-5606-E85DD5BD3889}"/>
              </a:ext>
            </a:extLst>
          </p:cNvPr>
          <p:cNvSpPr txBox="1"/>
          <p:nvPr/>
        </p:nvSpPr>
        <p:spPr>
          <a:xfrm>
            <a:off x="462242" y="17024427"/>
            <a:ext cx="218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1.3M</a:t>
            </a:r>
            <a:endParaRPr lang="en-US" sz="4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E3CECD-99FD-FA50-3459-A3E70425A522}"/>
              </a:ext>
            </a:extLst>
          </p:cNvPr>
          <p:cNvSpPr txBox="1"/>
          <p:nvPr/>
        </p:nvSpPr>
        <p:spPr>
          <a:xfrm>
            <a:off x="2378072" y="17094151"/>
            <a:ext cx="2129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inter-hospital </a:t>
            </a:r>
            <a:br>
              <a:rPr lang="en-US" sz="2800" dirty="0"/>
            </a:br>
            <a:r>
              <a:rPr lang="en-US" sz="2800" dirty="0"/>
              <a:t>transfers/year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103556-C505-82DC-5E55-9CD303BE9E06}"/>
              </a:ext>
            </a:extLst>
          </p:cNvPr>
          <p:cNvSpPr txBox="1"/>
          <p:nvPr/>
        </p:nvSpPr>
        <p:spPr>
          <a:xfrm>
            <a:off x="805760" y="17907373"/>
            <a:ext cx="36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b="1" dirty="0">
                <a:solidFill>
                  <a:schemeClr val="accent1"/>
                </a:solidFill>
              </a:rPr>
              <a:t>3.5%</a:t>
            </a:r>
            <a:r>
              <a:rPr lang="en-US" sz="2800" dirty="0"/>
              <a:t> of net admissions)</a:t>
            </a:r>
          </a:p>
        </p:txBody>
      </p:sp>
      <p:pic>
        <p:nvPicPr>
          <p:cNvPr id="92" name="Graphic 91" descr="Flying Money with solid fill">
            <a:extLst>
              <a:ext uri="{FF2B5EF4-FFF2-40B4-BE49-F238E27FC236}">
                <a16:creationId xmlns:a16="http://schemas.microsoft.com/office/drawing/2014/main" id="{1BA10085-FB6E-4A9B-E24B-1017F93576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04721" y="17557583"/>
            <a:ext cx="432917" cy="432917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48E26C4C-E7B2-FEE2-529D-1565AE6BF752}"/>
              </a:ext>
            </a:extLst>
          </p:cNvPr>
          <p:cNvSpPr/>
          <p:nvPr/>
        </p:nvSpPr>
        <p:spPr>
          <a:xfrm>
            <a:off x="735036" y="15893023"/>
            <a:ext cx="10576865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Motivation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3F5A1F-1BE8-3A53-1B36-F15365138494}"/>
              </a:ext>
            </a:extLst>
          </p:cNvPr>
          <p:cNvSpPr txBox="1"/>
          <p:nvPr/>
        </p:nvSpPr>
        <p:spPr>
          <a:xfrm>
            <a:off x="630332" y="19396595"/>
            <a:ext cx="352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Ambulance Response Time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58AD55-FA25-F4B6-AB24-BD6BAFF3402D}"/>
              </a:ext>
            </a:extLst>
          </p:cNvPr>
          <p:cNvSpPr txBox="1"/>
          <p:nvPr/>
        </p:nvSpPr>
        <p:spPr>
          <a:xfrm>
            <a:off x="1207347" y="18519427"/>
            <a:ext cx="3056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5 mins</a:t>
            </a:r>
            <a:endParaRPr lang="en-US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0E39E18E-C26C-FED9-94D0-642BDB722B27}"/>
              </a:ext>
            </a:extLst>
          </p:cNvPr>
          <p:cNvSpPr/>
          <p:nvPr/>
        </p:nvSpPr>
        <p:spPr>
          <a:xfrm>
            <a:off x="3957908" y="18965646"/>
            <a:ext cx="2443747" cy="371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B9FAF3-D9C1-F907-F7DA-8A1E65DE1EB3}"/>
              </a:ext>
            </a:extLst>
          </p:cNvPr>
          <p:cNvSpPr txBox="1"/>
          <p:nvPr/>
        </p:nvSpPr>
        <p:spPr>
          <a:xfrm>
            <a:off x="6146320" y="19397823"/>
            <a:ext cx="567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Cardiac arrests not witnesses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5BAA1-C602-DD1F-2A4A-E5A3D9CF9AF0}"/>
              </a:ext>
            </a:extLst>
          </p:cNvPr>
          <p:cNvSpPr txBox="1"/>
          <p:nvPr/>
        </p:nvSpPr>
        <p:spPr>
          <a:xfrm>
            <a:off x="6661132" y="18578355"/>
            <a:ext cx="46881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2</a:t>
            </a:r>
            <a:r>
              <a:rPr lang="en-US" sz="4400" b="1" dirty="0">
                <a:solidFill>
                  <a:schemeClr val="accent1"/>
                </a:solidFill>
              </a:rPr>
              <a:t>X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3247C3-9C5D-728A-C2F3-08A3D4FF8394}"/>
              </a:ext>
            </a:extLst>
          </p:cNvPr>
          <p:cNvSpPr txBox="1"/>
          <p:nvPr/>
        </p:nvSpPr>
        <p:spPr>
          <a:xfrm>
            <a:off x="7706406" y="18799112"/>
            <a:ext cx="3770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Survival Rate</a:t>
            </a:r>
            <a:endParaRPr lang="en-US" sz="4400" dirty="0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1631DC23-CE56-9C57-734C-9900A7DC065E}"/>
              </a:ext>
            </a:extLst>
          </p:cNvPr>
          <p:cNvSpPr/>
          <p:nvPr/>
        </p:nvSpPr>
        <p:spPr>
          <a:xfrm>
            <a:off x="985550" y="18789969"/>
            <a:ext cx="138218" cy="5909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744333-ED23-C18D-ADF1-68708C113154}"/>
              </a:ext>
            </a:extLst>
          </p:cNvPr>
          <p:cNvSpPr/>
          <p:nvPr/>
        </p:nvSpPr>
        <p:spPr>
          <a:xfrm>
            <a:off x="733659" y="7666950"/>
            <a:ext cx="10621355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44EC39-4A9A-2425-D681-4B0EFB9769E4}"/>
              </a:ext>
            </a:extLst>
          </p:cNvPr>
          <p:cNvSpPr txBox="1"/>
          <p:nvPr/>
        </p:nvSpPr>
        <p:spPr>
          <a:xfrm>
            <a:off x="1317632" y="5024525"/>
            <a:ext cx="218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46.8%</a:t>
            </a:r>
            <a:endParaRPr lang="en-US" sz="4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99BBCB-6D1B-7732-A559-A30713FA0EF4}"/>
              </a:ext>
            </a:extLst>
          </p:cNvPr>
          <p:cNvSpPr txBox="1"/>
          <p:nvPr/>
        </p:nvSpPr>
        <p:spPr>
          <a:xfrm>
            <a:off x="1093633" y="5947074"/>
            <a:ext cx="4374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over</a:t>
            </a:r>
            <a:r>
              <a:rPr lang="en-US" sz="3200" dirty="0">
                <a:solidFill>
                  <a:srgbClr val="870808"/>
                </a:solidFill>
              </a:rPr>
              <a:t> real-world </a:t>
            </a:r>
            <a:r>
              <a:rPr lang="en-US" sz="3200" dirty="0"/>
              <a:t>baseline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D15B88B-E12A-3466-4F50-0800B6E98365}"/>
              </a:ext>
            </a:extLst>
          </p:cNvPr>
          <p:cNvSpPr txBox="1"/>
          <p:nvPr/>
        </p:nvSpPr>
        <p:spPr>
          <a:xfrm>
            <a:off x="11704330" y="7599645"/>
            <a:ext cx="9887313" cy="646331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Intelligently Synthesized 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111C3-5E57-0345-6E73-611C0D11DB23}"/>
              </a:ext>
            </a:extLst>
          </p:cNvPr>
          <p:cNvSpPr txBox="1"/>
          <p:nvPr/>
        </p:nvSpPr>
        <p:spPr>
          <a:xfrm>
            <a:off x="11725952" y="4904806"/>
            <a:ext cx="5706328" cy="646331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Extracted 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F1C70F-E696-F7B9-A7DB-318CBA084658}"/>
              </a:ext>
            </a:extLst>
          </p:cNvPr>
          <p:cNvSpPr txBox="1"/>
          <p:nvPr/>
        </p:nvSpPr>
        <p:spPr>
          <a:xfrm>
            <a:off x="17866662" y="4914959"/>
            <a:ext cx="3724982" cy="668120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Processed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59CF191-5BE2-5CB7-5D34-66586DAFE850}"/>
                  </a:ext>
                </a:extLst>
              </p:cNvPr>
              <p:cNvSpPr txBox="1"/>
              <p:nvPr/>
            </p:nvSpPr>
            <p:spPr>
              <a:xfrm>
                <a:off x="12341841" y="8279209"/>
                <a:ext cx="96880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3600" dirty="0"/>
                  <a:t>Patient transfer demand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600" dirty="0"/>
                  <a:t> staffed beds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3600" dirty="0"/>
                  <a:t>Vehicle maintenance cost &amp; driver wages</a:t>
                </a: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59CF191-5BE2-5CB7-5D34-66586DAF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841" y="8279209"/>
                <a:ext cx="9688078" cy="1200329"/>
              </a:xfrm>
              <a:prstGeom prst="rect">
                <a:avLst/>
              </a:prstGeom>
              <a:blipFill>
                <a:blip r:embed="rId43"/>
                <a:stretch>
                  <a:fillRect l="-1966" t="-7292" b="-1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361C91A9-504E-C3D4-BE04-966C081A5972}"/>
              </a:ext>
            </a:extLst>
          </p:cNvPr>
          <p:cNvSpPr txBox="1"/>
          <p:nvPr/>
        </p:nvSpPr>
        <p:spPr>
          <a:xfrm>
            <a:off x="17786506" y="5674559"/>
            <a:ext cx="380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/>
              <a:t>    Distance &amp; Time</a:t>
            </a:r>
          </a:p>
          <a:p>
            <a:pPr>
              <a:buClr>
                <a:schemeClr val="bg1"/>
              </a:buClr>
            </a:pPr>
            <a:r>
              <a:rPr lang="en-US" sz="3600" dirty="0"/>
              <a:t>(</a:t>
            </a:r>
            <a:r>
              <a:rPr lang="en-US" sz="3600" dirty="0" err="1"/>
              <a:t>TravelTime</a:t>
            </a:r>
            <a:r>
              <a:rPr lang="en-US" sz="3600" dirty="0"/>
              <a:t> API)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277292-7E85-CF21-4A10-9B5C6F55377B}"/>
              </a:ext>
            </a:extLst>
          </p:cNvPr>
          <p:cNvCxnSpPr>
            <a:cxnSpLocks/>
          </p:cNvCxnSpPr>
          <p:nvPr/>
        </p:nvCxnSpPr>
        <p:spPr>
          <a:xfrm>
            <a:off x="17655648" y="4914959"/>
            <a:ext cx="0" cy="246954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7300BA-B1B5-071B-4F9F-233C4CE39685}"/>
              </a:ext>
            </a:extLst>
          </p:cNvPr>
          <p:cNvSpPr/>
          <p:nvPr/>
        </p:nvSpPr>
        <p:spPr>
          <a:xfrm>
            <a:off x="11702419" y="9705846"/>
            <a:ext cx="9917561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Mixed Integer Formulation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3AFC9C1-A05F-3D41-A1B8-4815400D557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2176968" y="11285233"/>
            <a:ext cx="8925385" cy="914852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E4C2B7D-2E63-2094-F2BA-EBF88AF9DE1D}"/>
              </a:ext>
            </a:extLst>
          </p:cNvPr>
          <p:cNvGrpSpPr/>
          <p:nvPr/>
        </p:nvGrpSpPr>
        <p:grpSpPr>
          <a:xfrm>
            <a:off x="11881839" y="13085665"/>
            <a:ext cx="4408197" cy="1949678"/>
            <a:chOff x="12537777" y="12472187"/>
            <a:chExt cx="4408197" cy="1949678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85E096E-4B44-EA8D-C824-22289DAD3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5"/>
            <a:srcRect r="71002"/>
            <a:stretch/>
          </p:blipFill>
          <p:spPr>
            <a:xfrm>
              <a:off x="12537777" y="12472187"/>
              <a:ext cx="2253822" cy="191305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3316988-C524-1DD0-7D13-8241A41E4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5"/>
            <a:srcRect l="74055"/>
            <a:stretch/>
          </p:blipFill>
          <p:spPr>
            <a:xfrm>
              <a:off x="14929445" y="12508813"/>
              <a:ext cx="2016529" cy="1913052"/>
            </a:xfrm>
            <a:prstGeom prst="rect">
              <a:avLst/>
            </a:prstGeom>
          </p:spPr>
        </p:pic>
      </p:grpSp>
      <p:sp>
        <p:nvSpPr>
          <p:cNvPr id="132" name="Frame 131">
            <a:extLst>
              <a:ext uri="{FF2B5EF4-FFF2-40B4-BE49-F238E27FC236}">
                <a16:creationId xmlns:a16="http://schemas.microsoft.com/office/drawing/2014/main" id="{CB8549B8-F81C-E46C-7CAA-7C50D3BAA4EB}"/>
              </a:ext>
            </a:extLst>
          </p:cNvPr>
          <p:cNvSpPr/>
          <p:nvPr/>
        </p:nvSpPr>
        <p:spPr>
          <a:xfrm>
            <a:off x="11723358" y="12894004"/>
            <a:ext cx="4718493" cy="2215789"/>
          </a:xfrm>
          <a:prstGeom prst="frame">
            <a:avLst>
              <a:gd name="adj1" fmla="val 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46882E-4B02-7CAF-2361-8287E810597C}"/>
              </a:ext>
            </a:extLst>
          </p:cNvPr>
          <p:cNvSpPr txBox="1"/>
          <p:nvPr/>
        </p:nvSpPr>
        <p:spPr>
          <a:xfrm>
            <a:off x="11735467" y="12448527"/>
            <a:ext cx="4693800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Flow Constraints</a:t>
            </a:r>
          </a:p>
        </p:txBody>
      </p:sp>
      <p:sp>
        <p:nvSpPr>
          <p:cNvPr id="138" name="Frame 137">
            <a:extLst>
              <a:ext uri="{FF2B5EF4-FFF2-40B4-BE49-F238E27FC236}">
                <a16:creationId xmlns:a16="http://schemas.microsoft.com/office/drawing/2014/main" id="{ECCF5979-CF6E-682F-D694-B51EF1DB47A4}"/>
              </a:ext>
            </a:extLst>
          </p:cNvPr>
          <p:cNvSpPr/>
          <p:nvPr/>
        </p:nvSpPr>
        <p:spPr>
          <a:xfrm>
            <a:off x="16558094" y="12894004"/>
            <a:ext cx="5056197" cy="2206094"/>
          </a:xfrm>
          <a:prstGeom prst="frame">
            <a:avLst>
              <a:gd name="adj1" fmla="val 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C9DFD2-6566-73F9-A3FA-21F2A9F969C3}"/>
              </a:ext>
            </a:extLst>
          </p:cNvPr>
          <p:cNvSpPr txBox="1"/>
          <p:nvPr/>
        </p:nvSpPr>
        <p:spPr>
          <a:xfrm>
            <a:off x="16570574" y="12438832"/>
            <a:ext cx="5041392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Bounds &amp; Linking Constraints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C5C3C2E1-6FD2-EBC2-7BA5-5B1B351FE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29" b="69440"/>
          <a:stretch/>
        </p:blipFill>
        <p:spPr>
          <a:xfrm>
            <a:off x="16712947" y="13004991"/>
            <a:ext cx="3098938" cy="627770"/>
          </a:xfrm>
          <a:prstGeom prst="rect">
            <a:avLst/>
          </a:prstGeom>
        </p:spPr>
      </p:pic>
      <p:sp>
        <p:nvSpPr>
          <p:cNvPr id="158" name="Frame 157">
            <a:extLst>
              <a:ext uri="{FF2B5EF4-FFF2-40B4-BE49-F238E27FC236}">
                <a16:creationId xmlns:a16="http://schemas.microsoft.com/office/drawing/2014/main" id="{CB991223-48BD-6F9A-3014-98D283D53C07}"/>
              </a:ext>
            </a:extLst>
          </p:cNvPr>
          <p:cNvSpPr/>
          <p:nvPr/>
        </p:nvSpPr>
        <p:spPr>
          <a:xfrm>
            <a:off x="11721033" y="15820738"/>
            <a:ext cx="4718493" cy="1712783"/>
          </a:xfrm>
          <a:prstGeom prst="frame">
            <a:avLst>
              <a:gd name="adj1" fmla="val 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BB541F-D64C-85DD-FA15-389CBF44C59D}"/>
              </a:ext>
            </a:extLst>
          </p:cNvPr>
          <p:cNvSpPr txBox="1"/>
          <p:nvPr/>
        </p:nvSpPr>
        <p:spPr>
          <a:xfrm>
            <a:off x="11733142" y="15375261"/>
            <a:ext cx="4693800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Sequence Constraints</a:t>
            </a:r>
          </a:p>
        </p:txBody>
      </p:sp>
      <p:sp>
        <p:nvSpPr>
          <p:cNvPr id="160" name="Frame 159">
            <a:extLst>
              <a:ext uri="{FF2B5EF4-FFF2-40B4-BE49-F238E27FC236}">
                <a16:creationId xmlns:a16="http://schemas.microsoft.com/office/drawing/2014/main" id="{D93A469C-4CE9-A2C3-296B-0FBBC16F415B}"/>
              </a:ext>
            </a:extLst>
          </p:cNvPr>
          <p:cNvSpPr/>
          <p:nvPr/>
        </p:nvSpPr>
        <p:spPr>
          <a:xfrm>
            <a:off x="16555769" y="15820738"/>
            <a:ext cx="5056197" cy="1712783"/>
          </a:xfrm>
          <a:prstGeom prst="frame">
            <a:avLst>
              <a:gd name="adj1" fmla="val 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8F45F5F-FC06-F66C-3F7C-052B1A7033E1}"/>
              </a:ext>
            </a:extLst>
          </p:cNvPr>
          <p:cNvSpPr txBox="1"/>
          <p:nvPr/>
        </p:nvSpPr>
        <p:spPr>
          <a:xfrm>
            <a:off x="16568249" y="15365566"/>
            <a:ext cx="5041392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Decision Variables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142BC3-AD37-730A-6A7E-C49783E7BFC4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52259" t="33909" r="1" b="36584"/>
          <a:stretch/>
        </p:blipFill>
        <p:spPr>
          <a:xfrm>
            <a:off x="12663933" y="16707167"/>
            <a:ext cx="3710619" cy="335121"/>
          </a:xfrm>
          <a:prstGeom prst="rect">
            <a:avLst/>
          </a:prstGeom>
        </p:spPr>
      </p:pic>
      <p:sp>
        <p:nvSpPr>
          <p:cNvPr id="166" name="Frame 165">
            <a:extLst>
              <a:ext uri="{FF2B5EF4-FFF2-40B4-BE49-F238E27FC236}">
                <a16:creationId xmlns:a16="http://schemas.microsoft.com/office/drawing/2014/main" id="{55C0BDF4-67A8-9452-A461-2FB9FEB985BD}"/>
              </a:ext>
            </a:extLst>
          </p:cNvPr>
          <p:cNvSpPr/>
          <p:nvPr/>
        </p:nvSpPr>
        <p:spPr>
          <a:xfrm>
            <a:off x="11721033" y="11318894"/>
            <a:ext cx="9852812" cy="903738"/>
          </a:xfrm>
          <a:prstGeom prst="frame">
            <a:avLst>
              <a:gd name="adj1" fmla="val 2036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E2E5F3B-094E-B918-BDD1-010C0E8364A1}"/>
              </a:ext>
            </a:extLst>
          </p:cNvPr>
          <p:cNvSpPr txBox="1"/>
          <p:nvPr/>
        </p:nvSpPr>
        <p:spPr>
          <a:xfrm>
            <a:off x="11733141" y="10876296"/>
            <a:ext cx="9840697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Multi-Objective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8940EC29-24AB-7B42-3ACC-5DA6BD455B16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t="64558" r="82601"/>
          <a:stretch/>
        </p:blipFill>
        <p:spPr>
          <a:xfrm>
            <a:off x="11956511" y="17033209"/>
            <a:ext cx="1352333" cy="4025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6377D7A-7E3F-DC83-E8EB-E76F70CFD4E3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67072" t="64558"/>
          <a:stretch/>
        </p:blipFill>
        <p:spPr>
          <a:xfrm>
            <a:off x="13819857" y="17040031"/>
            <a:ext cx="2559267" cy="4025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187203C9-07E4-FB72-2FA5-2FBA6EC52F99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t="-1289" r="89697" b="69613"/>
          <a:stretch/>
        </p:blipFill>
        <p:spPr>
          <a:xfrm>
            <a:off x="11936013" y="15991168"/>
            <a:ext cx="800790" cy="359758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19A9B8E-DF25-EED3-02F0-7E7B8FBEF147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71916" r="1755" b="68969"/>
          <a:stretch/>
        </p:blipFill>
        <p:spPr>
          <a:xfrm>
            <a:off x="14284387" y="15998486"/>
            <a:ext cx="2046379" cy="35244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9303078-8E27-DF0D-120B-F2A8D222677D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25" t="33909" r="55803" b="36584"/>
          <a:stretch/>
        </p:blipFill>
        <p:spPr>
          <a:xfrm>
            <a:off x="11950582" y="16382729"/>
            <a:ext cx="3433319" cy="335120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7CC8B6A3-67C3-CB05-4669-B21085DF1F9C}"/>
              </a:ext>
            </a:extLst>
          </p:cNvPr>
          <p:cNvSpPr txBox="1"/>
          <p:nvPr/>
        </p:nvSpPr>
        <p:spPr>
          <a:xfrm>
            <a:off x="3388500" y="4977830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fuel cost</a:t>
            </a:r>
            <a:br>
              <a:rPr lang="en-US" sz="3200" dirty="0"/>
            </a:br>
            <a:r>
              <a:rPr lang="en-US" sz="3200" dirty="0">
                <a:solidFill>
                  <a:srgbClr val="870808"/>
                </a:solidFill>
              </a:rPr>
              <a:t>reduction</a:t>
            </a:r>
          </a:p>
        </p:txBody>
      </p:sp>
      <p:sp>
        <p:nvSpPr>
          <p:cNvPr id="175" name="Frame 174">
            <a:extLst>
              <a:ext uri="{FF2B5EF4-FFF2-40B4-BE49-F238E27FC236}">
                <a16:creationId xmlns:a16="http://schemas.microsoft.com/office/drawing/2014/main" id="{1EB4ACA5-55BD-54D1-4BEC-339A433C0ACB}"/>
              </a:ext>
            </a:extLst>
          </p:cNvPr>
          <p:cNvSpPr/>
          <p:nvPr/>
        </p:nvSpPr>
        <p:spPr>
          <a:xfrm>
            <a:off x="1222570" y="4906823"/>
            <a:ext cx="4121275" cy="1690542"/>
          </a:xfrm>
          <a:prstGeom prst="frame">
            <a:avLst>
              <a:gd name="adj1" fmla="val 2036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2C7476E-51D5-429F-1121-E39555FBA3ED}"/>
              </a:ext>
            </a:extLst>
          </p:cNvPr>
          <p:cNvSpPr txBox="1"/>
          <p:nvPr/>
        </p:nvSpPr>
        <p:spPr>
          <a:xfrm>
            <a:off x="5746507" y="5124840"/>
            <a:ext cx="4071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Go Electric!</a:t>
            </a:r>
            <a:endParaRPr lang="en-US" sz="3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2BDAB16-BB25-3B7A-769B-5694F823BCF6}"/>
              </a:ext>
            </a:extLst>
          </p:cNvPr>
          <p:cNvSpPr txBox="1"/>
          <p:nvPr/>
        </p:nvSpPr>
        <p:spPr>
          <a:xfrm>
            <a:off x="5733302" y="5835214"/>
            <a:ext cx="5049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More Distances; Less Cost</a:t>
            </a:r>
          </a:p>
        </p:txBody>
      </p:sp>
      <p:sp>
        <p:nvSpPr>
          <p:cNvPr id="179" name="Frame 178">
            <a:extLst>
              <a:ext uri="{FF2B5EF4-FFF2-40B4-BE49-F238E27FC236}">
                <a16:creationId xmlns:a16="http://schemas.microsoft.com/office/drawing/2014/main" id="{90807085-E59B-E8DE-E352-9878E551984F}"/>
              </a:ext>
            </a:extLst>
          </p:cNvPr>
          <p:cNvSpPr/>
          <p:nvPr/>
        </p:nvSpPr>
        <p:spPr>
          <a:xfrm>
            <a:off x="5733302" y="4933019"/>
            <a:ext cx="5068219" cy="1659764"/>
          </a:xfrm>
          <a:prstGeom prst="frame">
            <a:avLst>
              <a:gd name="adj1" fmla="val 2036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2" name="Graphic 181" descr="Electric car with solid fill">
            <a:extLst>
              <a:ext uri="{FF2B5EF4-FFF2-40B4-BE49-F238E27FC236}">
                <a16:creationId xmlns:a16="http://schemas.microsoft.com/office/drawing/2014/main" id="{83F7D438-70AB-EBB7-3EF1-46084182359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543675" y="5052152"/>
            <a:ext cx="896279" cy="896279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55F50D8C-B514-D0F7-1F63-6FDCB2B62BEB}"/>
              </a:ext>
            </a:extLst>
          </p:cNvPr>
          <p:cNvSpPr txBox="1"/>
          <p:nvPr/>
        </p:nvSpPr>
        <p:spPr>
          <a:xfrm>
            <a:off x="2594503" y="6835811"/>
            <a:ext cx="1735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Realistic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9985123-754E-363B-D2AF-9C5CFBB9C713}"/>
              </a:ext>
            </a:extLst>
          </p:cNvPr>
          <p:cNvSpPr txBox="1"/>
          <p:nvPr/>
        </p:nvSpPr>
        <p:spPr>
          <a:xfrm>
            <a:off x="5207382" y="6842377"/>
            <a:ext cx="238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Interpretable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0ABD4EB-224A-1733-17AF-F11DBCDC4B42}"/>
              </a:ext>
            </a:extLst>
          </p:cNvPr>
          <p:cNvSpPr txBox="1"/>
          <p:nvPr/>
        </p:nvSpPr>
        <p:spPr>
          <a:xfrm>
            <a:off x="8012199" y="6835089"/>
            <a:ext cx="238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Robust</a:t>
            </a:r>
          </a:p>
        </p:txBody>
      </p:sp>
      <p:pic>
        <p:nvPicPr>
          <p:cNvPr id="190" name="Graphic 189" descr="Badge Follow outline">
            <a:extLst>
              <a:ext uri="{FF2B5EF4-FFF2-40B4-BE49-F238E27FC236}">
                <a16:creationId xmlns:a16="http://schemas.microsoft.com/office/drawing/2014/main" id="{855B2F5E-1D3F-52C7-A59C-AA14A321AFD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92571" y="6842175"/>
            <a:ext cx="584775" cy="584775"/>
          </a:xfrm>
          <a:prstGeom prst="rect">
            <a:avLst/>
          </a:prstGeom>
        </p:spPr>
      </p:pic>
      <p:pic>
        <p:nvPicPr>
          <p:cNvPr id="191" name="Graphic 190" descr="Badge Follow outline">
            <a:extLst>
              <a:ext uri="{FF2B5EF4-FFF2-40B4-BE49-F238E27FC236}">
                <a16:creationId xmlns:a16="http://schemas.microsoft.com/office/drawing/2014/main" id="{51495699-D3C2-B74C-E550-B9747067F72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69714" y="6865676"/>
            <a:ext cx="584775" cy="584775"/>
          </a:xfrm>
          <a:prstGeom prst="rect">
            <a:avLst/>
          </a:prstGeom>
        </p:spPr>
      </p:pic>
      <p:pic>
        <p:nvPicPr>
          <p:cNvPr id="192" name="Graphic 191" descr="Badge Follow outline">
            <a:extLst>
              <a:ext uri="{FF2B5EF4-FFF2-40B4-BE49-F238E27FC236}">
                <a16:creationId xmlns:a16="http://schemas.microsoft.com/office/drawing/2014/main" id="{45B59448-4318-7901-2040-C04E383E184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857691" y="6842175"/>
            <a:ext cx="584775" cy="584775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11405C7C-E014-6A61-2D16-ABFC30CBB783}"/>
              </a:ext>
            </a:extLst>
          </p:cNvPr>
          <p:cNvSpPr/>
          <p:nvPr/>
        </p:nvSpPr>
        <p:spPr>
          <a:xfrm>
            <a:off x="22029919" y="3771593"/>
            <a:ext cx="9917561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Flavor of Robustness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5" name="Table 195">
                <a:extLst>
                  <a:ext uri="{FF2B5EF4-FFF2-40B4-BE49-F238E27FC236}">
                    <a16:creationId xmlns:a16="http://schemas.microsoft.com/office/drawing/2014/main" id="{41D1268D-9DD0-9101-0EEC-85561BDBE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722486"/>
                  </p:ext>
                </p:extLst>
              </p:nvPr>
            </p:nvGraphicFramePr>
            <p:xfrm>
              <a:off x="22047833" y="4876929"/>
              <a:ext cx="9895276" cy="10363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473819">
                      <a:extLst>
                        <a:ext uri="{9D8B030D-6E8A-4147-A177-3AD203B41FA5}">
                          <a16:colId xmlns:a16="http://schemas.microsoft.com/office/drawing/2014/main" val="2183159002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2059417159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58360091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1056017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517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2800" dirty="0"/>
                            <a:t> (Actual)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sz="2800" dirty="0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7869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5" name="Table 195">
                <a:extLst>
                  <a:ext uri="{FF2B5EF4-FFF2-40B4-BE49-F238E27FC236}">
                    <a16:creationId xmlns:a16="http://schemas.microsoft.com/office/drawing/2014/main" id="{41D1268D-9DD0-9101-0EEC-85561BDBE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722486"/>
                  </p:ext>
                </p:extLst>
              </p:nvPr>
            </p:nvGraphicFramePr>
            <p:xfrm>
              <a:off x="22047833" y="4876929"/>
              <a:ext cx="9895276" cy="10363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473819">
                      <a:extLst>
                        <a:ext uri="{9D8B030D-6E8A-4147-A177-3AD203B41FA5}">
                          <a16:colId xmlns:a16="http://schemas.microsoft.com/office/drawing/2014/main" val="2183159002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2059417159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58360091"/>
                        </a:ext>
                      </a:extLst>
                    </a:gridCol>
                    <a:gridCol w="2473819">
                      <a:extLst>
                        <a:ext uri="{9D8B030D-6E8A-4147-A177-3AD203B41FA5}">
                          <a16:colId xmlns:a16="http://schemas.microsoft.com/office/drawing/2014/main" val="10560178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Scenario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95175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1"/>
                          <a:stretch>
                            <a:fillRect l="-513" t="-114634" r="-301026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1"/>
                          <a:stretch>
                            <a:fillRect l="-100513" t="-114634" r="-201026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1"/>
                          <a:stretch>
                            <a:fillRect l="-200513" t="-114634" r="-101026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1"/>
                          <a:stretch>
                            <a:fillRect l="-300513" t="-114634" r="-1026" b="-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7869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6" name="TextBox 195">
            <a:extLst>
              <a:ext uri="{FF2B5EF4-FFF2-40B4-BE49-F238E27FC236}">
                <a16:creationId xmlns:a16="http://schemas.microsoft.com/office/drawing/2014/main" id="{A4DB9083-6AA4-D298-ADE6-034F8D7FDA23}"/>
              </a:ext>
            </a:extLst>
          </p:cNvPr>
          <p:cNvSpPr txBox="1"/>
          <p:nvPr/>
        </p:nvSpPr>
        <p:spPr>
          <a:xfrm>
            <a:off x="22044720" y="6011452"/>
            <a:ext cx="987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Added traffic scenarios; uniformly averaged for robust route</a:t>
            </a:r>
          </a:p>
        </p:txBody>
      </p:sp>
      <p:sp>
        <p:nvSpPr>
          <p:cNvPr id="198" name="Frame 197">
            <a:extLst>
              <a:ext uri="{FF2B5EF4-FFF2-40B4-BE49-F238E27FC236}">
                <a16:creationId xmlns:a16="http://schemas.microsoft.com/office/drawing/2014/main" id="{059665CA-FECB-FB0A-E492-9505DCEC700E}"/>
              </a:ext>
            </a:extLst>
          </p:cNvPr>
          <p:cNvSpPr/>
          <p:nvPr/>
        </p:nvSpPr>
        <p:spPr>
          <a:xfrm>
            <a:off x="29493722" y="11347654"/>
            <a:ext cx="2404800" cy="2405931"/>
          </a:xfrm>
          <a:prstGeom prst="frame">
            <a:avLst>
              <a:gd name="adj1" fmla="val 20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9DFB211-167E-881B-DF86-4F66DC90147D}"/>
              </a:ext>
            </a:extLst>
          </p:cNvPr>
          <p:cNvSpPr/>
          <p:nvPr/>
        </p:nvSpPr>
        <p:spPr>
          <a:xfrm>
            <a:off x="21964606" y="14317995"/>
            <a:ext cx="10066839" cy="917144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Scope of Improvement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015DD74-D483-F4D2-7D4C-056EC960DB86}"/>
              </a:ext>
            </a:extLst>
          </p:cNvPr>
          <p:cNvSpPr txBox="1"/>
          <p:nvPr/>
        </p:nvSpPr>
        <p:spPr>
          <a:xfrm>
            <a:off x="22075915" y="11424410"/>
            <a:ext cx="7079351" cy="661343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Geographical Visualizations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53C495A-173D-666B-0209-53779F8CB08C}"/>
              </a:ext>
            </a:extLst>
          </p:cNvPr>
          <p:cNvSpPr txBox="1"/>
          <p:nvPr/>
        </p:nvSpPr>
        <p:spPr>
          <a:xfrm>
            <a:off x="22075915" y="12344361"/>
            <a:ext cx="724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Optimal routes available on interactive webpage for interpreting model output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25503EB-93CF-DB7B-F57B-4219346D1B5D}"/>
              </a:ext>
            </a:extLst>
          </p:cNvPr>
          <p:cNvSpPr txBox="1"/>
          <p:nvPr/>
        </p:nvSpPr>
        <p:spPr>
          <a:xfrm>
            <a:off x="29733674" y="12251663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QR Code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0ADB679-3BDA-4BEC-D130-4412B0EA4272}"/>
              </a:ext>
            </a:extLst>
          </p:cNvPr>
          <p:cNvSpPr txBox="1"/>
          <p:nvPr/>
        </p:nvSpPr>
        <p:spPr>
          <a:xfrm>
            <a:off x="11752874" y="18444569"/>
            <a:ext cx="524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Multi-Depot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Gas Ambulances vs EVs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Sequenced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4C456F4-AF30-8F9E-FA43-FB12F6366CF7}"/>
              </a:ext>
            </a:extLst>
          </p:cNvPr>
          <p:cNvSpPr txBox="1"/>
          <p:nvPr/>
        </p:nvSpPr>
        <p:spPr>
          <a:xfrm>
            <a:off x="11752874" y="17842532"/>
            <a:ext cx="4674126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Key Features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81E50F3-78F7-5EAE-E4CA-2C65FC12F9FF}"/>
              </a:ext>
            </a:extLst>
          </p:cNvPr>
          <p:cNvSpPr txBox="1"/>
          <p:nvPr/>
        </p:nvSpPr>
        <p:spPr>
          <a:xfrm>
            <a:off x="16555723" y="18433914"/>
            <a:ext cx="5243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Driver travel constrained by </a:t>
            </a:r>
            <a:r>
              <a:rPr lang="en-US" sz="2800" dirty="0">
                <a:solidFill>
                  <a:srgbClr val="870808"/>
                </a:solidFill>
              </a:rPr>
              <a:t>8hrs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EV ambulances travel less than </a:t>
            </a:r>
            <a:r>
              <a:rPr lang="en-US" sz="2800" dirty="0">
                <a:solidFill>
                  <a:srgbClr val="870808"/>
                </a:solidFill>
              </a:rPr>
              <a:t>60mi</a:t>
            </a:r>
            <a:r>
              <a:rPr lang="en-US" sz="2800" dirty="0"/>
              <a:t> in one charge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729C6FC-343A-EF91-B570-9301C675770B}"/>
              </a:ext>
            </a:extLst>
          </p:cNvPr>
          <p:cNvSpPr txBox="1"/>
          <p:nvPr/>
        </p:nvSpPr>
        <p:spPr>
          <a:xfrm>
            <a:off x="16543242" y="17842422"/>
            <a:ext cx="5062121" cy="461665"/>
          </a:xfrm>
          <a:prstGeom prst="rect">
            <a:avLst/>
          </a:prstGeom>
          <a:noFill/>
          <a:ln w="28575">
            <a:solidFill>
              <a:srgbClr val="87080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Key Additions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636240-917B-E904-7833-A479E659F34E}"/>
              </a:ext>
            </a:extLst>
          </p:cNvPr>
          <p:cNvCxnSpPr>
            <a:cxnSpLocks/>
          </p:cNvCxnSpPr>
          <p:nvPr/>
        </p:nvCxnSpPr>
        <p:spPr>
          <a:xfrm>
            <a:off x="16495116" y="18429043"/>
            <a:ext cx="0" cy="15566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14</TotalTime>
  <Words>356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Rachit Jain</cp:lastModifiedBy>
  <cp:revision>2</cp:revision>
  <cp:lastPrinted>2019-09-27T03:03:02Z</cp:lastPrinted>
  <dcterms:created xsi:type="dcterms:W3CDTF">2013-09-21T19:17:55Z</dcterms:created>
  <dcterms:modified xsi:type="dcterms:W3CDTF">2022-12-09T20:15:42Z</dcterms:modified>
</cp:coreProperties>
</file>