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30"/>
  </p:notesMasterIdLst>
  <p:sldIdLst>
    <p:sldId id="297" r:id="rId2"/>
    <p:sldId id="263" r:id="rId3"/>
    <p:sldId id="264" r:id="rId4"/>
    <p:sldId id="274" r:id="rId5"/>
    <p:sldId id="256" r:id="rId6"/>
    <p:sldId id="259" r:id="rId7"/>
    <p:sldId id="265" r:id="rId8"/>
    <p:sldId id="266" r:id="rId9"/>
    <p:sldId id="267" r:id="rId10"/>
    <p:sldId id="269" r:id="rId11"/>
    <p:sldId id="291" r:id="rId12"/>
    <p:sldId id="292" r:id="rId13"/>
    <p:sldId id="293" r:id="rId14"/>
    <p:sldId id="284" r:id="rId15"/>
    <p:sldId id="271" r:id="rId16"/>
    <p:sldId id="294" r:id="rId17"/>
    <p:sldId id="295" r:id="rId18"/>
    <p:sldId id="296" r:id="rId19"/>
    <p:sldId id="286" r:id="rId20"/>
    <p:sldId id="287" r:id="rId21"/>
    <p:sldId id="289" r:id="rId22"/>
    <p:sldId id="290" r:id="rId23"/>
    <p:sldId id="283" r:id="rId24"/>
    <p:sldId id="272" r:id="rId25"/>
    <p:sldId id="281" r:id="rId26"/>
    <p:sldId id="262" r:id="rId27"/>
    <p:sldId id="288"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66" d="100"/>
          <a:sy n="66" d="100"/>
        </p:scale>
        <p:origin x="5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21FC3F-6E7E-411F-B2B6-E555099E471C}" type="datetimeFigureOut">
              <a:rPr lang="en-IN" smtClean="0"/>
              <a:t>07-10-2022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F9F87-AA75-41EA-B776-93E0C3911669}" type="slidenum">
              <a:rPr lang="en-IN" smtClean="0"/>
              <a:t>‹#›</a:t>
            </a:fld>
            <a:endParaRPr lang="en-IN"/>
          </a:p>
        </p:txBody>
      </p:sp>
    </p:spTree>
    <p:extLst>
      <p:ext uri="{BB962C8B-B14F-4D97-AF65-F5344CB8AC3E}">
        <p14:creationId xmlns:p14="http://schemas.microsoft.com/office/powerpoint/2010/main" val="1970456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AA165BFF-E7DD-460E-9347-E9A31F5B751B}" type="datetimeFigureOut">
              <a:rPr lang="en-IN" smtClean="0"/>
              <a:t>07-10-2022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220B92D-63A4-4C61-A956-BC30877FE0CD}"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177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165BFF-E7DD-460E-9347-E9A31F5B751B}"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0B92D-63A4-4C61-A956-BC30877FE0CD}" type="slidenum">
              <a:rPr lang="en-IN" smtClean="0"/>
              <a:t>‹#›</a:t>
            </a:fld>
            <a:endParaRPr lang="en-IN"/>
          </a:p>
        </p:txBody>
      </p:sp>
    </p:spTree>
    <p:extLst>
      <p:ext uri="{BB962C8B-B14F-4D97-AF65-F5344CB8AC3E}">
        <p14:creationId xmlns:p14="http://schemas.microsoft.com/office/powerpoint/2010/main" val="1477514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165BFF-E7DD-460E-9347-E9A31F5B751B}"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0B92D-63A4-4C61-A956-BC30877FE0CD}" type="slidenum">
              <a:rPr lang="en-IN" smtClean="0"/>
              <a:t>‹#›</a:t>
            </a:fld>
            <a:endParaRPr lang="en-IN"/>
          </a:p>
        </p:txBody>
      </p:sp>
    </p:spTree>
    <p:extLst>
      <p:ext uri="{BB962C8B-B14F-4D97-AF65-F5344CB8AC3E}">
        <p14:creationId xmlns:p14="http://schemas.microsoft.com/office/powerpoint/2010/main" val="421501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165BFF-E7DD-460E-9347-E9A31F5B751B}"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0B92D-63A4-4C61-A956-BC30877FE0CD}" type="slidenum">
              <a:rPr lang="en-IN" smtClean="0"/>
              <a:t>‹#›</a:t>
            </a:fld>
            <a:endParaRPr lang="en-IN"/>
          </a:p>
        </p:txBody>
      </p:sp>
    </p:spTree>
    <p:extLst>
      <p:ext uri="{BB962C8B-B14F-4D97-AF65-F5344CB8AC3E}">
        <p14:creationId xmlns:p14="http://schemas.microsoft.com/office/powerpoint/2010/main" val="3593565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65BFF-E7DD-460E-9347-E9A31F5B751B}"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20B92D-63A4-4C61-A956-BC30877FE0CD}"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246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165BFF-E7DD-460E-9347-E9A31F5B751B}" type="datetimeFigureOut">
              <a:rPr lang="en-IN" smtClean="0"/>
              <a:t>07-10-2022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20B92D-63A4-4C61-A956-BC30877FE0CD}" type="slidenum">
              <a:rPr lang="en-IN" smtClean="0"/>
              <a:t>‹#›</a:t>
            </a:fld>
            <a:endParaRPr lang="en-IN"/>
          </a:p>
        </p:txBody>
      </p:sp>
    </p:spTree>
    <p:extLst>
      <p:ext uri="{BB962C8B-B14F-4D97-AF65-F5344CB8AC3E}">
        <p14:creationId xmlns:p14="http://schemas.microsoft.com/office/powerpoint/2010/main" val="418660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165BFF-E7DD-460E-9347-E9A31F5B751B}" type="datetimeFigureOut">
              <a:rPr lang="en-IN" smtClean="0"/>
              <a:t>07-10-2022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20B92D-63A4-4C61-A956-BC30877FE0CD}" type="slidenum">
              <a:rPr lang="en-IN" smtClean="0"/>
              <a:t>‹#›</a:t>
            </a:fld>
            <a:endParaRPr lang="en-IN"/>
          </a:p>
        </p:txBody>
      </p:sp>
    </p:spTree>
    <p:extLst>
      <p:ext uri="{BB962C8B-B14F-4D97-AF65-F5344CB8AC3E}">
        <p14:creationId xmlns:p14="http://schemas.microsoft.com/office/powerpoint/2010/main" val="16292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165BFF-E7DD-460E-9347-E9A31F5B751B}" type="datetimeFigureOut">
              <a:rPr lang="en-IN" smtClean="0"/>
              <a:t>07-10-2022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20B92D-63A4-4C61-A956-BC30877FE0CD}" type="slidenum">
              <a:rPr lang="en-IN" smtClean="0"/>
              <a:t>‹#›</a:t>
            </a:fld>
            <a:endParaRPr lang="en-IN"/>
          </a:p>
        </p:txBody>
      </p:sp>
    </p:spTree>
    <p:extLst>
      <p:ext uri="{BB962C8B-B14F-4D97-AF65-F5344CB8AC3E}">
        <p14:creationId xmlns:p14="http://schemas.microsoft.com/office/powerpoint/2010/main" val="568563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165BFF-E7DD-460E-9347-E9A31F5B751B}" type="datetimeFigureOut">
              <a:rPr lang="en-IN" smtClean="0"/>
              <a:t>07-10-2022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20B92D-63A4-4C61-A956-BC30877FE0CD}" type="slidenum">
              <a:rPr lang="en-IN" smtClean="0"/>
              <a:t>‹#›</a:t>
            </a:fld>
            <a:endParaRPr lang="en-IN"/>
          </a:p>
        </p:txBody>
      </p:sp>
    </p:spTree>
    <p:extLst>
      <p:ext uri="{BB962C8B-B14F-4D97-AF65-F5344CB8AC3E}">
        <p14:creationId xmlns:p14="http://schemas.microsoft.com/office/powerpoint/2010/main" val="422492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165BFF-E7DD-460E-9347-E9A31F5B751B}" type="datetimeFigureOut">
              <a:rPr lang="en-IN" smtClean="0"/>
              <a:t>07-10-2022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20B92D-63A4-4C61-A956-BC30877FE0CD}" type="slidenum">
              <a:rPr lang="en-IN" smtClean="0"/>
              <a:t>‹#›</a:t>
            </a:fld>
            <a:endParaRPr lang="en-IN"/>
          </a:p>
        </p:txBody>
      </p:sp>
    </p:spTree>
    <p:extLst>
      <p:ext uri="{BB962C8B-B14F-4D97-AF65-F5344CB8AC3E}">
        <p14:creationId xmlns:p14="http://schemas.microsoft.com/office/powerpoint/2010/main" val="321434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165BFF-E7DD-460E-9347-E9A31F5B751B}" type="datetimeFigureOut">
              <a:rPr lang="en-IN" smtClean="0"/>
              <a:t>07-10-2022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220B92D-63A4-4C61-A956-BC30877FE0CD}" type="slidenum">
              <a:rPr lang="en-IN" smtClean="0"/>
              <a:t>‹#›</a:t>
            </a:fld>
            <a:endParaRPr lang="en-IN"/>
          </a:p>
        </p:txBody>
      </p:sp>
    </p:spTree>
    <p:extLst>
      <p:ext uri="{BB962C8B-B14F-4D97-AF65-F5344CB8AC3E}">
        <p14:creationId xmlns:p14="http://schemas.microsoft.com/office/powerpoint/2010/main" val="2481832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A165BFF-E7DD-460E-9347-E9A31F5B751B}" type="datetimeFigureOut">
              <a:rPr lang="en-IN" smtClean="0"/>
              <a:t>07-10-2022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2220B92D-63A4-4C61-A956-BC30877FE0CD}" type="slidenum">
              <a:rPr lang="en-IN" smtClean="0"/>
              <a:t>‹#›</a:t>
            </a:fld>
            <a:endParaRPr lang="en-IN"/>
          </a:p>
        </p:txBody>
      </p:sp>
    </p:spTree>
    <p:extLst>
      <p:ext uri="{BB962C8B-B14F-4D97-AF65-F5344CB8AC3E}">
        <p14:creationId xmlns:p14="http://schemas.microsoft.com/office/powerpoint/2010/main" val="2303765213"/>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2118E376-02AE-B4EB-DB00-C579729FB7D7}"/>
              </a:ext>
            </a:extLst>
          </p:cNvPr>
          <p:cNvGraphicFramePr>
            <a:graphicFrameLocks noChangeAspect="1"/>
          </p:cNvGraphicFramePr>
          <p:nvPr>
            <p:extLst>
              <p:ext uri="{D42A27DB-BD31-4B8C-83A1-F6EECF244321}">
                <p14:modId xmlns:p14="http://schemas.microsoft.com/office/powerpoint/2010/main" val="1518481164"/>
              </p:ext>
            </p:extLst>
          </p:nvPr>
        </p:nvGraphicFramePr>
        <p:xfrm>
          <a:off x="240632" y="231501"/>
          <a:ext cx="11708640" cy="6390680"/>
        </p:xfrm>
        <a:graphic>
          <a:graphicData uri="http://schemas.openxmlformats.org/presentationml/2006/ole">
            <mc:AlternateContent xmlns:mc="http://schemas.openxmlformats.org/markup-compatibility/2006">
              <mc:Choice xmlns:v="urn:schemas-microsoft-com:vml" Requires="v">
                <p:oleObj name="Bitmap Image" r:id="rId2" imgW="3257640" imgH="1778040" progId="PBrush">
                  <p:embed/>
                </p:oleObj>
              </mc:Choice>
              <mc:Fallback>
                <p:oleObj name="Bitmap Image" r:id="rId2" imgW="3257640" imgH="1778040" progId="PBrush">
                  <p:embed/>
                  <p:pic>
                    <p:nvPicPr>
                      <p:cNvPr id="0" name=""/>
                      <p:cNvPicPr/>
                      <p:nvPr/>
                    </p:nvPicPr>
                    <p:blipFill>
                      <a:blip r:embed="rId3"/>
                      <a:stretch>
                        <a:fillRect/>
                      </a:stretch>
                    </p:blipFill>
                    <p:spPr>
                      <a:xfrm>
                        <a:off x="240632" y="231501"/>
                        <a:ext cx="11708640" cy="6390680"/>
                      </a:xfrm>
                      <a:prstGeom prst="rect">
                        <a:avLst/>
                      </a:prstGeom>
                    </p:spPr>
                  </p:pic>
                </p:oleObj>
              </mc:Fallback>
            </mc:AlternateContent>
          </a:graphicData>
        </a:graphic>
      </p:graphicFrame>
    </p:spTree>
    <p:extLst>
      <p:ext uri="{BB962C8B-B14F-4D97-AF65-F5344CB8AC3E}">
        <p14:creationId xmlns:p14="http://schemas.microsoft.com/office/powerpoint/2010/main" val="202056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FC9C04-1925-4664-6E8A-FE69AA16CE26}"/>
              </a:ext>
            </a:extLst>
          </p:cNvPr>
          <p:cNvSpPr txBox="1"/>
          <p:nvPr/>
        </p:nvSpPr>
        <p:spPr>
          <a:xfrm>
            <a:off x="3633536" y="606392"/>
            <a:ext cx="2310063" cy="707886"/>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4000" b="1" dirty="0">
                <a:ln/>
                <a:solidFill>
                  <a:schemeClr val="accent3"/>
                </a:solidFill>
              </a:rPr>
              <a:t> </a:t>
            </a:r>
            <a:endParaRPr lang="en-IN" sz="4000" b="1" dirty="0">
              <a:ln/>
              <a:solidFill>
                <a:schemeClr val="accent3"/>
              </a:solidFill>
            </a:endParaRPr>
          </a:p>
        </p:txBody>
      </p:sp>
      <p:sp>
        <p:nvSpPr>
          <p:cNvPr id="3" name="TextBox 2">
            <a:extLst>
              <a:ext uri="{FF2B5EF4-FFF2-40B4-BE49-F238E27FC236}">
                <a16:creationId xmlns:a16="http://schemas.microsoft.com/office/drawing/2014/main" id="{BCA20103-2EF0-0C25-02E8-BC7B431B4E55}"/>
              </a:ext>
            </a:extLst>
          </p:cNvPr>
          <p:cNvSpPr txBox="1"/>
          <p:nvPr/>
        </p:nvSpPr>
        <p:spPr>
          <a:xfrm>
            <a:off x="1161353" y="960335"/>
            <a:ext cx="9384631" cy="1200329"/>
          </a:xfrm>
          <a:prstGeom prst="rect">
            <a:avLst/>
          </a:prstGeom>
          <a:noFill/>
        </p:spPr>
        <p:txBody>
          <a:bodyPr wrap="square" rtlCol="0">
            <a:spAutoFit/>
          </a:bodyPr>
          <a:lstStyle/>
          <a:p>
            <a:pPr algn="ctr"/>
            <a:r>
              <a:rPr lang="en-US" sz="2400" b="1" dirty="0">
                <a:effectLst/>
                <a:latin typeface="Times New Roman" panose="02020603050405020304" pitchFamily="18" charset="0"/>
                <a:ea typeface="Times New Roman" panose="02020603050405020304" pitchFamily="18" charset="0"/>
              </a:rPr>
              <a:t>INTRODUCTION </a:t>
            </a:r>
            <a:r>
              <a:rPr lang="en-US" sz="2400" b="1" dirty="0">
                <a:latin typeface="Times New Roman" panose="02020603050405020304" pitchFamily="18" charset="0"/>
                <a:ea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endParaRPr>
          </a:p>
          <a:p>
            <a:endParaRPr lang="en-US" sz="2400" b="1" dirty="0">
              <a:latin typeface="Times New Roman" panose="02020603050405020304" pitchFamily="18" charset="0"/>
              <a:ea typeface="Times New Roman" panose="02020603050405020304" pitchFamily="18" charset="0"/>
            </a:endParaRPr>
          </a:p>
          <a:p>
            <a:endParaRPr lang="en-IN" sz="2400" dirty="0"/>
          </a:p>
        </p:txBody>
      </p:sp>
    </p:spTree>
    <p:extLst>
      <p:ext uri="{BB962C8B-B14F-4D97-AF65-F5344CB8AC3E}">
        <p14:creationId xmlns:p14="http://schemas.microsoft.com/office/powerpoint/2010/main" val="2347486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AB47C6-C5C8-D230-2383-9ED98079EED7}"/>
              </a:ext>
            </a:extLst>
          </p:cNvPr>
          <p:cNvSpPr txBox="1"/>
          <p:nvPr/>
        </p:nvSpPr>
        <p:spPr>
          <a:xfrm>
            <a:off x="2877671" y="466165"/>
            <a:ext cx="5907741" cy="769441"/>
          </a:xfrm>
          <a:prstGeom prst="rect">
            <a:avLst/>
          </a:prstGeom>
          <a:noFill/>
        </p:spPr>
        <p:txBody>
          <a:bodyPr wrap="square" rtlCol="0">
            <a:spAutoFit/>
          </a:bodyPr>
          <a:lstStyle/>
          <a:p>
            <a:pPr algn="ctr"/>
            <a:r>
              <a:rPr lang="en-IN" sz="4400" dirty="0"/>
              <a:t>OVERVIEW</a:t>
            </a:r>
          </a:p>
        </p:txBody>
      </p:sp>
      <p:sp>
        <p:nvSpPr>
          <p:cNvPr id="3" name="TextBox 2">
            <a:extLst>
              <a:ext uri="{FF2B5EF4-FFF2-40B4-BE49-F238E27FC236}">
                <a16:creationId xmlns:a16="http://schemas.microsoft.com/office/drawing/2014/main" id="{C8784439-E254-BB2F-8DB1-B3E066540B3A}"/>
              </a:ext>
            </a:extLst>
          </p:cNvPr>
          <p:cNvSpPr txBox="1"/>
          <p:nvPr/>
        </p:nvSpPr>
        <p:spPr>
          <a:xfrm>
            <a:off x="654424" y="2017059"/>
            <a:ext cx="9586856" cy="2585323"/>
          </a:xfrm>
          <a:prstGeom prst="rect">
            <a:avLst/>
          </a:prstGeom>
          <a:noFill/>
        </p:spPr>
        <p:txBody>
          <a:bodyPr wrap="square" rtlCol="0">
            <a:spAutoFit/>
          </a:bodyPr>
          <a:lstStyle/>
          <a:p>
            <a:pPr marL="285750" indent="-285750">
              <a:buFont typeface="Arial" panose="020B0604020202020204" pitchFamily="34" charset="0"/>
              <a:buChar char="•"/>
            </a:pPr>
            <a:r>
              <a:rPr lang="en-IN" dirty="0"/>
              <a:t>Basically we are creating a secure certificate Management system that generates certificates </a:t>
            </a:r>
          </a:p>
          <a:p>
            <a:r>
              <a:rPr lang="en-IN" dirty="0"/>
              <a:t>      Store it in a Blockchain network by which the user can access his/her certification and Show it a </a:t>
            </a:r>
          </a:p>
          <a:p>
            <a:r>
              <a:rPr lang="en-IN" dirty="0"/>
              <a:t>      valid document  to any organization or person and the organization can validate the certificate </a:t>
            </a:r>
          </a:p>
          <a:p>
            <a:r>
              <a:rPr lang="en-IN" dirty="0"/>
              <a:t>      in seconds </a:t>
            </a:r>
          </a:p>
          <a:p>
            <a:pPr marL="285750" indent="-285750">
              <a:buFont typeface="Arial" panose="020B0604020202020204" pitchFamily="34" charset="0"/>
              <a:buChar char="•"/>
            </a:pPr>
            <a:r>
              <a:rPr lang="en-IN" dirty="0"/>
              <a:t>We are using Ethereum based D-app for generation of certificates and converting into a hash</a:t>
            </a:r>
          </a:p>
          <a:p>
            <a:endParaRPr lang="en-IN" dirty="0"/>
          </a:p>
          <a:p>
            <a:pPr marL="285750" indent="-285750">
              <a:buFont typeface="Arial" panose="020B0604020202020204" pitchFamily="34" charset="0"/>
              <a:buChar char="•"/>
            </a:pPr>
            <a:r>
              <a:rPr lang="en-IN" dirty="0"/>
              <a:t>And Meta mask Browser Extension As a crypto wallet for creation and accessing certificates on IPFS</a:t>
            </a:r>
          </a:p>
          <a:p>
            <a:pPr marL="285750" indent="-285750">
              <a:buFont typeface="Arial" panose="020B0604020202020204" pitchFamily="34" charset="0"/>
              <a:buChar char="•"/>
            </a:pPr>
            <a:endParaRPr lang="en-IN" dirty="0"/>
          </a:p>
        </p:txBody>
      </p:sp>
      <p:pic>
        <p:nvPicPr>
          <p:cNvPr id="4098" name="Picture 2" descr="Media GIFs - Get the best gif on GIFER">
            <a:extLst>
              <a:ext uri="{FF2B5EF4-FFF2-40B4-BE49-F238E27FC236}">
                <a16:creationId xmlns:a16="http://schemas.microsoft.com/office/drawing/2014/main" id="{8F83F5C1-8595-F6F6-44A6-3CBF3672A4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1220" y="4398745"/>
            <a:ext cx="1821180" cy="1821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128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B7F95A-CC93-31AE-1FF5-B4DF766A16C5}"/>
              </a:ext>
            </a:extLst>
          </p:cNvPr>
          <p:cNvSpPr txBox="1"/>
          <p:nvPr/>
        </p:nvSpPr>
        <p:spPr>
          <a:xfrm>
            <a:off x="2693894" y="609600"/>
            <a:ext cx="6804212" cy="769441"/>
          </a:xfrm>
          <a:prstGeom prst="rect">
            <a:avLst/>
          </a:prstGeom>
          <a:noFill/>
        </p:spPr>
        <p:txBody>
          <a:bodyPr wrap="square" rtlCol="0">
            <a:spAutoFit/>
          </a:bodyPr>
          <a:lstStyle/>
          <a:p>
            <a:r>
              <a:rPr lang="en-IN" sz="4400" dirty="0">
                <a:latin typeface="+mn-lt"/>
              </a:rPr>
              <a:t>Background</a:t>
            </a:r>
            <a:r>
              <a:rPr lang="en-IN" sz="4400" dirty="0"/>
              <a:t> and Motivation</a:t>
            </a:r>
          </a:p>
        </p:txBody>
      </p:sp>
    </p:spTree>
    <p:extLst>
      <p:ext uri="{BB962C8B-B14F-4D97-AF65-F5344CB8AC3E}">
        <p14:creationId xmlns:p14="http://schemas.microsoft.com/office/powerpoint/2010/main" val="3645836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E2A89D-4500-E459-6CA7-511119515CBC}"/>
              </a:ext>
            </a:extLst>
          </p:cNvPr>
          <p:cNvSpPr txBox="1"/>
          <p:nvPr/>
        </p:nvSpPr>
        <p:spPr>
          <a:xfrm>
            <a:off x="2433777" y="291459"/>
            <a:ext cx="2994212" cy="769441"/>
          </a:xfrm>
          <a:prstGeom prst="rect">
            <a:avLst/>
          </a:prstGeom>
          <a:noFill/>
        </p:spPr>
        <p:txBody>
          <a:bodyPr wrap="square" rtlCol="0">
            <a:spAutoFit/>
          </a:bodyPr>
          <a:lstStyle/>
          <a:p>
            <a:r>
              <a:rPr lang="en-IN" sz="4400" dirty="0">
                <a:ln w="0"/>
                <a:effectLst>
                  <a:outerShdw blurRad="38100" dist="19050" dir="2700000" algn="tl" rotWithShape="0">
                    <a:schemeClr val="dk1">
                      <a:alpha val="40000"/>
                    </a:schemeClr>
                  </a:outerShdw>
                </a:effectLst>
              </a:rPr>
              <a:t>Objective</a:t>
            </a:r>
            <a:endParaRPr lang="en-IN" sz="4400" dirty="0"/>
          </a:p>
        </p:txBody>
      </p:sp>
      <p:sp>
        <p:nvSpPr>
          <p:cNvPr id="5" name="TextBox 4">
            <a:extLst>
              <a:ext uri="{FF2B5EF4-FFF2-40B4-BE49-F238E27FC236}">
                <a16:creationId xmlns:a16="http://schemas.microsoft.com/office/drawing/2014/main" id="{B819A549-6CF1-55DE-D4A3-3847DC1B1016}"/>
              </a:ext>
            </a:extLst>
          </p:cNvPr>
          <p:cNvSpPr txBox="1"/>
          <p:nvPr/>
        </p:nvSpPr>
        <p:spPr>
          <a:xfrm>
            <a:off x="1280161" y="1703672"/>
            <a:ext cx="7180446"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Creating a decentralized blockchain application </a:t>
            </a:r>
          </a:p>
          <a:p>
            <a:pPr marL="285750" indent="-285750">
              <a:buFont typeface="Arial" panose="020B0604020202020204" pitchFamily="34" charset="0"/>
              <a:buChar char="•"/>
            </a:pPr>
            <a:r>
              <a:rPr lang="en-US" sz="2000" dirty="0"/>
              <a:t>It is traceable tamper proof and encrypted </a:t>
            </a:r>
          </a:p>
          <a:p>
            <a:pPr marL="285750" indent="-285750">
              <a:buFont typeface="Arial" panose="020B0604020202020204" pitchFamily="34" charset="0"/>
              <a:buChar char="•"/>
            </a:pPr>
            <a:r>
              <a:rPr lang="en-US" sz="2000" dirty="0"/>
              <a:t>Tackle the problem of fake certificates </a:t>
            </a:r>
          </a:p>
          <a:p>
            <a:pPr marL="285750" indent="-285750">
              <a:buFont typeface="Arial" panose="020B0604020202020204" pitchFamily="34" charset="0"/>
              <a:buChar char="•"/>
            </a:pPr>
            <a:r>
              <a:rPr lang="en-US" sz="2000" dirty="0"/>
              <a:t>We will use smart contract backend to interact with the blockchain and the encrypted hash value of each document will be stored in blockchain which will be verified against the user document </a:t>
            </a:r>
          </a:p>
          <a:p>
            <a:pPr marL="285750" indent="-285750">
              <a:buFont typeface="Arial" panose="020B0604020202020204" pitchFamily="34" charset="0"/>
              <a:buChar char="•"/>
            </a:pPr>
            <a:r>
              <a:rPr lang="en-US" sz="2000" dirty="0"/>
              <a:t>The ordinary document verification is a very slow process, takes a lot of steps, involves a lot of a man work </a:t>
            </a:r>
          </a:p>
          <a:p>
            <a:pPr marL="285750" indent="-285750">
              <a:buFont typeface="Arial" panose="020B0604020202020204" pitchFamily="34" charset="0"/>
              <a:buChar char="•"/>
            </a:pPr>
            <a:r>
              <a:rPr lang="en-US" sz="2000" dirty="0"/>
              <a:t>Tampered or forged documents which looks too real and cannot be traced </a:t>
            </a:r>
          </a:p>
          <a:p>
            <a:pPr marL="285750" indent="-285750">
              <a:buFont typeface="Arial" panose="020B0604020202020204" pitchFamily="34" charset="0"/>
              <a:buChar char="•"/>
            </a:pPr>
            <a:r>
              <a:rPr lang="en-US" sz="2000" dirty="0"/>
              <a:t>The recover of the document won’t be aware of the document history and cannot trace the way </a:t>
            </a:r>
            <a:r>
              <a:rPr lang="en-US" sz="2000" dirty="0" err="1"/>
              <a:t>backn</a:t>
            </a:r>
            <a:endParaRPr lang="en-IN" sz="2000" dirty="0"/>
          </a:p>
        </p:txBody>
      </p:sp>
      <p:pic>
        <p:nvPicPr>
          <p:cNvPr id="1026" name="Picture 2" descr="Find The Target | 3D Animated Clipart for PowerPoint - PresenterMedia.com">
            <a:extLst>
              <a:ext uri="{FF2B5EF4-FFF2-40B4-BE49-F238E27FC236}">
                <a16:creationId xmlns:a16="http://schemas.microsoft.com/office/drawing/2014/main" id="{67EADBBC-1CDC-A6AC-1B74-6889EC1675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6698" y="465290"/>
            <a:ext cx="28575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529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2F3BC5-45ED-DE37-8B5B-E9A33A2B38E6}"/>
              </a:ext>
            </a:extLst>
          </p:cNvPr>
          <p:cNvSpPr txBox="1"/>
          <p:nvPr/>
        </p:nvSpPr>
        <p:spPr>
          <a:xfrm>
            <a:off x="1405289" y="726941"/>
            <a:ext cx="8536004" cy="769441"/>
          </a:xfrm>
          <a:prstGeom prst="rect">
            <a:avLst/>
          </a:prstGeom>
          <a:noFill/>
        </p:spPr>
        <p:txBody>
          <a:bodyPr wrap="square" rtlCol="0">
            <a:spAutoFit/>
          </a:bodyPr>
          <a:lstStyle/>
          <a:p>
            <a:pPr algn="ctr"/>
            <a:r>
              <a:rPr lang="en-US" sz="4400" dirty="0">
                <a:ln w="0"/>
                <a:effectLst>
                  <a:outerShdw blurRad="38100" dist="19050" dir="2700000" algn="tl" rotWithShape="0">
                    <a:schemeClr val="dk1">
                      <a:alpha val="40000"/>
                    </a:schemeClr>
                  </a:outerShdw>
                </a:effectLst>
              </a:rPr>
              <a:t>Technology Used </a:t>
            </a:r>
            <a:endParaRPr lang="en-IN" sz="4400" dirty="0">
              <a:ln w="0"/>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A95B443F-AA3A-ED47-DCD9-9B7354FBCFD2}"/>
              </a:ext>
            </a:extLst>
          </p:cNvPr>
          <p:cNvSpPr txBox="1"/>
          <p:nvPr/>
        </p:nvSpPr>
        <p:spPr>
          <a:xfrm>
            <a:off x="707258" y="1999213"/>
            <a:ext cx="4466121" cy="2431435"/>
          </a:xfrm>
          <a:prstGeom prst="rect">
            <a:avLst/>
          </a:prstGeom>
          <a:noFill/>
        </p:spPr>
        <p:txBody>
          <a:bodyPr wrap="square" rtlCol="0">
            <a:spAutoFit/>
          </a:bodyPr>
          <a:lstStyle/>
          <a:p>
            <a:r>
              <a:rPr lang="en-US" sz="3200" dirty="0"/>
              <a:t>Front-end server</a:t>
            </a:r>
          </a:p>
          <a:p>
            <a:pPr marL="285750" indent="-285750">
              <a:buFont typeface="Arial" panose="020B0604020202020204" pitchFamily="34" charset="0"/>
              <a:buChar char="•"/>
            </a:pPr>
            <a:r>
              <a:rPr lang="en-US" sz="2400" dirty="0"/>
              <a:t>HTML</a:t>
            </a:r>
          </a:p>
          <a:p>
            <a:pPr marL="285750" indent="-285750">
              <a:buFont typeface="Arial" panose="020B0604020202020204" pitchFamily="34" charset="0"/>
              <a:buChar char="•"/>
            </a:pPr>
            <a:r>
              <a:rPr lang="en-US" sz="2400" dirty="0"/>
              <a:t>CSS</a:t>
            </a:r>
          </a:p>
          <a:p>
            <a:pPr marL="285750" indent="-285750">
              <a:buFont typeface="Arial" panose="020B0604020202020204" pitchFamily="34" charset="0"/>
              <a:buChar char="•"/>
            </a:pPr>
            <a:r>
              <a:rPr lang="en-US" sz="2400" dirty="0"/>
              <a:t>Bootstrap</a:t>
            </a:r>
          </a:p>
          <a:p>
            <a:pPr marL="285750" indent="-285750">
              <a:buFont typeface="Arial" panose="020B0604020202020204" pitchFamily="34" charset="0"/>
              <a:buChar char="•"/>
            </a:pPr>
            <a:r>
              <a:rPr lang="en-US" sz="2400" dirty="0"/>
              <a:t>Metamask Browser Extension</a:t>
            </a:r>
          </a:p>
          <a:p>
            <a:pPr marL="285750" indent="-285750">
              <a:buFont typeface="Arial" panose="020B0604020202020204" pitchFamily="34" charset="0"/>
              <a:buChar char="•"/>
            </a:pPr>
            <a:r>
              <a:rPr lang="en-US" sz="2400" dirty="0"/>
              <a:t>Solidity</a:t>
            </a:r>
          </a:p>
        </p:txBody>
      </p:sp>
      <p:sp>
        <p:nvSpPr>
          <p:cNvPr id="6" name="TextBox 5">
            <a:extLst>
              <a:ext uri="{FF2B5EF4-FFF2-40B4-BE49-F238E27FC236}">
                <a16:creationId xmlns:a16="http://schemas.microsoft.com/office/drawing/2014/main" id="{3214BD7E-2D9D-E9AA-CE00-FCDC5423DC34}"/>
              </a:ext>
            </a:extLst>
          </p:cNvPr>
          <p:cNvSpPr txBox="1"/>
          <p:nvPr/>
        </p:nvSpPr>
        <p:spPr>
          <a:xfrm>
            <a:off x="8324248" y="1999213"/>
            <a:ext cx="3234089" cy="2123658"/>
          </a:xfrm>
          <a:prstGeom prst="rect">
            <a:avLst/>
          </a:prstGeom>
          <a:noFill/>
        </p:spPr>
        <p:txBody>
          <a:bodyPr wrap="square" rtlCol="0">
            <a:spAutoFit/>
          </a:bodyPr>
          <a:lstStyle/>
          <a:p>
            <a:r>
              <a:rPr lang="en-US" sz="3200" dirty="0"/>
              <a:t>Back-end server</a:t>
            </a:r>
          </a:p>
          <a:p>
            <a:pPr marL="342900" indent="-342900">
              <a:buFont typeface="Arial" panose="020B0604020202020204" pitchFamily="34" charset="0"/>
              <a:buChar char="•"/>
            </a:pPr>
            <a:r>
              <a:rPr lang="en-US" sz="2400" dirty="0"/>
              <a:t>Solidity for Ethereum</a:t>
            </a:r>
          </a:p>
          <a:p>
            <a:pPr marL="342900" indent="-342900">
              <a:buFont typeface="Arial" panose="020B0604020202020204" pitchFamily="34" charset="0"/>
              <a:buChar char="•"/>
            </a:pPr>
            <a:r>
              <a:rPr lang="en-US" sz="2400" dirty="0"/>
              <a:t>EVM Virtual Machine</a:t>
            </a:r>
          </a:p>
          <a:p>
            <a:pPr marL="342900" indent="-342900">
              <a:buFont typeface="Arial" panose="020B0604020202020204" pitchFamily="34" charset="0"/>
              <a:buChar char="•"/>
            </a:pPr>
            <a:r>
              <a:rPr lang="en-US" sz="2400" dirty="0"/>
              <a:t>Security IPFS</a:t>
            </a:r>
          </a:p>
          <a:p>
            <a:pPr marL="342900" indent="-342900">
              <a:buFont typeface="Arial" panose="020B0604020202020204" pitchFamily="34" charset="0"/>
              <a:buChar char="•"/>
            </a:pPr>
            <a:endParaRPr lang="en-IN" sz="2400" dirty="0"/>
          </a:p>
        </p:txBody>
      </p:sp>
      <p:pic>
        <p:nvPicPr>
          <p:cNvPr id="4" name="Picture 2" descr="PowerPoint Animations | Animated Clipart at PresenterMedia.com">
            <a:extLst>
              <a:ext uri="{FF2B5EF4-FFF2-40B4-BE49-F238E27FC236}">
                <a16:creationId xmlns:a16="http://schemas.microsoft.com/office/drawing/2014/main" id="{4FD665EB-459B-60EC-1091-D4A020561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3379" y="2203076"/>
            <a:ext cx="2574958" cy="2574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283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0D6BC2-7B3F-E5C9-68FB-FC5C6D8CB76E}"/>
              </a:ext>
            </a:extLst>
          </p:cNvPr>
          <p:cNvSpPr txBox="1"/>
          <p:nvPr/>
        </p:nvSpPr>
        <p:spPr>
          <a:xfrm>
            <a:off x="3493970" y="412689"/>
            <a:ext cx="5794408" cy="800219"/>
          </a:xfrm>
          <a:prstGeom prst="rect">
            <a:avLst/>
          </a:prstGeom>
          <a:noFill/>
        </p:spPr>
        <p:txBody>
          <a:bodyPr wrap="square" rtlCol="0">
            <a:spAutoFit/>
          </a:bodyPr>
          <a:lstStyle/>
          <a:p>
            <a:r>
              <a:rPr lang="en-US" sz="2800" kern="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Methods implemented</a:t>
            </a:r>
            <a:endParaRPr lang="en-IN" sz="2800" kern="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p>
            <a:endParaRPr lang="en-IN" dirty="0">
              <a:ln w="0"/>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33A3BF87-1CD4-5F70-9894-8B38FCBC4AAC}"/>
              </a:ext>
            </a:extLst>
          </p:cNvPr>
          <p:cNvSpPr txBox="1"/>
          <p:nvPr/>
        </p:nvSpPr>
        <p:spPr>
          <a:xfrm>
            <a:off x="962525" y="1212908"/>
            <a:ext cx="6160169" cy="646331"/>
          </a:xfrm>
          <a:prstGeom prst="rect">
            <a:avLst/>
          </a:prstGeom>
          <a:noFill/>
        </p:spPr>
        <p:txBody>
          <a:bodyPr wrap="square" rtlCol="0">
            <a:spAutoFit/>
          </a:bodyPr>
          <a:lstStyle/>
          <a:p>
            <a:r>
              <a:rPr lang="en-US" sz="1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ea typeface="Times New Roman" panose="02020603050405020304" pitchFamily="18" charset="0"/>
              </a:rPr>
              <a:t>CUSTOMER USER:</a:t>
            </a:r>
          </a:p>
          <a:p>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consists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modules:</a:t>
            </a:r>
            <a:endParaRPr lang="en-IN" sz="18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24ADB0F1-169F-256E-3183-AF5CB55131DB}"/>
              </a:ext>
            </a:extLst>
          </p:cNvPr>
          <p:cNvSpPr txBox="1"/>
          <p:nvPr/>
        </p:nvSpPr>
        <p:spPr>
          <a:xfrm>
            <a:off x="2399899" y="2397455"/>
            <a:ext cx="7623208" cy="3170099"/>
          </a:xfrm>
          <a:prstGeom prst="rect">
            <a:avLst/>
          </a:prstGeom>
          <a:noFill/>
        </p:spPr>
        <p:txBody>
          <a:bodyPr wrap="square" rtlCol="0">
            <a:spAutoFit/>
          </a:bodyPr>
          <a:lstStyle/>
          <a:p>
            <a:pPr marL="342900" indent="-342900">
              <a:spcBef>
                <a:spcPts val="805"/>
              </a:spcBef>
              <a:buSzPts val="1200"/>
              <a:buFont typeface="+mj-lt"/>
              <a:buAutoNum type="arabicPeriod"/>
              <a:tabLst>
                <a:tab pos="1130300" algn="l"/>
              </a:tabLst>
            </a:pPr>
            <a:r>
              <a:rPr lang="en-US" sz="2000" b="1" spc="-25" dirty="0">
                <a:effectLst/>
                <a:latin typeface="Times New Roman" panose="02020603050405020304" pitchFamily="18" charset="0"/>
                <a:ea typeface="Times New Roman" panose="02020603050405020304" pitchFamily="18" charset="0"/>
              </a:rPr>
              <a:t>Register –  </a:t>
            </a:r>
            <a:r>
              <a:rPr lang="en-US" sz="2000" spc="-25" dirty="0">
                <a:latin typeface="Times New Roman" panose="02020603050405020304" pitchFamily="18" charset="0"/>
                <a:ea typeface="Times New Roman" panose="02020603050405020304" pitchFamily="18" charset="0"/>
              </a:rPr>
              <a:t>To registration we need to fill this information.</a:t>
            </a:r>
          </a:p>
          <a:p>
            <a:pPr marL="342900" indent="-342900">
              <a:spcBef>
                <a:spcPts val="805"/>
              </a:spcBef>
              <a:buSzPts val="1200"/>
              <a:buFont typeface="+mj-lt"/>
              <a:buAutoNum type="arabicPeriod"/>
              <a:tabLst>
                <a:tab pos="1130300" algn="l"/>
              </a:tabLst>
            </a:pPr>
            <a:r>
              <a:rPr lang="en-US" sz="2000" spc="-285" dirty="0">
                <a:effectLst/>
                <a:latin typeface="Times New Roman" panose="02020603050405020304" pitchFamily="18" charset="0"/>
                <a:ea typeface="Times New Roman" panose="02020603050405020304" pitchFamily="18" charset="0"/>
              </a:rPr>
              <a:t> </a:t>
            </a:r>
            <a:r>
              <a:rPr lang="en-US" sz="2000" spc="-25" dirty="0">
                <a:effectLst/>
                <a:latin typeface="Times New Roman" panose="02020603050405020304" pitchFamily="18" charset="0"/>
                <a:ea typeface="Times New Roman" panose="02020603050405020304" pitchFamily="18" charset="0"/>
              </a:rPr>
              <a:t>Details:	Username</a:t>
            </a:r>
            <a:r>
              <a:rPr lang="en-US" sz="2000" spc="-25" dirty="0">
                <a:latin typeface="Times New Roman" panose="02020603050405020304" pitchFamily="18" charset="0"/>
                <a:ea typeface="Times New Roman" panose="02020603050405020304" pitchFamily="18" charset="0"/>
              </a:rPr>
              <a:t> and </a:t>
            </a:r>
            <a:r>
              <a:rPr lang="en-US" sz="2000" spc="-25" dirty="0">
                <a:effectLst/>
                <a:latin typeface="Times New Roman" panose="02020603050405020304" pitchFamily="18" charset="0"/>
                <a:ea typeface="Times New Roman" panose="02020603050405020304" pitchFamily="18" charset="0"/>
              </a:rPr>
              <a:t>password.</a:t>
            </a:r>
            <a:endParaRPr lang="en-IN" sz="2000" spc="-25" dirty="0">
              <a:latin typeface="Times New Roman" panose="02020603050405020304" pitchFamily="18" charset="0"/>
              <a:ea typeface="Times New Roman" panose="02020603050405020304" pitchFamily="18" charset="0"/>
            </a:endParaRPr>
          </a:p>
          <a:p>
            <a:pPr marL="342900" indent="-342900">
              <a:spcBef>
                <a:spcPts val="805"/>
              </a:spcBef>
              <a:buSzPts val="1200"/>
              <a:buFont typeface="+mj-lt"/>
              <a:buAutoNum type="arabicPeriod"/>
              <a:tabLst>
                <a:tab pos="1130300" algn="l"/>
              </a:tabLst>
            </a:pPr>
            <a:r>
              <a:rPr lang="en-US" sz="2000" b="1" spc="-25" dirty="0">
                <a:effectLst/>
                <a:latin typeface="Times New Roman" panose="02020603050405020304" pitchFamily="18" charset="0"/>
                <a:ea typeface="Times New Roman" panose="02020603050405020304" pitchFamily="18" charset="0"/>
              </a:rPr>
              <a:t>Login</a:t>
            </a:r>
            <a:r>
              <a:rPr lang="en-US" sz="2000" b="1" spc="-5" dirty="0">
                <a:effectLst/>
                <a:latin typeface="Times New Roman" panose="02020603050405020304" pitchFamily="18" charset="0"/>
                <a:ea typeface="Times New Roman" panose="02020603050405020304" pitchFamily="18" charset="0"/>
              </a:rPr>
              <a:t> </a:t>
            </a:r>
            <a:r>
              <a:rPr lang="en-US" sz="2000" b="1" spc="-25" dirty="0">
                <a:effectLst/>
                <a:latin typeface="Times New Roman" panose="02020603050405020304" pitchFamily="18" charset="0"/>
                <a:ea typeface="Times New Roman" panose="02020603050405020304" pitchFamily="18" charset="0"/>
              </a:rPr>
              <a:t>-</a:t>
            </a:r>
            <a:r>
              <a:rPr lang="en-US" sz="2000" b="1" spc="-10" dirty="0">
                <a:effectLst/>
                <a:latin typeface="Times New Roman" panose="02020603050405020304" pitchFamily="18" charset="0"/>
                <a:ea typeface="Times New Roman" panose="02020603050405020304" pitchFamily="18" charset="0"/>
              </a:rPr>
              <a:t> </a:t>
            </a:r>
            <a:r>
              <a:rPr lang="en-US" sz="2000" spc="-25" dirty="0">
                <a:effectLst/>
                <a:latin typeface="Times New Roman" panose="02020603050405020304" pitchFamily="18" charset="0"/>
                <a:ea typeface="Times New Roman" panose="02020603050405020304" pitchFamily="18" charset="0"/>
              </a:rPr>
              <a:t>The</a:t>
            </a:r>
            <a:r>
              <a:rPr lang="en-US" sz="2000" spc="-10" dirty="0">
                <a:effectLst/>
                <a:latin typeface="Times New Roman" panose="02020603050405020304" pitchFamily="18" charset="0"/>
                <a:ea typeface="Times New Roman" panose="02020603050405020304" pitchFamily="18" charset="0"/>
              </a:rPr>
              <a:t> </a:t>
            </a:r>
            <a:r>
              <a:rPr lang="en-US" sz="2000" spc="-25" dirty="0">
                <a:latin typeface="Times New Roman" panose="02020603050405020304" pitchFamily="18" charset="0"/>
                <a:ea typeface="Times New Roman" panose="02020603050405020304" pitchFamily="18" charset="0"/>
              </a:rPr>
              <a:t>First </a:t>
            </a:r>
            <a:r>
              <a:rPr lang="en-US" sz="2000" spc="-25" dirty="0">
                <a:effectLst/>
                <a:latin typeface="Times New Roman" panose="02020603050405020304" pitchFamily="18" charset="0"/>
                <a:ea typeface="Times New Roman" panose="02020603050405020304" pitchFamily="18" charset="0"/>
              </a:rPr>
              <a:t>step</a:t>
            </a:r>
            <a:r>
              <a:rPr lang="en-US" sz="2000" spc="-5" dirty="0">
                <a:effectLst/>
                <a:latin typeface="Times New Roman" panose="02020603050405020304" pitchFamily="18" charset="0"/>
                <a:ea typeface="Times New Roman" panose="02020603050405020304" pitchFamily="18" charset="0"/>
              </a:rPr>
              <a:t> </a:t>
            </a:r>
            <a:r>
              <a:rPr lang="en-US" sz="2000" spc="-25" dirty="0">
                <a:effectLst/>
                <a:latin typeface="Times New Roman" panose="02020603050405020304" pitchFamily="18" charset="0"/>
                <a:ea typeface="Times New Roman" panose="02020603050405020304" pitchFamily="18" charset="0"/>
              </a:rPr>
              <a:t>is</a:t>
            </a:r>
            <a:r>
              <a:rPr lang="en-US" sz="2000" spc="-15" dirty="0">
                <a:effectLst/>
                <a:latin typeface="Times New Roman" panose="02020603050405020304" pitchFamily="18" charset="0"/>
                <a:ea typeface="Times New Roman" panose="02020603050405020304" pitchFamily="18" charset="0"/>
              </a:rPr>
              <a:t> </a:t>
            </a:r>
            <a:r>
              <a:rPr lang="en-US" sz="2000" spc="-25" dirty="0">
                <a:effectLst/>
                <a:latin typeface="Times New Roman" panose="02020603050405020304" pitchFamily="18" charset="0"/>
                <a:ea typeface="Times New Roman" panose="02020603050405020304" pitchFamily="18" charset="0"/>
              </a:rPr>
              <a:t>to</a:t>
            </a:r>
            <a:r>
              <a:rPr lang="en-US" sz="2000" spc="-5" dirty="0">
                <a:effectLst/>
                <a:latin typeface="Times New Roman" panose="02020603050405020304" pitchFamily="18" charset="0"/>
                <a:ea typeface="Times New Roman" panose="02020603050405020304" pitchFamily="18" charset="0"/>
              </a:rPr>
              <a:t> </a:t>
            </a:r>
            <a:r>
              <a:rPr lang="en-US" sz="2000" spc="-25" dirty="0">
                <a:effectLst/>
                <a:latin typeface="Times New Roman" panose="02020603050405020304" pitchFamily="18" charset="0"/>
                <a:ea typeface="Times New Roman" panose="02020603050405020304" pitchFamily="18" charset="0"/>
              </a:rPr>
              <a:t>login in</a:t>
            </a:r>
            <a:r>
              <a:rPr lang="en-US" sz="2000" spc="-5" dirty="0">
                <a:effectLst/>
                <a:latin typeface="Times New Roman" panose="02020603050405020304" pitchFamily="18" charset="0"/>
                <a:ea typeface="Times New Roman" panose="02020603050405020304" pitchFamily="18" charset="0"/>
              </a:rPr>
              <a:t> </a:t>
            </a:r>
            <a:r>
              <a:rPr lang="en-US" sz="2000" spc="-25" dirty="0">
                <a:effectLst/>
                <a:latin typeface="Times New Roman" panose="02020603050405020304" pitchFamily="18" charset="0"/>
                <a:ea typeface="Times New Roman" panose="02020603050405020304" pitchFamily="18" charset="0"/>
              </a:rPr>
              <a:t>the app with</a:t>
            </a:r>
            <a:r>
              <a:rPr lang="en-US" sz="2000" spc="-5" dirty="0">
                <a:effectLst/>
                <a:latin typeface="Times New Roman" panose="02020603050405020304" pitchFamily="18" charset="0"/>
                <a:ea typeface="Times New Roman" panose="02020603050405020304" pitchFamily="18" charset="0"/>
              </a:rPr>
              <a:t> </a:t>
            </a:r>
            <a:r>
              <a:rPr lang="en-US" sz="2000" spc="-25"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spc="-25" dirty="0">
                <a:effectLst/>
                <a:latin typeface="Times New Roman" panose="02020603050405020304" pitchFamily="18" charset="0"/>
                <a:ea typeface="Times New Roman" panose="02020603050405020304" pitchFamily="18" charset="0"/>
              </a:rPr>
              <a:t>help</a:t>
            </a:r>
            <a:r>
              <a:rPr lang="en-US" sz="2000" spc="-5" dirty="0">
                <a:effectLst/>
                <a:latin typeface="Times New Roman" panose="02020603050405020304" pitchFamily="18" charset="0"/>
                <a:ea typeface="Times New Roman" panose="02020603050405020304" pitchFamily="18" charset="0"/>
              </a:rPr>
              <a:t> </a:t>
            </a:r>
            <a:r>
              <a:rPr lang="en-US" sz="2000" spc="-25" dirty="0">
                <a:effectLst/>
                <a:latin typeface="Times New Roman" panose="02020603050405020304" pitchFamily="18" charset="0"/>
                <a:ea typeface="Times New Roman" panose="02020603050405020304" pitchFamily="18" charset="0"/>
              </a:rPr>
              <a:t>of the credentials.</a:t>
            </a:r>
          </a:p>
          <a:p>
            <a:pPr marL="342900" lvl="0" indent="-342900">
              <a:spcBef>
                <a:spcPts val="805"/>
              </a:spcBef>
              <a:spcAft>
                <a:spcPts val="0"/>
              </a:spcAft>
              <a:buSzPts val="1200"/>
              <a:buFont typeface="+mj-lt"/>
              <a:buAutoNum type="arabicPeriod"/>
              <a:tabLst>
                <a:tab pos="1130300" algn="l"/>
              </a:tabLst>
            </a:pPr>
            <a:r>
              <a:rPr lang="en-US" sz="2000" spc="-25" dirty="0">
                <a:latin typeface="Times New Roman" panose="02020603050405020304" pitchFamily="18" charset="0"/>
                <a:ea typeface="Times New Roman" panose="02020603050405020304" pitchFamily="18" charset="0"/>
              </a:rPr>
              <a:t>     Details:                    username or Email id and password.</a:t>
            </a:r>
            <a:endParaRPr lang="en-US" sz="2000" spc="-25" dirty="0">
              <a:effectLst/>
              <a:latin typeface="Times New Roman" panose="02020603050405020304" pitchFamily="18" charset="0"/>
              <a:ea typeface="Times New Roman" panose="02020603050405020304" pitchFamily="18" charset="0"/>
            </a:endParaRPr>
          </a:p>
          <a:p>
            <a:pPr marL="342900" lvl="0" indent="-342900">
              <a:spcBef>
                <a:spcPts val="805"/>
              </a:spcBef>
              <a:spcAft>
                <a:spcPts val="0"/>
              </a:spcAft>
              <a:buSzPts val="1200"/>
              <a:buFont typeface="+mj-lt"/>
              <a:buAutoNum type="arabicPeriod"/>
              <a:tabLst>
                <a:tab pos="1130300" algn="l"/>
              </a:tabLst>
            </a:pPr>
            <a:r>
              <a:rPr lang="en-US" sz="2000" b="1" spc="-25" dirty="0">
                <a:effectLst/>
                <a:latin typeface="Times New Roman" panose="02020603050405020304" pitchFamily="18" charset="0"/>
                <a:ea typeface="Times New Roman" panose="02020603050405020304" pitchFamily="18" charset="0"/>
              </a:rPr>
              <a:t>Home page –  </a:t>
            </a:r>
            <a:r>
              <a:rPr lang="en-US" sz="2000" spc="-25" dirty="0">
                <a:effectLst/>
                <a:latin typeface="Times New Roman" panose="02020603050405020304" pitchFamily="18" charset="0"/>
                <a:ea typeface="Times New Roman" panose="02020603050405020304" pitchFamily="18" charset="0"/>
              </a:rPr>
              <a:t>The lo</a:t>
            </a:r>
            <a:r>
              <a:rPr lang="en-US" sz="2000" spc="-25" dirty="0">
                <a:latin typeface="Times New Roman" panose="02020603050405020304" pitchFamily="18" charset="0"/>
                <a:ea typeface="Times New Roman" panose="02020603050405020304" pitchFamily="18" charset="0"/>
              </a:rPr>
              <a:t>gin activity.</a:t>
            </a:r>
          </a:p>
          <a:p>
            <a:pPr marL="342900" lvl="0" indent="-342900">
              <a:spcBef>
                <a:spcPts val="805"/>
              </a:spcBef>
              <a:spcAft>
                <a:spcPts val="0"/>
              </a:spcAft>
              <a:buSzPts val="1200"/>
              <a:buFont typeface="+mj-lt"/>
              <a:buAutoNum type="arabicPeriod"/>
              <a:tabLst>
                <a:tab pos="1130300" algn="l"/>
              </a:tabLst>
            </a:pPr>
            <a:r>
              <a:rPr lang="en-US" sz="2000" b="1" spc="-25" dirty="0">
                <a:effectLst/>
                <a:latin typeface="Times New Roman" panose="02020603050405020304" pitchFamily="18" charset="0"/>
                <a:ea typeface="Times New Roman" panose="02020603050405020304" pitchFamily="18" charset="0"/>
              </a:rPr>
              <a:t>User profile page – </a:t>
            </a:r>
            <a:r>
              <a:rPr lang="en-US" sz="2000" spc="-25" dirty="0">
                <a:latin typeface="Times New Roman" panose="02020603050405020304" pitchFamily="18" charset="0"/>
                <a:ea typeface="Times New Roman" panose="02020603050405020304" pitchFamily="18" charset="0"/>
              </a:rPr>
              <a:t>Given the detail about document. </a:t>
            </a:r>
          </a:p>
          <a:p>
            <a:pPr marL="342900" lvl="0" indent="-342900">
              <a:spcBef>
                <a:spcPts val="805"/>
              </a:spcBef>
              <a:spcAft>
                <a:spcPts val="0"/>
              </a:spcAft>
              <a:buSzPts val="1200"/>
              <a:buFont typeface="+mj-lt"/>
              <a:buAutoNum type="arabicPeriod"/>
              <a:tabLst>
                <a:tab pos="1130300" algn="l"/>
              </a:tabLst>
            </a:pPr>
            <a:r>
              <a:rPr lang="en-US" sz="2000" b="1" spc="-25" dirty="0">
                <a:latin typeface="Times New Roman" panose="02020603050405020304" pitchFamily="18" charset="0"/>
                <a:ea typeface="Times New Roman" panose="02020603050405020304" pitchFamily="18" charset="0"/>
              </a:rPr>
              <a:t>User profile Detail – </a:t>
            </a:r>
            <a:r>
              <a:rPr lang="en-US" sz="2000" spc="-25" dirty="0">
                <a:latin typeface="Times New Roman" panose="02020603050405020304" pitchFamily="18" charset="0"/>
                <a:ea typeface="Times New Roman" panose="02020603050405020304" pitchFamily="18" charset="0"/>
              </a:rPr>
              <a:t>The user detail need to input.</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91117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4D6C64-7EEA-507C-463D-3E4C051794D9}"/>
              </a:ext>
            </a:extLst>
          </p:cNvPr>
          <p:cNvSpPr txBox="1"/>
          <p:nvPr/>
        </p:nvSpPr>
        <p:spPr>
          <a:xfrm>
            <a:off x="3173505" y="502024"/>
            <a:ext cx="5997388" cy="769441"/>
          </a:xfrm>
          <a:prstGeom prst="rect">
            <a:avLst/>
          </a:prstGeom>
          <a:noFill/>
        </p:spPr>
        <p:txBody>
          <a:bodyPr wrap="square" rtlCol="0">
            <a:spAutoFit/>
          </a:bodyPr>
          <a:lstStyle/>
          <a:p>
            <a:r>
              <a:rPr lang="en-US" sz="4400" dirty="0"/>
              <a:t>Functional Specifications</a:t>
            </a:r>
            <a:endParaRPr lang="en-IN" sz="4400" dirty="0"/>
          </a:p>
        </p:txBody>
      </p:sp>
      <p:pic>
        <p:nvPicPr>
          <p:cNvPr id="5122" name="Picture 2" descr="PowerPoint Animations | Animated Clipart at PresenterMedia.com">
            <a:extLst>
              <a:ext uri="{FF2B5EF4-FFF2-40B4-BE49-F238E27FC236}">
                <a16:creationId xmlns:a16="http://schemas.microsoft.com/office/drawing/2014/main" id="{1B279AAD-2C55-89F8-1470-57DB74026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1612" y="3955983"/>
            <a:ext cx="2899009" cy="2592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864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3B4328-C1D0-28B7-0F47-4D57D09EF9C1}"/>
              </a:ext>
            </a:extLst>
          </p:cNvPr>
          <p:cNvSpPr txBox="1"/>
          <p:nvPr/>
        </p:nvSpPr>
        <p:spPr>
          <a:xfrm>
            <a:off x="3639670" y="466165"/>
            <a:ext cx="4267201" cy="769441"/>
          </a:xfrm>
          <a:prstGeom prst="rect">
            <a:avLst/>
          </a:prstGeom>
          <a:noFill/>
        </p:spPr>
        <p:txBody>
          <a:bodyPr wrap="square" rtlCol="0">
            <a:spAutoFit/>
          </a:bodyPr>
          <a:lstStyle/>
          <a:p>
            <a:r>
              <a:rPr lang="en-US" sz="4400" dirty="0"/>
              <a:t>Tools Description</a:t>
            </a:r>
            <a:endParaRPr lang="en-IN" sz="4400" dirty="0"/>
          </a:p>
        </p:txBody>
      </p:sp>
    </p:spTree>
    <p:extLst>
      <p:ext uri="{BB962C8B-B14F-4D97-AF65-F5344CB8AC3E}">
        <p14:creationId xmlns:p14="http://schemas.microsoft.com/office/powerpoint/2010/main" val="3733037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42E1E8-A823-E38F-EF2D-1286A3F83B9E}"/>
              </a:ext>
            </a:extLst>
          </p:cNvPr>
          <p:cNvSpPr txBox="1"/>
          <p:nvPr/>
        </p:nvSpPr>
        <p:spPr>
          <a:xfrm>
            <a:off x="1649506" y="1246094"/>
            <a:ext cx="8139953" cy="3785652"/>
          </a:xfrm>
          <a:prstGeom prst="rect">
            <a:avLst/>
          </a:prstGeom>
          <a:noFill/>
        </p:spPr>
        <p:txBody>
          <a:bodyPr wrap="square" rtlCol="0">
            <a:spAutoFit/>
          </a:bodyPr>
          <a:lstStyle/>
          <a:p>
            <a:pPr algn="ctr"/>
            <a:r>
              <a:rPr lang="en-IN" sz="8000" dirty="0">
                <a:latin typeface="Calisto MT" panose="02040603050505030304" pitchFamily="18" charset="0"/>
              </a:rPr>
              <a:t>PROOF</a:t>
            </a:r>
            <a:br>
              <a:rPr lang="en-IN" sz="8000" dirty="0">
                <a:latin typeface="Calisto MT" panose="02040603050505030304" pitchFamily="18" charset="0"/>
              </a:rPr>
            </a:br>
            <a:r>
              <a:rPr lang="en-IN" sz="8000" dirty="0">
                <a:latin typeface="Calisto MT" panose="02040603050505030304" pitchFamily="18" charset="0"/>
              </a:rPr>
              <a:t> OF </a:t>
            </a:r>
            <a:br>
              <a:rPr lang="en-IN" sz="8000" dirty="0">
                <a:latin typeface="Calisto MT" panose="02040603050505030304" pitchFamily="18" charset="0"/>
              </a:rPr>
            </a:br>
            <a:r>
              <a:rPr lang="en-IN" sz="8000" dirty="0">
                <a:latin typeface="Calisto MT" panose="02040603050505030304" pitchFamily="18" charset="0"/>
              </a:rPr>
              <a:t>CONCEPT</a:t>
            </a:r>
            <a:endParaRPr lang="en-IN" sz="8000" dirty="0"/>
          </a:p>
        </p:txBody>
      </p:sp>
    </p:spTree>
    <p:extLst>
      <p:ext uri="{BB962C8B-B14F-4D97-AF65-F5344CB8AC3E}">
        <p14:creationId xmlns:p14="http://schemas.microsoft.com/office/powerpoint/2010/main" val="3845096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A98CDA-A427-0611-53E7-C79729B8793A}"/>
              </a:ext>
            </a:extLst>
          </p:cNvPr>
          <p:cNvSpPr txBox="1"/>
          <p:nvPr/>
        </p:nvSpPr>
        <p:spPr>
          <a:xfrm>
            <a:off x="962526" y="702644"/>
            <a:ext cx="9991023" cy="1446550"/>
          </a:xfrm>
          <a:prstGeom prst="rect">
            <a:avLst/>
          </a:prstGeom>
          <a:noFill/>
        </p:spPr>
        <p:txBody>
          <a:bodyPr wrap="square" rtlCol="0">
            <a:spAutoFit/>
          </a:bodyPr>
          <a:lstStyle/>
          <a:p>
            <a:pPr algn="ctr"/>
            <a:r>
              <a:rPr lang="en-US" sz="4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a:t>
            </a:r>
            <a:r>
              <a:rPr lang="en-IN" sz="4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hat are Smart Contracts</a:t>
            </a:r>
          </a:p>
          <a:p>
            <a:pPr algn="ctr"/>
            <a:endParaRPr lang="en-IN" sz="4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3" name="TextBox 2">
            <a:extLst>
              <a:ext uri="{FF2B5EF4-FFF2-40B4-BE49-F238E27FC236}">
                <a16:creationId xmlns:a16="http://schemas.microsoft.com/office/drawing/2014/main" id="{5769786F-50DD-B231-37EB-1B74753632BD}"/>
              </a:ext>
            </a:extLst>
          </p:cNvPr>
          <p:cNvSpPr txBox="1"/>
          <p:nvPr/>
        </p:nvSpPr>
        <p:spPr>
          <a:xfrm>
            <a:off x="721895" y="1722923"/>
            <a:ext cx="9346129" cy="3108543"/>
          </a:xfrm>
          <a:prstGeom prst="rect">
            <a:avLst/>
          </a:prstGeom>
          <a:noFill/>
        </p:spPr>
        <p:txBody>
          <a:bodyPr wrap="square" rtlCol="0">
            <a:spAutoFit/>
          </a:bodyPr>
          <a:lstStyle/>
          <a:p>
            <a:pPr marL="285750" indent="-285750">
              <a:buFont typeface="Arial" panose="020B0604020202020204" pitchFamily="34" charset="0"/>
              <a:buChar char="•"/>
            </a:pPr>
            <a:r>
              <a:rPr lang="en-IN" sz="2800" dirty="0"/>
              <a:t>It is capable of facilitating, executing, and enforcing the negotiation or performance of an agreement(i.e. contract) using Blockchain technology </a:t>
            </a:r>
          </a:p>
          <a:p>
            <a:pPr marL="285750" indent="-285750">
              <a:buFont typeface="Arial" panose="020B0604020202020204" pitchFamily="34" charset="0"/>
              <a:buChar char="•"/>
            </a:pPr>
            <a:r>
              <a:rPr lang="en-IN" sz="2800" dirty="0"/>
              <a:t>It is verified &amp; signed </a:t>
            </a:r>
          </a:p>
          <a:p>
            <a:pPr marL="285750" indent="-285750">
              <a:buFont typeface="Arial" panose="020B0604020202020204" pitchFamily="34" charset="0"/>
              <a:buChar char="•"/>
            </a:pPr>
            <a:r>
              <a:rPr lang="en-IN" sz="2800" dirty="0"/>
              <a:t>Like a Microservice </a:t>
            </a:r>
          </a:p>
          <a:p>
            <a:pPr marL="285750" indent="-285750">
              <a:buFont typeface="Arial" panose="020B0604020202020204" pitchFamily="34" charset="0"/>
              <a:buChar char="•"/>
            </a:pPr>
            <a:r>
              <a:rPr lang="en-IN" sz="2800" dirty="0"/>
              <a:t>Enrolled in Language called Solidity </a:t>
            </a:r>
            <a:endParaRPr lang="en-US" sz="2800" dirty="0"/>
          </a:p>
          <a:p>
            <a:endParaRPr lang="en-IN" sz="2800" dirty="0"/>
          </a:p>
        </p:txBody>
      </p:sp>
    </p:spTree>
    <p:extLst>
      <p:ext uri="{BB962C8B-B14F-4D97-AF65-F5344CB8AC3E}">
        <p14:creationId xmlns:p14="http://schemas.microsoft.com/office/powerpoint/2010/main" val="2819730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A38D03-E1C2-1C1F-940B-E44255A389C3}"/>
              </a:ext>
            </a:extLst>
          </p:cNvPr>
          <p:cNvSpPr/>
          <p:nvPr/>
        </p:nvSpPr>
        <p:spPr>
          <a:xfrm>
            <a:off x="2776212" y="1234787"/>
            <a:ext cx="5946564"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Marwadi University</a:t>
            </a:r>
          </a:p>
        </p:txBody>
      </p:sp>
      <p:sp>
        <p:nvSpPr>
          <p:cNvPr id="3" name="Rectangle 2">
            <a:extLst>
              <a:ext uri="{FF2B5EF4-FFF2-40B4-BE49-F238E27FC236}">
                <a16:creationId xmlns:a16="http://schemas.microsoft.com/office/drawing/2014/main" id="{B3B83C36-4E21-1822-B720-3A151663C606}"/>
              </a:ext>
            </a:extLst>
          </p:cNvPr>
          <p:cNvSpPr/>
          <p:nvPr/>
        </p:nvSpPr>
        <p:spPr>
          <a:xfrm>
            <a:off x="4689908" y="2274316"/>
            <a:ext cx="211917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Rajkot</a:t>
            </a:r>
          </a:p>
        </p:txBody>
      </p:sp>
      <p:pic>
        <p:nvPicPr>
          <p:cNvPr id="5" name="Picture 4">
            <a:extLst>
              <a:ext uri="{FF2B5EF4-FFF2-40B4-BE49-F238E27FC236}">
                <a16:creationId xmlns:a16="http://schemas.microsoft.com/office/drawing/2014/main" id="{16605EE1-F505-C27E-9881-E4EF5FAAA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3053" y="369316"/>
            <a:ext cx="1905000" cy="1905000"/>
          </a:xfrm>
          <a:prstGeom prst="rect">
            <a:avLst/>
          </a:prstGeom>
        </p:spPr>
      </p:pic>
      <p:pic>
        <p:nvPicPr>
          <p:cNvPr id="4" name="Picture 2" descr="Azadi Ka Amrit Mahotsav, Ministry of Culture, Government of India">
            <a:extLst>
              <a:ext uri="{FF2B5EF4-FFF2-40B4-BE49-F238E27FC236}">
                <a16:creationId xmlns:a16="http://schemas.microsoft.com/office/drawing/2014/main" id="{B6D3952D-0F55-19B3-BCE6-095FFD8EC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2846" y="3197646"/>
            <a:ext cx="5524901" cy="3259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3743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7C58D2-B81C-19E0-E72B-B0AA015944D0}"/>
              </a:ext>
            </a:extLst>
          </p:cNvPr>
          <p:cNvSpPr txBox="1"/>
          <p:nvPr/>
        </p:nvSpPr>
        <p:spPr>
          <a:xfrm>
            <a:off x="933650" y="885523"/>
            <a:ext cx="10029525" cy="584775"/>
          </a:xfrm>
          <a:prstGeom prst="rect">
            <a:avLst/>
          </a:prstGeom>
          <a:noFill/>
        </p:spPr>
        <p:txBody>
          <a:bodyPr wrap="square" rtlCol="0">
            <a:spAutoFit/>
          </a:bodyPr>
          <a:lstStyle/>
          <a:p>
            <a:r>
              <a:rPr lang="en-US" sz="3200" dirty="0">
                <a:effectLst>
                  <a:outerShdw blurRad="38100" dist="38100" dir="2700000" algn="tl">
                    <a:srgbClr val="000000">
                      <a:alpha val="43137"/>
                    </a:srgbClr>
                  </a:outerShdw>
                </a:effectLst>
              </a:rPr>
              <a:t>Which blockchain platform would be used ?</a:t>
            </a:r>
            <a:endParaRPr lang="en-US" sz="2000"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5DE84DF6-E2A1-D6C6-7FF6-F0CBD816B3FD}"/>
              </a:ext>
            </a:extLst>
          </p:cNvPr>
          <p:cNvSpPr txBox="1"/>
          <p:nvPr/>
        </p:nvSpPr>
        <p:spPr>
          <a:xfrm>
            <a:off x="539015" y="1970808"/>
            <a:ext cx="8094846" cy="3447098"/>
          </a:xfrm>
          <a:prstGeom prst="rect">
            <a:avLst/>
          </a:prstGeom>
          <a:noFill/>
        </p:spPr>
        <p:txBody>
          <a:bodyPr wrap="square" rtlCol="0">
            <a:spAutoFit/>
          </a:bodyPr>
          <a:lstStyle/>
          <a:p>
            <a:pPr marL="285750" indent="-285750">
              <a:buFont typeface="Arial" panose="020B0604020202020204" pitchFamily="34" charset="0"/>
              <a:buChar char="•"/>
            </a:pPr>
            <a:r>
              <a:rPr lang="en-US" sz="3200" u="sng" dirty="0"/>
              <a:t>Ethereum</a:t>
            </a:r>
            <a:r>
              <a:rPr lang="en-US" sz="2000" dirty="0"/>
              <a:t> </a:t>
            </a:r>
          </a:p>
          <a:p>
            <a:r>
              <a:rPr lang="en-IN" sz="2400" dirty="0"/>
              <a:t>                    Ethereum is an open software platform based on blockchain technology that enables developers to build and display decentralized applications.</a:t>
            </a:r>
          </a:p>
          <a:p>
            <a:endParaRPr lang="en-IN" sz="2400" dirty="0"/>
          </a:p>
          <a:p>
            <a:r>
              <a:rPr lang="en-IN" sz="2400" dirty="0"/>
              <a:t>Ethereum blockchain allows us to execute code with the Ethereum Virtual Machine(EVM) on the blockchain with the something called a smart contract</a:t>
            </a:r>
          </a:p>
          <a:p>
            <a:r>
              <a:rPr lang="en-IN" dirty="0"/>
              <a:t>                   </a:t>
            </a:r>
            <a:endParaRPr lang="en-US" dirty="0"/>
          </a:p>
        </p:txBody>
      </p:sp>
      <p:pic>
        <p:nvPicPr>
          <p:cNvPr id="6" name="Picture 5">
            <a:extLst>
              <a:ext uri="{FF2B5EF4-FFF2-40B4-BE49-F238E27FC236}">
                <a16:creationId xmlns:a16="http://schemas.microsoft.com/office/drawing/2014/main" id="{FDD2431C-9969-CEB9-13C4-97E99EB08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246" y="3123219"/>
            <a:ext cx="2557513" cy="3230458"/>
          </a:xfrm>
          <a:prstGeom prst="rect">
            <a:avLst/>
          </a:prstGeom>
        </p:spPr>
      </p:pic>
    </p:spTree>
    <p:extLst>
      <p:ext uri="{BB962C8B-B14F-4D97-AF65-F5344CB8AC3E}">
        <p14:creationId xmlns:p14="http://schemas.microsoft.com/office/powerpoint/2010/main" val="3315024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0DAF4B-E747-26DF-4466-CA655959C452}"/>
              </a:ext>
            </a:extLst>
          </p:cNvPr>
          <p:cNvSpPr txBox="1"/>
          <p:nvPr/>
        </p:nvSpPr>
        <p:spPr>
          <a:xfrm>
            <a:off x="1183907" y="654518"/>
            <a:ext cx="4321744" cy="769441"/>
          </a:xfrm>
          <a:prstGeom prst="rect">
            <a:avLst/>
          </a:prstGeom>
          <a:noFill/>
        </p:spPr>
        <p:txBody>
          <a:bodyPr wrap="square" rtlCol="0">
            <a:spAutoFit/>
          </a:bodyPr>
          <a:lstStyle/>
          <a:p>
            <a:r>
              <a:rPr lang="en-US" sz="4400" dirty="0"/>
              <a:t>Dapp &amp; Structure</a:t>
            </a:r>
            <a:endParaRPr lang="en-IN" sz="4400" dirty="0"/>
          </a:p>
        </p:txBody>
      </p:sp>
      <p:sp>
        <p:nvSpPr>
          <p:cNvPr id="3" name="TextBox 2">
            <a:extLst>
              <a:ext uri="{FF2B5EF4-FFF2-40B4-BE49-F238E27FC236}">
                <a16:creationId xmlns:a16="http://schemas.microsoft.com/office/drawing/2014/main" id="{A41B3285-18F2-537F-180E-7D9E3412D71C}"/>
              </a:ext>
            </a:extLst>
          </p:cNvPr>
          <p:cNvSpPr txBox="1"/>
          <p:nvPr/>
        </p:nvSpPr>
        <p:spPr>
          <a:xfrm>
            <a:off x="1183907" y="1934678"/>
            <a:ext cx="4687504" cy="1754326"/>
          </a:xfrm>
          <a:prstGeom prst="rect">
            <a:avLst/>
          </a:prstGeom>
          <a:noFill/>
        </p:spPr>
        <p:txBody>
          <a:bodyPr wrap="square" rtlCol="0">
            <a:spAutoFit/>
          </a:bodyPr>
          <a:lstStyle/>
          <a:p>
            <a:r>
              <a:rPr lang="en-US" dirty="0"/>
              <a:t>Decentralized application-</a:t>
            </a:r>
          </a:p>
          <a:p>
            <a:r>
              <a:rPr lang="en-US" dirty="0"/>
              <a:t>          It is decentralized in every way </a:t>
            </a:r>
          </a:p>
          <a:p>
            <a:r>
              <a:rPr lang="en-US" dirty="0"/>
              <a:t>            The network, the data and the even the </a:t>
            </a:r>
          </a:p>
          <a:p>
            <a:r>
              <a:rPr lang="en-US" dirty="0"/>
              <a:t>              code </a:t>
            </a:r>
            <a:endParaRPr lang="en-IN" dirty="0"/>
          </a:p>
          <a:p>
            <a:r>
              <a:rPr lang="en-IN" dirty="0"/>
              <a:t> </a:t>
            </a:r>
            <a:r>
              <a:rPr lang="en-US" dirty="0"/>
              <a:t>               Runs on a distributed computing </a:t>
            </a:r>
          </a:p>
          <a:p>
            <a:r>
              <a:rPr lang="en-US" dirty="0"/>
              <a:t>                 system</a:t>
            </a:r>
            <a:endParaRPr lang="en-IN" dirty="0"/>
          </a:p>
        </p:txBody>
      </p:sp>
      <p:graphicFrame>
        <p:nvGraphicFramePr>
          <p:cNvPr id="6" name="Object 5">
            <a:extLst>
              <a:ext uri="{FF2B5EF4-FFF2-40B4-BE49-F238E27FC236}">
                <a16:creationId xmlns:a16="http://schemas.microsoft.com/office/drawing/2014/main" id="{C05B364C-7680-DA42-29ED-E9A553B20E36}"/>
              </a:ext>
            </a:extLst>
          </p:cNvPr>
          <p:cNvGraphicFramePr>
            <a:graphicFrameLocks noChangeAspect="1"/>
          </p:cNvGraphicFramePr>
          <p:nvPr>
            <p:extLst>
              <p:ext uri="{D42A27DB-BD31-4B8C-83A1-F6EECF244321}">
                <p14:modId xmlns:p14="http://schemas.microsoft.com/office/powerpoint/2010/main" val="1709666692"/>
              </p:ext>
            </p:extLst>
          </p:nvPr>
        </p:nvGraphicFramePr>
        <p:xfrm>
          <a:off x="6096000" y="250257"/>
          <a:ext cx="5723823" cy="6371924"/>
        </p:xfrm>
        <a:graphic>
          <a:graphicData uri="http://schemas.openxmlformats.org/presentationml/2006/ole">
            <mc:AlternateContent xmlns:mc="http://schemas.openxmlformats.org/markup-compatibility/2006">
              <mc:Choice xmlns:v="urn:schemas-microsoft-com:vml" Requires="v">
                <p:oleObj name="Bitmap Image" r:id="rId2" imgW="2793960" imgH="3289320" progId="PBrush">
                  <p:embed/>
                </p:oleObj>
              </mc:Choice>
              <mc:Fallback>
                <p:oleObj name="Bitmap Image" r:id="rId2" imgW="2793960" imgH="3289320" progId="PBrush">
                  <p:embed/>
                  <p:pic>
                    <p:nvPicPr>
                      <p:cNvPr id="0" name=""/>
                      <p:cNvPicPr/>
                      <p:nvPr/>
                    </p:nvPicPr>
                    <p:blipFill>
                      <a:blip r:embed="rId3"/>
                      <a:stretch>
                        <a:fillRect/>
                      </a:stretch>
                    </p:blipFill>
                    <p:spPr>
                      <a:xfrm>
                        <a:off x="6096000" y="250257"/>
                        <a:ext cx="5723823" cy="6371924"/>
                      </a:xfrm>
                      <a:prstGeom prst="rect">
                        <a:avLst/>
                      </a:prstGeom>
                    </p:spPr>
                  </p:pic>
                </p:oleObj>
              </mc:Fallback>
            </mc:AlternateContent>
          </a:graphicData>
        </a:graphic>
      </p:graphicFrame>
    </p:spTree>
    <p:extLst>
      <p:ext uri="{BB962C8B-B14F-4D97-AF65-F5344CB8AC3E}">
        <p14:creationId xmlns:p14="http://schemas.microsoft.com/office/powerpoint/2010/main" val="761646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66DC77-3C3D-113E-4285-B64936243FAC}"/>
              </a:ext>
            </a:extLst>
          </p:cNvPr>
          <p:cNvSpPr txBox="1"/>
          <p:nvPr/>
        </p:nvSpPr>
        <p:spPr>
          <a:xfrm>
            <a:off x="1960345" y="1127883"/>
            <a:ext cx="5842535" cy="707886"/>
          </a:xfrm>
          <a:prstGeom prst="rect">
            <a:avLst/>
          </a:prstGeom>
          <a:noFill/>
        </p:spPr>
        <p:txBody>
          <a:bodyPr wrap="square" rtlCol="0">
            <a:spAutoFit/>
          </a:bodyPr>
          <a:lstStyle/>
          <a:p>
            <a:r>
              <a:rPr lang="en-US" sz="4000" dirty="0"/>
              <a:t>Purposed System contd.</a:t>
            </a:r>
            <a:endParaRPr lang="en-IN" sz="4000" dirty="0"/>
          </a:p>
        </p:txBody>
      </p:sp>
      <p:sp>
        <p:nvSpPr>
          <p:cNvPr id="3" name="TextBox 2">
            <a:extLst>
              <a:ext uri="{FF2B5EF4-FFF2-40B4-BE49-F238E27FC236}">
                <a16:creationId xmlns:a16="http://schemas.microsoft.com/office/drawing/2014/main" id="{BDBE1B6B-931F-3771-4820-B05BA75349C5}"/>
              </a:ext>
            </a:extLst>
          </p:cNvPr>
          <p:cNvSpPr txBox="1"/>
          <p:nvPr/>
        </p:nvSpPr>
        <p:spPr>
          <a:xfrm>
            <a:off x="1357162" y="2233061"/>
            <a:ext cx="7796463" cy="2585323"/>
          </a:xfrm>
          <a:prstGeom prst="rect">
            <a:avLst/>
          </a:prstGeom>
          <a:noFill/>
        </p:spPr>
        <p:txBody>
          <a:bodyPr wrap="square" rtlCol="0">
            <a:spAutoFit/>
          </a:bodyPr>
          <a:lstStyle/>
          <a:p>
            <a:pPr marL="285750" indent="-285750">
              <a:buFont typeface="Arial" panose="020B0604020202020204" pitchFamily="34" charset="0"/>
              <a:buChar char="•"/>
            </a:pPr>
            <a:r>
              <a:rPr lang="en-US" sz="2400" dirty="0"/>
              <a:t>Develop an Ethereum Blockchain to store transactions about the digital certificates</a:t>
            </a:r>
          </a:p>
          <a:p>
            <a:pPr marL="285750" indent="-285750">
              <a:buFont typeface="Arial" panose="020B0604020202020204" pitchFamily="34" charset="0"/>
              <a:buChar char="•"/>
            </a:pPr>
            <a:r>
              <a:rPr lang="en-US" sz="2400" dirty="0"/>
              <a:t>Shared distributed transaction ledger allows proof of existence of digital certificate </a:t>
            </a:r>
          </a:p>
          <a:p>
            <a:pPr marL="285750" indent="-285750">
              <a:buFont typeface="Arial" panose="020B0604020202020204" pitchFamily="34" charset="0"/>
              <a:buChar char="•"/>
            </a:pPr>
            <a:r>
              <a:rPr lang="en-US" sz="2400" dirty="0"/>
              <a:t>The user can access and store documents on IPSF storage </a:t>
            </a:r>
          </a:p>
          <a:p>
            <a:pPr marL="285750" indent="-285750">
              <a:buFont typeface="Arial" panose="020B0604020202020204" pitchFamily="34" charset="0"/>
              <a:buChar char="•"/>
            </a:pPr>
            <a:r>
              <a:rPr lang="en-US" sz="2400" dirty="0"/>
              <a:t>Website for best user experience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991616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FD759C-6844-650D-8090-FDFBA7222BE3}"/>
              </a:ext>
            </a:extLst>
          </p:cNvPr>
          <p:cNvSpPr txBox="1"/>
          <p:nvPr/>
        </p:nvSpPr>
        <p:spPr>
          <a:xfrm>
            <a:off x="1549667" y="818148"/>
            <a:ext cx="3619100" cy="769441"/>
          </a:xfrm>
          <a:prstGeom prst="rect">
            <a:avLst/>
          </a:prstGeom>
          <a:noFill/>
        </p:spPr>
        <p:txBody>
          <a:bodyPr wrap="square" rtlCol="0">
            <a:spAutoFit/>
          </a:bodyPr>
          <a:lstStyle/>
          <a:p>
            <a:pPr marL="571500" indent="-571500">
              <a:buFont typeface="Wingdings" panose="05000000000000000000" pitchFamily="2" charset="2"/>
              <a:buChar char="v"/>
            </a:pPr>
            <a:r>
              <a:rPr lang="en-US" sz="4400" dirty="0">
                <a:ln w="0"/>
                <a:effectLst>
                  <a:outerShdw blurRad="38100" dist="19050" dir="2700000" algn="tl" rotWithShape="0">
                    <a:schemeClr val="dk1">
                      <a:alpha val="40000"/>
                    </a:schemeClr>
                  </a:outerShdw>
                </a:effectLst>
                <a:latin typeface="Arial Rounded MT Bold" panose="020F0704030504030204" pitchFamily="34" charset="0"/>
              </a:rPr>
              <a:t>App Logo: </a:t>
            </a:r>
            <a:endParaRPr lang="en-IN" sz="4400" dirty="0">
              <a:ln w="0"/>
              <a:effectLst>
                <a:outerShdw blurRad="38100" dist="19050" dir="2700000" algn="tl" rotWithShape="0">
                  <a:schemeClr val="dk1">
                    <a:alpha val="40000"/>
                  </a:schemeClr>
                </a:outerShdw>
              </a:effectLst>
              <a:latin typeface="Arial Rounded MT Bold" panose="020F0704030504030204" pitchFamily="34" charset="0"/>
            </a:endParaRPr>
          </a:p>
        </p:txBody>
      </p:sp>
      <p:pic>
        <p:nvPicPr>
          <p:cNvPr id="7" name="Picture 6">
            <a:extLst>
              <a:ext uri="{FF2B5EF4-FFF2-40B4-BE49-F238E27FC236}">
                <a16:creationId xmlns:a16="http://schemas.microsoft.com/office/drawing/2014/main" id="{0AD4A05B-4925-18E7-CDD7-369DBE5EF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6808" y="2197420"/>
            <a:ext cx="4038383" cy="3235049"/>
          </a:xfrm>
          <a:prstGeom prst="rect">
            <a:avLst/>
          </a:prstGeom>
        </p:spPr>
      </p:pic>
    </p:spTree>
    <p:extLst>
      <p:ext uri="{BB962C8B-B14F-4D97-AF65-F5344CB8AC3E}">
        <p14:creationId xmlns:p14="http://schemas.microsoft.com/office/powerpoint/2010/main" val="534211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B36569-9F95-714E-F203-7D035D86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866" y="1395662"/>
            <a:ext cx="4027638" cy="4848727"/>
          </a:xfrm>
          <a:prstGeom prst="rect">
            <a:avLst/>
          </a:prstGeom>
          <a:ln w="228600" cap="sq" cmpd="thickThin">
            <a:solidFill>
              <a:srgbClr val="000000"/>
            </a:solidFill>
            <a:prstDash val="solid"/>
            <a:miter lim="800000"/>
          </a:ln>
          <a:effectLst>
            <a:innerShdw blurRad="76200">
              <a:srgbClr val="000000"/>
            </a:innerShdw>
          </a:effectLst>
        </p:spPr>
      </p:pic>
      <p:pic>
        <p:nvPicPr>
          <p:cNvPr id="4" name="Picture 3">
            <a:extLst>
              <a:ext uri="{FF2B5EF4-FFF2-40B4-BE49-F238E27FC236}">
                <a16:creationId xmlns:a16="http://schemas.microsoft.com/office/drawing/2014/main" id="{116582CD-8ECB-A1CF-FF25-F4CE6A61997F}"/>
              </a:ext>
            </a:extLst>
          </p:cNvPr>
          <p:cNvPicPr>
            <a:picLocks noChangeAspect="1"/>
          </p:cNvPicPr>
          <p:nvPr/>
        </p:nvPicPr>
        <p:blipFill rotWithShape="1">
          <a:blip r:embed="rId3">
            <a:extLst>
              <a:ext uri="{28A0092B-C50C-407E-A947-70E740481C1C}">
                <a14:useLocalDpi xmlns:a14="http://schemas.microsoft.com/office/drawing/2010/main" val="0"/>
              </a:ext>
            </a:extLst>
          </a:blip>
          <a:srcRect t="17682"/>
          <a:stretch/>
        </p:blipFill>
        <p:spPr>
          <a:xfrm>
            <a:off x="5587370" y="1395662"/>
            <a:ext cx="6039318" cy="4173542"/>
          </a:xfrm>
          <a:prstGeom prst="rect">
            <a:avLst/>
          </a:prstGeom>
          <a:ln w="19050">
            <a:solidFill>
              <a:schemeClr val="tx1"/>
            </a:solidFill>
          </a:ln>
        </p:spPr>
      </p:pic>
      <p:sp>
        <p:nvSpPr>
          <p:cNvPr id="5" name="TextBox 4">
            <a:extLst>
              <a:ext uri="{FF2B5EF4-FFF2-40B4-BE49-F238E27FC236}">
                <a16:creationId xmlns:a16="http://schemas.microsoft.com/office/drawing/2014/main" id="{ACDDE2F4-F50E-43BE-0242-337D5599A7F3}"/>
              </a:ext>
            </a:extLst>
          </p:cNvPr>
          <p:cNvSpPr txBox="1"/>
          <p:nvPr/>
        </p:nvSpPr>
        <p:spPr>
          <a:xfrm>
            <a:off x="3080085" y="394636"/>
            <a:ext cx="4600875" cy="646331"/>
          </a:xfrm>
          <a:prstGeom prst="rect">
            <a:avLst/>
          </a:prstGeom>
          <a:noFill/>
        </p:spPr>
        <p:txBody>
          <a:bodyPr wrap="square" rtlCol="0">
            <a:spAutoFit/>
          </a:bodyPr>
          <a:lstStyle/>
          <a:p>
            <a:pPr algn="ctr"/>
            <a:r>
              <a:rPr lang="en-US" sz="3600" dirty="0"/>
              <a:t>Login Method</a:t>
            </a:r>
            <a:endParaRPr lang="en-IN" sz="3600" dirty="0"/>
          </a:p>
        </p:txBody>
      </p:sp>
    </p:spTree>
    <p:extLst>
      <p:ext uri="{BB962C8B-B14F-4D97-AF65-F5344CB8AC3E}">
        <p14:creationId xmlns:p14="http://schemas.microsoft.com/office/powerpoint/2010/main" val="3449342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FF476B-37B6-5934-1C8E-E3446F33F2C9}"/>
              </a:ext>
            </a:extLst>
          </p:cNvPr>
          <p:cNvPicPr>
            <a:picLocks noChangeAspect="1"/>
          </p:cNvPicPr>
          <p:nvPr/>
        </p:nvPicPr>
        <p:blipFill rotWithShape="1">
          <a:blip r:embed="rId2">
            <a:extLst>
              <a:ext uri="{28A0092B-C50C-407E-A947-70E740481C1C}">
                <a14:useLocalDpi xmlns:a14="http://schemas.microsoft.com/office/drawing/2010/main" val="0"/>
              </a:ext>
            </a:extLst>
          </a:blip>
          <a:srcRect t="12965" b="5971"/>
          <a:stretch/>
        </p:blipFill>
        <p:spPr>
          <a:xfrm>
            <a:off x="2292519" y="1905801"/>
            <a:ext cx="7169115" cy="4399261"/>
          </a:xfrm>
          <a:prstGeom prst="rect">
            <a:avLst/>
          </a:prstGeom>
          <a:ln w="28575">
            <a:solidFill>
              <a:schemeClr val="tx1"/>
            </a:solidFill>
          </a:ln>
        </p:spPr>
      </p:pic>
      <p:sp>
        <p:nvSpPr>
          <p:cNvPr id="7" name="Arrow: Left-Right 6">
            <a:extLst>
              <a:ext uri="{FF2B5EF4-FFF2-40B4-BE49-F238E27FC236}">
                <a16:creationId xmlns:a16="http://schemas.microsoft.com/office/drawing/2014/main" id="{B05EA0B2-FC02-2644-13A8-6FBD82537843}"/>
              </a:ext>
            </a:extLst>
          </p:cNvPr>
          <p:cNvSpPr/>
          <p:nvPr/>
        </p:nvSpPr>
        <p:spPr>
          <a:xfrm>
            <a:off x="4129239" y="552938"/>
            <a:ext cx="3070459" cy="1145407"/>
          </a:xfrm>
          <a:prstGeom prst="leftRightArrow">
            <a:avLst>
              <a:gd name="adj1" fmla="val 46774"/>
              <a:gd name="adj2" fmla="val 540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p>
          <a:p>
            <a:pPr algn="ctr"/>
            <a:r>
              <a:rPr lang="en-US" sz="2800" b="1" dirty="0"/>
              <a:t>LoginSide</a:t>
            </a:r>
            <a:endParaRPr lang="en-IN" sz="2800" b="1" dirty="0"/>
          </a:p>
          <a:p>
            <a:pPr algn="ctr"/>
            <a:endParaRPr lang="en-IN" dirty="0"/>
          </a:p>
        </p:txBody>
      </p:sp>
    </p:spTree>
    <p:extLst>
      <p:ext uri="{BB962C8B-B14F-4D97-AF65-F5344CB8AC3E}">
        <p14:creationId xmlns:p14="http://schemas.microsoft.com/office/powerpoint/2010/main" val="390171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65A892-B307-918E-43D3-C191664F1420}"/>
              </a:ext>
            </a:extLst>
          </p:cNvPr>
          <p:cNvSpPr txBox="1"/>
          <p:nvPr/>
        </p:nvSpPr>
        <p:spPr>
          <a:xfrm>
            <a:off x="943080" y="889178"/>
            <a:ext cx="3705119" cy="707886"/>
          </a:xfrm>
          <a:prstGeom prst="rect">
            <a:avLst/>
          </a:prstGeom>
          <a:noFill/>
        </p:spPr>
        <p:txBody>
          <a:bodyPr wrap="square" rtlCol="0">
            <a:spAutoFit/>
          </a:bodyPr>
          <a:lstStyle/>
          <a:p>
            <a:r>
              <a:rPr lang="en-US" sz="4000" dirty="0"/>
              <a:t>Home page:</a:t>
            </a:r>
            <a:endParaRPr lang="en-IN" sz="4000" dirty="0"/>
          </a:p>
        </p:txBody>
      </p:sp>
      <p:pic>
        <p:nvPicPr>
          <p:cNvPr id="5" name="Picture 4">
            <a:extLst>
              <a:ext uri="{FF2B5EF4-FFF2-40B4-BE49-F238E27FC236}">
                <a16:creationId xmlns:a16="http://schemas.microsoft.com/office/drawing/2014/main" id="{3483207C-18FC-D152-0D22-15636CD9F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639" y="2097577"/>
            <a:ext cx="6332583" cy="3562078"/>
          </a:xfrm>
          <a:prstGeom prst="rect">
            <a:avLst/>
          </a:prstGeom>
        </p:spPr>
      </p:pic>
    </p:spTree>
    <p:extLst>
      <p:ext uri="{BB962C8B-B14F-4D97-AF65-F5344CB8AC3E}">
        <p14:creationId xmlns:p14="http://schemas.microsoft.com/office/powerpoint/2010/main" val="1599758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BA33B0-7EBC-FB0C-8957-ADFB08E4F5E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05" t="5577" r="-305" b="3029"/>
          <a:stretch/>
        </p:blipFill>
        <p:spPr>
          <a:xfrm>
            <a:off x="2576361" y="1972235"/>
            <a:ext cx="7366535" cy="3787070"/>
          </a:xfrm>
          <a:prstGeom prst="rect">
            <a:avLst/>
          </a:prstGeom>
          <a:ln w="38100">
            <a:solidFill>
              <a:schemeClr val="tx1"/>
            </a:solidFill>
            <a:prstDash val="dash"/>
          </a:ln>
        </p:spPr>
      </p:pic>
      <p:sp>
        <p:nvSpPr>
          <p:cNvPr id="6" name="TextBox 5">
            <a:extLst>
              <a:ext uri="{FF2B5EF4-FFF2-40B4-BE49-F238E27FC236}">
                <a16:creationId xmlns:a16="http://schemas.microsoft.com/office/drawing/2014/main" id="{D9656AC0-6489-65A7-DDFC-F326413278C2}"/>
              </a:ext>
            </a:extLst>
          </p:cNvPr>
          <p:cNvSpPr txBox="1"/>
          <p:nvPr/>
        </p:nvSpPr>
        <p:spPr>
          <a:xfrm>
            <a:off x="1347537" y="635267"/>
            <a:ext cx="9779267" cy="584775"/>
          </a:xfrm>
          <a:prstGeom prst="rect">
            <a:avLst/>
          </a:prstGeom>
          <a:noFill/>
          <a:ln w="28575">
            <a:solidFill>
              <a:schemeClr val="accent2"/>
            </a:solidFill>
          </a:ln>
        </p:spPr>
        <p:txBody>
          <a:bodyPr wrap="square" rtlCol="0">
            <a:spAutoFit/>
          </a:bodyPr>
          <a:lstStyle/>
          <a:p>
            <a:pPr algn="ctr"/>
            <a:r>
              <a:rPr lang="en-US" sz="3200" dirty="0"/>
              <a:t>Verify Documentation </a:t>
            </a:r>
            <a:endParaRPr lang="en-IN" sz="3200" dirty="0"/>
          </a:p>
        </p:txBody>
      </p:sp>
    </p:spTree>
    <p:extLst>
      <p:ext uri="{BB962C8B-B14F-4D97-AF65-F5344CB8AC3E}">
        <p14:creationId xmlns:p14="http://schemas.microsoft.com/office/powerpoint/2010/main" val="3938335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059AFB-5E0A-F4CE-5979-CE685C17636E}"/>
              </a:ext>
            </a:extLst>
          </p:cNvPr>
          <p:cNvSpPr/>
          <p:nvPr/>
        </p:nvSpPr>
        <p:spPr>
          <a:xfrm>
            <a:off x="3505249" y="2726703"/>
            <a:ext cx="5032359" cy="1200329"/>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7200" b="1" cap="none" spc="0" dirty="0">
                <a:ln/>
                <a:solidFill>
                  <a:schemeClr val="accent4"/>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68531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7B16BBE-ED26-D606-883D-33C41755F908}"/>
              </a:ext>
            </a:extLst>
          </p:cNvPr>
          <p:cNvSpPr/>
          <p:nvPr/>
        </p:nvSpPr>
        <p:spPr>
          <a:xfrm>
            <a:off x="4078580" y="418426"/>
            <a:ext cx="3207068" cy="923330"/>
          </a:xfrm>
          <a:prstGeom prst="rect">
            <a:avLst/>
          </a:prstGeom>
          <a:noFill/>
        </p:spPr>
        <p:txBody>
          <a:bodyPr wrap="squar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Index</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graphicFrame>
        <p:nvGraphicFramePr>
          <p:cNvPr id="4" name="Table 2">
            <a:extLst>
              <a:ext uri="{FF2B5EF4-FFF2-40B4-BE49-F238E27FC236}">
                <a16:creationId xmlns:a16="http://schemas.microsoft.com/office/drawing/2014/main" id="{9E34E977-00DC-D0B7-217D-7C29580FE0FF}"/>
              </a:ext>
            </a:extLst>
          </p:cNvPr>
          <p:cNvGraphicFramePr>
            <a:graphicFrameLocks noGrp="1"/>
          </p:cNvGraphicFramePr>
          <p:nvPr>
            <p:extLst>
              <p:ext uri="{D42A27DB-BD31-4B8C-83A1-F6EECF244321}">
                <p14:modId xmlns:p14="http://schemas.microsoft.com/office/powerpoint/2010/main" val="2472019384"/>
              </p:ext>
            </p:extLst>
          </p:nvPr>
        </p:nvGraphicFramePr>
        <p:xfrm>
          <a:off x="2032000" y="1561698"/>
          <a:ext cx="8128000" cy="4416211"/>
        </p:xfrm>
        <a:graphic>
          <a:graphicData uri="http://schemas.openxmlformats.org/drawingml/2006/table">
            <a:tbl>
              <a:tblPr firstRow="1" bandRow="1">
                <a:tableStyleId>{5940675A-B579-460E-94D1-54222C63F5DA}</a:tableStyleId>
              </a:tblPr>
              <a:tblGrid>
                <a:gridCol w="1076960">
                  <a:extLst>
                    <a:ext uri="{9D8B030D-6E8A-4147-A177-3AD203B41FA5}">
                      <a16:colId xmlns:a16="http://schemas.microsoft.com/office/drawing/2014/main" val="2744674781"/>
                    </a:ext>
                  </a:extLst>
                </a:gridCol>
                <a:gridCol w="7051040">
                  <a:extLst>
                    <a:ext uri="{9D8B030D-6E8A-4147-A177-3AD203B41FA5}">
                      <a16:colId xmlns:a16="http://schemas.microsoft.com/office/drawing/2014/main" val="2056306742"/>
                    </a:ext>
                  </a:extLst>
                </a:gridCol>
              </a:tblGrid>
              <a:tr h="462011">
                <a:tc>
                  <a:txBody>
                    <a:bodyPr/>
                    <a:lstStyle/>
                    <a:p>
                      <a:r>
                        <a:rPr lang="en-US" dirty="0"/>
                        <a:t>No.</a:t>
                      </a:r>
                      <a:endParaRPr lang="en-IN" dirty="0"/>
                    </a:p>
                  </a:txBody>
                  <a:tcPr/>
                </a:tc>
                <a:tc>
                  <a:txBody>
                    <a:bodyPr/>
                    <a:lstStyle/>
                    <a:p>
                      <a:pPr algn="ctr"/>
                      <a:r>
                        <a:rPr lang="en-US" dirty="0"/>
                        <a:t>Description </a:t>
                      </a:r>
                      <a:endParaRPr lang="en-IN" dirty="0"/>
                    </a:p>
                  </a:txBody>
                  <a:tcPr/>
                </a:tc>
                <a:extLst>
                  <a:ext uri="{0D108BD9-81ED-4DB2-BD59-A6C34878D82A}">
                    <a16:rowId xmlns:a16="http://schemas.microsoft.com/office/drawing/2014/main" val="515706105"/>
                  </a:ext>
                </a:extLst>
              </a:tr>
              <a:tr h="395420">
                <a:tc>
                  <a:txBody>
                    <a:bodyPr/>
                    <a:lstStyle/>
                    <a:p>
                      <a:r>
                        <a:rPr lang="en-US" dirty="0"/>
                        <a:t>1.</a:t>
                      </a:r>
                      <a:endParaRPr lang="en-IN" dirty="0"/>
                    </a:p>
                  </a:txBody>
                  <a:tcPr/>
                </a:tc>
                <a:tc>
                  <a:txBody>
                    <a:bodyPr/>
                    <a:lstStyle/>
                    <a:p>
                      <a:r>
                        <a:rPr lang="en-US" dirty="0"/>
                        <a:t>Uses of certify</a:t>
                      </a:r>
                      <a:endParaRPr lang="en-IN" dirty="0"/>
                    </a:p>
                  </a:txBody>
                  <a:tcPr/>
                </a:tc>
                <a:extLst>
                  <a:ext uri="{0D108BD9-81ED-4DB2-BD59-A6C34878D82A}">
                    <a16:rowId xmlns:a16="http://schemas.microsoft.com/office/drawing/2014/main" val="3190331517"/>
                  </a:ext>
                </a:extLst>
              </a:tr>
              <a:tr h="395420">
                <a:tc>
                  <a:txBody>
                    <a:bodyPr/>
                    <a:lstStyle/>
                    <a:p>
                      <a:r>
                        <a:rPr lang="en-US" dirty="0"/>
                        <a:t>2.</a:t>
                      </a:r>
                      <a:endParaRPr lang="en-IN" dirty="0"/>
                    </a:p>
                  </a:txBody>
                  <a:tcPr/>
                </a:tc>
                <a:tc>
                  <a:txBody>
                    <a:bodyPr/>
                    <a:lstStyle/>
                    <a:p>
                      <a:r>
                        <a:rPr lang="en-US" dirty="0"/>
                        <a:t>Advantages and Disadvantages </a:t>
                      </a:r>
                      <a:endParaRPr lang="en-IN" dirty="0"/>
                    </a:p>
                  </a:txBody>
                  <a:tcPr/>
                </a:tc>
                <a:extLst>
                  <a:ext uri="{0D108BD9-81ED-4DB2-BD59-A6C34878D82A}">
                    <a16:rowId xmlns:a16="http://schemas.microsoft.com/office/drawing/2014/main" val="3906727040"/>
                  </a:ext>
                </a:extLst>
              </a:tr>
              <a:tr h="395420">
                <a:tc>
                  <a:txBody>
                    <a:bodyPr/>
                    <a:lstStyle/>
                    <a:p>
                      <a:r>
                        <a:rPr lang="en-US" dirty="0"/>
                        <a:t>3.</a:t>
                      </a:r>
                      <a:endParaRPr lang="en-IN" dirty="0"/>
                    </a:p>
                  </a:txBody>
                  <a:tcPr/>
                </a:tc>
                <a:tc>
                  <a:txBody>
                    <a:bodyPr/>
                    <a:lstStyle/>
                    <a:p>
                      <a:r>
                        <a:rPr lang="en-US" dirty="0"/>
                        <a:t>Declaration </a:t>
                      </a:r>
                      <a:endParaRPr lang="en-IN" dirty="0"/>
                    </a:p>
                  </a:txBody>
                  <a:tcPr/>
                </a:tc>
                <a:extLst>
                  <a:ext uri="{0D108BD9-81ED-4DB2-BD59-A6C34878D82A}">
                    <a16:rowId xmlns:a16="http://schemas.microsoft.com/office/drawing/2014/main" val="3568678064"/>
                  </a:ext>
                </a:extLst>
              </a:tr>
              <a:tr h="395420">
                <a:tc>
                  <a:txBody>
                    <a:bodyPr/>
                    <a:lstStyle/>
                    <a:p>
                      <a:r>
                        <a:rPr lang="en-US" dirty="0"/>
                        <a:t>4.</a:t>
                      </a:r>
                      <a:endParaRPr lang="en-IN" dirty="0"/>
                    </a:p>
                  </a:txBody>
                  <a:tcPr/>
                </a:tc>
                <a:tc>
                  <a:txBody>
                    <a:bodyPr/>
                    <a:lstStyle/>
                    <a:p>
                      <a:r>
                        <a:rPr lang="en-US" dirty="0"/>
                        <a:t>Acknowledgement</a:t>
                      </a:r>
                    </a:p>
                  </a:txBody>
                  <a:tcPr/>
                </a:tc>
                <a:extLst>
                  <a:ext uri="{0D108BD9-81ED-4DB2-BD59-A6C34878D82A}">
                    <a16:rowId xmlns:a16="http://schemas.microsoft.com/office/drawing/2014/main" val="4125266502"/>
                  </a:ext>
                </a:extLst>
              </a:tr>
              <a:tr h="395420">
                <a:tc>
                  <a:txBody>
                    <a:bodyPr/>
                    <a:lstStyle/>
                    <a:p>
                      <a:r>
                        <a:rPr lang="en-US" dirty="0"/>
                        <a:t>5.</a:t>
                      </a:r>
                      <a:endParaRPr lang="en-IN" dirty="0"/>
                    </a:p>
                  </a:txBody>
                  <a:tcPr/>
                </a:tc>
                <a:tc>
                  <a:txBody>
                    <a:bodyPr/>
                    <a:lstStyle/>
                    <a:p>
                      <a:r>
                        <a:rPr lang="en-US" dirty="0"/>
                        <a:t>Project Profile</a:t>
                      </a:r>
                    </a:p>
                  </a:txBody>
                  <a:tcPr/>
                </a:tc>
                <a:extLst>
                  <a:ext uri="{0D108BD9-81ED-4DB2-BD59-A6C34878D82A}">
                    <a16:rowId xmlns:a16="http://schemas.microsoft.com/office/drawing/2014/main" val="3134739560"/>
                  </a:ext>
                </a:extLst>
              </a:tr>
              <a:tr h="395420">
                <a:tc>
                  <a:txBody>
                    <a:bodyPr/>
                    <a:lstStyle/>
                    <a:p>
                      <a:r>
                        <a:rPr lang="en-US" dirty="0"/>
                        <a:t>6.</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Introduction</a:t>
                      </a:r>
                      <a:endParaRPr lang="en-IN" sz="1800" dirty="0"/>
                    </a:p>
                  </a:txBody>
                  <a:tcPr/>
                </a:tc>
                <a:extLst>
                  <a:ext uri="{0D108BD9-81ED-4DB2-BD59-A6C34878D82A}">
                    <a16:rowId xmlns:a16="http://schemas.microsoft.com/office/drawing/2014/main" val="66953692"/>
                  </a:ext>
                </a:extLst>
              </a:tr>
              <a:tr h="395420">
                <a:tc>
                  <a:txBody>
                    <a:bodyPr/>
                    <a:lstStyle/>
                    <a:p>
                      <a:r>
                        <a:rPr lang="en-US" dirty="0"/>
                        <a:t>7.</a:t>
                      </a:r>
                      <a:endParaRPr lang="en-IN" dirty="0"/>
                    </a:p>
                  </a:txBody>
                  <a:tcPr/>
                </a:tc>
                <a:tc>
                  <a:txBody>
                    <a:bodyPr/>
                    <a:lstStyle/>
                    <a:p>
                      <a:r>
                        <a:rPr lang="en-US" dirty="0"/>
                        <a:t>Smart contracts</a:t>
                      </a:r>
                    </a:p>
                  </a:txBody>
                  <a:tcPr/>
                </a:tc>
                <a:extLst>
                  <a:ext uri="{0D108BD9-81ED-4DB2-BD59-A6C34878D82A}">
                    <a16:rowId xmlns:a16="http://schemas.microsoft.com/office/drawing/2014/main" val="3194830248"/>
                  </a:ext>
                </a:extLst>
              </a:tr>
              <a:tr h="395420">
                <a:tc>
                  <a:txBody>
                    <a:bodyPr/>
                    <a:lstStyle/>
                    <a:p>
                      <a:r>
                        <a:rPr lang="en-US" dirty="0"/>
                        <a:t>8.</a:t>
                      </a:r>
                      <a:endParaRPr lang="en-IN" dirty="0"/>
                    </a:p>
                  </a:txBody>
                  <a:tcPr/>
                </a:tc>
                <a:tc>
                  <a:txBody>
                    <a:bodyPr/>
                    <a:lstStyle/>
                    <a:p>
                      <a:r>
                        <a:rPr lang="en-US" dirty="0"/>
                        <a:t> Blockchain Platform</a:t>
                      </a:r>
                    </a:p>
                  </a:txBody>
                  <a:tcPr/>
                </a:tc>
                <a:extLst>
                  <a:ext uri="{0D108BD9-81ED-4DB2-BD59-A6C34878D82A}">
                    <a16:rowId xmlns:a16="http://schemas.microsoft.com/office/drawing/2014/main" val="3228629037"/>
                  </a:ext>
                </a:extLst>
              </a:tr>
              <a:tr h="395420">
                <a:tc>
                  <a:txBody>
                    <a:bodyPr/>
                    <a:lstStyle/>
                    <a:p>
                      <a:r>
                        <a:rPr lang="en-US" dirty="0"/>
                        <a:t>9.</a:t>
                      </a:r>
                      <a:endParaRPr lang="en-IN" dirty="0"/>
                    </a:p>
                  </a:txBody>
                  <a:tcPr/>
                </a:tc>
                <a:tc>
                  <a:txBody>
                    <a:bodyPr/>
                    <a:lstStyle/>
                    <a:p>
                      <a:r>
                        <a:rPr lang="en-US" dirty="0"/>
                        <a:t>Dapp &amp; Structure</a:t>
                      </a:r>
                    </a:p>
                  </a:txBody>
                  <a:tcPr/>
                </a:tc>
                <a:extLst>
                  <a:ext uri="{0D108BD9-81ED-4DB2-BD59-A6C34878D82A}">
                    <a16:rowId xmlns:a16="http://schemas.microsoft.com/office/drawing/2014/main" val="4273347854"/>
                  </a:ext>
                </a:extLst>
              </a:tr>
              <a:tr h="395420">
                <a:tc>
                  <a:txBody>
                    <a:bodyPr/>
                    <a:lstStyle/>
                    <a:p>
                      <a:r>
                        <a:rPr lang="en-US" dirty="0"/>
                        <a:t>10.</a:t>
                      </a:r>
                      <a:endParaRPr lang="en-IN" dirty="0"/>
                    </a:p>
                  </a:txBody>
                  <a:tcPr/>
                </a:tc>
                <a:tc>
                  <a:txBody>
                    <a:bodyPr/>
                    <a:lstStyle/>
                    <a:p>
                      <a:r>
                        <a:rPr lang="en-US" dirty="0"/>
                        <a:t>Purposed System</a:t>
                      </a:r>
                    </a:p>
                  </a:txBody>
                  <a:tcPr/>
                </a:tc>
                <a:extLst>
                  <a:ext uri="{0D108BD9-81ED-4DB2-BD59-A6C34878D82A}">
                    <a16:rowId xmlns:a16="http://schemas.microsoft.com/office/drawing/2014/main" val="321151206"/>
                  </a:ext>
                </a:extLst>
              </a:tr>
            </a:tbl>
          </a:graphicData>
        </a:graphic>
      </p:graphicFrame>
    </p:spTree>
    <p:extLst>
      <p:ext uri="{BB962C8B-B14F-4D97-AF65-F5344CB8AC3E}">
        <p14:creationId xmlns:p14="http://schemas.microsoft.com/office/powerpoint/2010/main" val="584120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C9A026A-8983-FC2E-91A7-2F7B36B7855A}"/>
              </a:ext>
            </a:extLst>
          </p:cNvPr>
          <p:cNvGraphicFramePr>
            <a:graphicFrameLocks noGrp="1"/>
          </p:cNvGraphicFramePr>
          <p:nvPr>
            <p:extLst>
              <p:ext uri="{D42A27DB-BD31-4B8C-83A1-F6EECF244321}">
                <p14:modId xmlns:p14="http://schemas.microsoft.com/office/powerpoint/2010/main" val="1153759349"/>
              </p:ext>
            </p:extLst>
          </p:nvPr>
        </p:nvGraphicFramePr>
        <p:xfrm>
          <a:off x="2109002" y="2204185"/>
          <a:ext cx="8128000" cy="2251686"/>
        </p:xfrm>
        <a:graphic>
          <a:graphicData uri="http://schemas.openxmlformats.org/drawingml/2006/table">
            <a:tbl>
              <a:tblPr firstRow="1" bandRow="1">
                <a:tableStyleId>{5940675A-B579-460E-94D1-54222C63F5DA}</a:tableStyleId>
              </a:tblPr>
              <a:tblGrid>
                <a:gridCol w="922956">
                  <a:extLst>
                    <a:ext uri="{9D8B030D-6E8A-4147-A177-3AD203B41FA5}">
                      <a16:colId xmlns:a16="http://schemas.microsoft.com/office/drawing/2014/main" val="2178782858"/>
                    </a:ext>
                  </a:extLst>
                </a:gridCol>
                <a:gridCol w="7205044">
                  <a:extLst>
                    <a:ext uri="{9D8B030D-6E8A-4147-A177-3AD203B41FA5}">
                      <a16:colId xmlns:a16="http://schemas.microsoft.com/office/drawing/2014/main" val="3001030859"/>
                    </a:ext>
                  </a:extLst>
                </a:gridCol>
              </a:tblGrid>
              <a:tr h="375281">
                <a:tc>
                  <a:txBody>
                    <a:bodyPr/>
                    <a:lstStyle/>
                    <a:p>
                      <a:r>
                        <a:rPr lang="en-US" dirty="0"/>
                        <a:t>11.</a:t>
                      </a:r>
                      <a:endParaRPr lang="en-IN" dirty="0"/>
                    </a:p>
                  </a:txBody>
                  <a:tcPr/>
                </a:tc>
                <a:tc>
                  <a:txBody>
                    <a:bodyPr/>
                    <a:lstStyle/>
                    <a:p>
                      <a:r>
                        <a:rPr lang="en-US" dirty="0"/>
                        <a:t>Method Implemented</a:t>
                      </a:r>
                      <a:endParaRPr lang="en-IN" dirty="0"/>
                    </a:p>
                  </a:txBody>
                  <a:tcPr/>
                </a:tc>
                <a:extLst>
                  <a:ext uri="{0D108BD9-81ED-4DB2-BD59-A6C34878D82A}">
                    <a16:rowId xmlns:a16="http://schemas.microsoft.com/office/drawing/2014/main" val="853486196"/>
                  </a:ext>
                </a:extLst>
              </a:tr>
              <a:tr h="375281">
                <a:tc>
                  <a:txBody>
                    <a:bodyPr/>
                    <a:lstStyle/>
                    <a:p>
                      <a:r>
                        <a:rPr lang="en-US" dirty="0"/>
                        <a:t>12.</a:t>
                      </a:r>
                      <a:endParaRPr lang="en-IN" dirty="0"/>
                    </a:p>
                  </a:txBody>
                  <a:tcPr/>
                </a:tc>
                <a:tc>
                  <a:txBody>
                    <a:bodyPr/>
                    <a:lstStyle/>
                    <a:p>
                      <a:r>
                        <a:rPr lang="en-US" dirty="0"/>
                        <a:t>Technology Used</a:t>
                      </a:r>
                      <a:endParaRPr lang="en-IN" dirty="0"/>
                    </a:p>
                  </a:txBody>
                  <a:tcPr/>
                </a:tc>
                <a:extLst>
                  <a:ext uri="{0D108BD9-81ED-4DB2-BD59-A6C34878D82A}">
                    <a16:rowId xmlns:a16="http://schemas.microsoft.com/office/drawing/2014/main" val="4061656190"/>
                  </a:ext>
                </a:extLst>
              </a:tr>
              <a:tr h="375281">
                <a:tc>
                  <a:txBody>
                    <a:bodyPr/>
                    <a:lstStyle/>
                    <a:p>
                      <a:r>
                        <a:rPr lang="en-US" dirty="0"/>
                        <a:t>13.</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App Logo </a:t>
                      </a:r>
                      <a:endParaRPr lang="en-IN" dirty="0"/>
                    </a:p>
                  </a:txBody>
                  <a:tcPr/>
                </a:tc>
                <a:extLst>
                  <a:ext uri="{0D108BD9-81ED-4DB2-BD59-A6C34878D82A}">
                    <a16:rowId xmlns:a16="http://schemas.microsoft.com/office/drawing/2014/main" val="4144660517"/>
                  </a:ext>
                </a:extLst>
              </a:tr>
              <a:tr h="375281">
                <a:tc>
                  <a:txBody>
                    <a:bodyPr/>
                    <a:lstStyle/>
                    <a:p>
                      <a:r>
                        <a:rPr lang="en-US" dirty="0"/>
                        <a:t>14.</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Login Method</a:t>
                      </a:r>
                      <a:endParaRPr lang="en-IN" dirty="0"/>
                    </a:p>
                  </a:txBody>
                  <a:tcPr/>
                </a:tc>
                <a:extLst>
                  <a:ext uri="{0D108BD9-81ED-4DB2-BD59-A6C34878D82A}">
                    <a16:rowId xmlns:a16="http://schemas.microsoft.com/office/drawing/2014/main" val="2119862530"/>
                  </a:ext>
                </a:extLst>
              </a:tr>
              <a:tr h="375281">
                <a:tc>
                  <a:txBody>
                    <a:bodyPr/>
                    <a:lstStyle/>
                    <a:p>
                      <a:r>
                        <a:rPr lang="en-US" dirty="0"/>
                        <a:t>15.</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Login Site</a:t>
                      </a:r>
                      <a:endParaRPr lang="en-IN" dirty="0"/>
                    </a:p>
                  </a:txBody>
                  <a:tcPr/>
                </a:tc>
                <a:extLst>
                  <a:ext uri="{0D108BD9-81ED-4DB2-BD59-A6C34878D82A}">
                    <a16:rowId xmlns:a16="http://schemas.microsoft.com/office/drawing/2014/main" val="2605576903"/>
                  </a:ext>
                </a:extLst>
              </a:tr>
              <a:tr h="375281">
                <a:tc>
                  <a:txBody>
                    <a:bodyPr/>
                    <a:lstStyle/>
                    <a:p>
                      <a:r>
                        <a:rPr lang="en-US" dirty="0"/>
                        <a:t>16.</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Verification</a:t>
                      </a:r>
                      <a:endParaRPr lang="en-IN" dirty="0"/>
                    </a:p>
                  </a:txBody>
                  <a:tcPr/>
                </a:tc>
                <a:extLst>
                  <a:ext uri="{0D108BD9-81ED-4DB2-BD59-A6C34878D82A}">
                    <a16:rowId xmlns:a16="http://schemas.microsoft.com/office/drawing/2014/main" val="2471842800"/>
                  </a:ext>
                </a:extLst>
              </a:tr>
            </a:tbl>
          </a:graphicData>
        </a:graphic>
      </p:graphicFrame>
    </p:spTree>
    <p:extLst>
      <p:ext uri="{BB962C8B-B14F-4D97-AF65-F5344CB8AC3E}">
        <p14:creationId xmlns:p14="http://schemas.microsoft.com/office/powerpoint/2010/main" val="3305522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1028" y="1340514"/>
            <a:ext cx="6644034" cy="5139869"/>
          </a:xfrm>
          <a:prstGeom prst="rect">
            <a:avLst/>
          </a:prstGeom>
          <a:noFill/>
        </p:spPr>
        <p:txBody>
          <a:bodyPr wrap="square" rtlCol="0">
            <a:spAutoFit/>
          </a:bodyPr>
          <a:lstStyle/>
          <a:p>
            <a:pPr marL="1257300" lvl="2" indent="-342900">
              <a:buFont typeface="Arial" panose="020B0604020202020204" pitchFamily="34" charset="0"/>
              <a:buChar char="•"/>
            </a:pPr>
            <a:endParaRPr lang="en-US" sz="2400" dirty="0"/>
          </a:p>
          <a:p>
            <a:pPr marL="1257300" lvl="2" indent="-342900">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Mangal" panose="02040503050203030202" pitchFamily="18" charset="0"/>
              </a:rPr>
              <a:t>This Validating cum E-certificate generation project which we named as </a:t>
            </a:r>
            <a:r>
              <a:rPr lang="en-IN" sz="2000" b="1" dirty="0">
                <a:effectLst/>
                <a:latin typeface="Calibri" panose="020F0502020204030204" pitchFamily="34" charset="0"/>
                <a:ea typeface="Calibri" panose="020F0502020204030204" pitchFamily="34" charset="0"/>
                <a:cs typeface="Mangal" panose="02040503050203030202" pitchFamily="18" charset="0"/>
              </a:rPr>
              <a:t>CERTIFY INDIA</a:t>
            </a:r>
            <a:r>
              <a:rPr lang="en-IN" sz="2000" dirty="0">
                <a:effectLst/>
                <a:latin typeface="Calibri" panose="020F0502020204030204" pitchFamily="34" charset="0"/>
                <a:ea typeface="Calibri" panose="020F0502020204030204" pitchFamily="34" charset="0"/>
                <a:cs typeface="Mangal" panose="02040503050203030202" pitchFamily="18" charset="0"/>
              </a:rPr>
              <a:t> can be the future of certification authentication and generating system we can generate result certificate’s migration certificate university certificates and any course or internship or job certificates</a:t>
            </a:r>
          </a:p>
          <a:p>
            <a:pPr marL="1257300" lvl="2" indent="-342900">
              <a:buFont typeface="Arial" panose="020B0604020202020204" pitchFamily="34" charset="0"/>
              <a:buChar char="•"/>
            </a:pPr>
            <a:r>
              <a:rPr lang="en-IN" sz="2000" dirty="0">
                <a:latin typeface="Calibri" panose="020F0502020204030204" pitchFamily="34" charset="0"/>
                <a:ea typeface="Calibri" panose="020F0502020204030204" pitchFamily="34" charset="0"/>
                <a:cs typeface="Mangal" panose="02040503050203030202" pitchFamily="18" charset="0"/>
              </a:rPr>
              <a:t>I</a:t>
            </a:r>
            <a:r>
              <a:rPr lang="en-IN" sz="2000" dirty="0">
                <a:effectLst/>
                <a:latin typeface="Calibri" panose="020F0502020204030204" pitchFamily="34" charset="0"/>
                <a:ea typeface="Calibri" panose="020F0502020204030204" pitchFamily="34" charset="0"/>
                <a:cs typeface="Mangal" panose="02040503050203030202" pitchFamily="18" charset="0"/>
              </a:rPr>
              <a:t>t is secure and reliable because of its blockchain backend and in this phase of digital India one can get their certificates online without any problem from anywhere and we don’t have to carry physical certificates and organizations don’t have to worry about verifying the documents they can instantly validate the certification.</a:t>
            </a:r>
            <a:endParaRPr lang="en-US" sz="2800" dirty="0"/>
          </a:p>
          <a:p>
            <a:pPr lvl="2"/>
            <a:endParaRPr lang="en-US" sz="2400" dirty="0"/>
          </a:p>
        </p:txBody>
      </p:sp>
      <p:sp>
        <p:nvSpPr>
          <p:cNvPr id="6" name="Rectangle 5"/>
          <p:cNvSpPr/>
          <p:nvPr/>
        </p:nvSpPr>
        <p:spPr>
          <a:xfrm>
            <a:off x="3394515" y="590438"/>
            <a:ext cx="4760470" cy="110799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cap="none" spc="0" dirty="0">
                <a:ln/>
                <a:solidFill>
                  <a:schemeClr val="accent3"/>
                </a:solidFill>
                <a:effectLst>
                  <a:outerShdw blurRad="38100" dist="38100" dir="2700000" algn="tl">
                    <a:srgbClr val="000000">
                      <a:alpha val="43137"/>
                    </a:srgbClr>
                  </a:outerShdw>
                </a:effectLst>
              </a:rPr>
              <a:t>Certify India</a:t>
            </a:r>
          </a:p>
        </p:txBody>
      </p:sp>
      <p:pic>
        <p:nvPicPr>
          <p:cNvPr id="3" name="Picture 2">
            <a:extLst>
              <a:ext uri="{FF2B5EF4-FFF2-40B4-BE49-F238E27FC236}">
                <a16:creationId xmlns:a16="http://schemas.microsoft.com/office/drawing/2014/main" id="{EDA0076F-08D9-79D2-0BA1-392C841FC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1002" y="417068"/>
            <a:ext cx="1541188" cy="1604237"/>
          </a:xfrm>
          <a:prstGeom prst="rect">
            <a:avLst/>
          </a:prstGeom>
          <a:ln>
            <a:noFill/>
          </a:ln>
          <a:effectLst>
            <a:softEdge rad="112500"/>
          </a:effectLst>
        </p:spPr>
      </p:pic>
      <p:pic>
        <p:nvPicPr>
          <p:cNvPr id="14" name="Picture 13">
            <a:extLst>
              <a:ext uri="{FF2B5EF4-FFF2-40B4-BE49-F238E27FC236}">
                <a16:creationId xmlns:a16="http://schemas.microsoft.com/office/drawing/2014/main" id="{7AA03DD8-8D1A-42FB-DF56-FD5B40A2D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8595" y="2665910"/>
            <a:ext cx="3312894" cy="3312894"/>
          </a:xfrm>
          <a:prstGeom prst="rect">
            <a:avLst/>
          </a:prstGeom>
        </p:spPr>
      </p:pic>
    </p:spTree>
    <p:extLst>
      <p:ext uri="{BB962C8B-B14F-4D97-AF65-F5344CB8AC3E}">
        <p14:creationId xmlns:p14="http://schemas.microsoft.com/office/powerpoint/2010/main" val="4100691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233" y="766732"/>
            <a:ext cx="7824738" cy="5324535"/>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Uses of Certification:</a:t>
            </a:r>
          </a:p>
          <a:p>
            <a:endParaRPr lang="en-US" sz="2000" dirty="0"/>
          </a:p>
          <a:p>
            <a:pPr marL="285750" indent="-285750">
              <a:buFont typeface="Arial" panose="020B0604020202020204" pitchFamily="34" charset="0"/>
              <a:buChar char="•"/>
            </a:pP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system of certificate validation can be used world wide from anywhere on internet, organizations can store information’s of the certificate they have issued, or generate the certificate on the web site and the person to whom the certificate is issued can access the certificate from anywhere after validating themselves with blockchain wallets  this system of validating and generating certificates can bring a revolutionary change in the private and government sector many process like hiring and admission process can be done in a much easier way .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br>
              <a:rPr lang="en-US" sz="2000" b="0" i="0" dirty="0">
                <a:solidFill>
                  <a:srgbClr val="202124"/>
                </a:solidFill>
                <a:effectLst/>
              </a:rPr>
            </a:br>
            <a:endParaRPr lang="en-IN" sz="2000" dirty="0"/>
          </a:p>
        </p:txBody>
      </p:sp>
      <p:pic>
        <p:nvPicPr>
          <p:cNvPr id="4" name="Picture 3">
            <a:extLst>
              <a:ext uri="{FF2B5EF4-FFF2-40B4-BE49-F238E27FC236}">
                <a16:creationId xmlns:a16="http://schemas.microsoft.com/office/drawing/2014/main" id="{94E862AE-E33A-A4C3-9949-02B3C6611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5971" y="1681454"/>
            <a:ext cx="3720365" cy="4795747"/>
          </a:xfrm>
          <a:prstGeom prst="rect">
            <a:avLst/>
          </a:prstGeom>
        </p:spPr>
      </p:pic>
    </p:spTree>
    <p:extLst>
      <p:ext uri="{BB962C8B-B14F-4D97-AF65-F5344CB8AC3E}">
        <p14:creationId xmlns:p14="http://schemas.microsoft.com/office/powerpoint/2010/main" val="1006508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75879B-9537-8D07-4C25-DBB519EA0A88}"/>
              </a:ext>
            </a:extLst>
          </p:cNvPr>
          <p:cNvSpPr txBox="1"/>
          <p:nvPr/>
        </p:nvSpPr>
        <p:spPr>
          <a:xfrm>
            <a:off x="4344202" y="336884"/>
            <a:ext cx="3503596" cy="769441"/>
          </a:xfrm>
          <a:prstGeom prst="rect">
            <a:avLst/>
          </a:prstGeom>
          <a:noFill/>
        </p:spPr>
        <p:txBody>
          <a:bodyPr wrap="square" rtlCol="0">
            <a:spAutoFit/>
          </a:bodyPr>
          <a:lstStyle/>
          <a:p>
            <a:r>
              <a:rPr lang="en-US" sz="4400" dirty="0"/>
              <a:t>Declaration </a:t>
            </a:r>
            <a:endParaRPr lang="en-IN" sz="4400" dirty="0"/>
          </a:p>
        </p:txBody>
      </p:sp>
      <p:sp>
        <p:nvSpPr>
          <p:cNvPr id="3" name="TextBox 2">
            <a:extLst>
              <a:ext uri="{FF2B5EF4-FFF2-40B4-BE49-F238E27FC236}">
                <a16:creationId xmlns:a16="http://schemas.microsoft.com/office/drawing/2014/main" id="{18A7034B-9590-0F9F-169A-55C99AAD913D}"/>
              </a:ext>
            </a:extLst>
          </p:cNvPr>
          <p:cNvSpPr txBox="1"/>
          <p:nvPr/>
        </p:nvSpPr>
        <p:spPr>
          <a:xfrm>
            <a:off x="1491916" y="1523206"/>
            <a:ext cx="9423132" cy="5334794"/>
          </a:xfrm>
          <a:prstGeom prst="rect">
            <a:avLst/>
          </a:prstGeom>
          <a:noFill/>
        </p:spPr>
        <p:txBody>
          <a:bodyPr wrap="square" rtlCol="0">
            <a:spAutoFit/>
          </a:bodyPr>
          <a:lstStyle/>
          <a:p>
            <a:pPr>
              <a:spcBef>
                <a:spcPts val="4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45110" marR="283210" indent="456565" algn="just">
              <a:lnSpc>
                <a:spcPct val="100000"/>
              </a:lnSpc>
              <a:spcAft>
                <a:spcPts val="0"/>
              </a:spcAft>
            </a:pPr>
            <a:r>
              <a:rPr lang="en-US" dirty="0">
                <a:latin typeface="Times New Roman" panose="02020603050405020304" pitchFamily="18" charset="0"/>
                <a:ea typeface="Times New Roman" panose="02020603050405020304" pitchFamily="18" charset="0"/>
              </a:rPr>
              <a:t>We</a:t>
            </a:r>
            <a:r>
              <a:rPr lang="en-US" sz="1800" dirty="0">
                <a:effectLst/>
                <a:latin typeface="Times New Roman" panose="02020603050405020304" pitchFamily="18" charset="0"/>
                <a:ea typeface="Times New Roman" panose="02020603050405020304" pitchFamily="18" charset="0"/>
              </a:rPr>
              <a:t> are the students of MCA, MSc Cybersecurity, Data Science &amp; BSc IT semester 3, hereby declare that the project work presented in this </a:t>
            </a:r>
            <a:r>
              <a:rPr lang="en-US" sz="1800"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Azadi Ka Amrit Mahotsav</a:t>
            </a:r>
            <a:r>
              <a:rPr lang="en-US" u="sng" spc="-285"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5" dirty="0">
                <a:effectLst/>
                <a:latin typeface="Times New Roman" panose="02020603050405020304" pitchFamily="18" charset="0"/>
                <a:ea typeface="Times New Roman" panose="02020603050405020304" pitchFamily="18" charset="0"/>
              </a:rPr>
              <a:t> </a:t>
            </a:r>
            <a:r>
              <a:rPr lang="en-US" spc="-55" dirty="0">
                <a:latin typeface="Times New Roman" panose="02020603050405020304" pitchFamily="18" charset="0"/>
                <a:ea typeface="Times New Roman" panose="02020603050405020304" pitchFamily="18" charset="0"/>
              </a:rPr>
              <a:t>our</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contribution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been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carried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under</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supervision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5" dirty="0">
                <a:effectLst/>
                <a:latin typeface="Times New Roman" panose="02020603050405020304" pitchFamily="18" charset="0"/>
                <a:ea typeface="Times New Roman" panose="02020603050405020304" pitchFamily="18" charset="0"/>
              </a:rPr>
              <a:t> our mentor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FoCA</a:t>
            </a:r>
            <a:r>
              <a:rPr lang="en-US" sz="1800" dirty="0">
                <a:effectLst/>
                <a:latin typeface="Times New Roman" panose="02020603050405020304" pitchFamily="18" charset="0"/>
                <a:ea typeface="Times New Roman" panose="02020603050405020304" pitchFamily="18" charset="0"/>
              </a:rPr>
              <a:t> </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Department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Marwadi University, Rajkot.</a:t>
            </a:r>
          </a:p>
          <a:p>
            <a:pPr marL="245110" marR="283210" indent="456565" algn="just">
              <a:lnSpc>
                <a:spcPct val="100000"/>
              </a:lnSpc>
              <a:spcAft>
                <a:spcPts val="0"/>
              </a:spcAft>
            </a:pPr>
            <a:endParaRPr lang="en-US" dirty="0">
              <a:latin typeface="Times New Roman" panose="02020603050405020304" pitchFamily="18" charset="0"/>
              <a:ea typeface="Times New Roman" panose="02020603050405020304" pitchFamily="18" charset="0"/>
            </a:endParaRPr>
          </a:p>
          <a:p>
            <a:pPr marL="245110" marR="283210" indent="456565" algn="just"/>
            <a:r>
              <a:rPr lang="en-US" sz="1800" dirty="0">
                <a:effectLst/>
                <a:latin typeface="Times New Roman" panose="02020603050405020304" pitchFamily="18" charset="0"/>
                <a:ea typeface="Times New Roman" panose="02020603050405020304" pitchFamily="18" charset="0"/>
              </a:rPr>
              <a:t>The main objective of this training undertaken is to get specialized knowledge in a particular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specialized field, which further sharpen the skill and also include that it is a part of our studies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undergoing.</a:t>
            </a:r>
            <a:endParaRPr lang="en-IN" sz="1800" dirty="0">
              <a:effectLst/>
              <a:latin typeface="Times New Roman" panose="02020603050405020304" pitchFamily="18" charset="0"/>
              <a:ea typeface="Times New Roman" panose="02020603050405020304" pitchFamily="18" charset="0"/>
            </a:endParaRPr>
          </a:p>
          <a:p>
            <a:pPr marL="245110" marR="283210" indent="456565" algn="just">
              <a:lnSpc>
                <a:spcPct val="100000"/>
              </a:lnSpc>
              <a:spcAft>
                <a:spcPts val="0"/>
              </a:spcAft>
            </a:pPr>
            <a:endParaRPr lang="en-US" dirty="0">
              <a:latin typeface="Times New Roman" panose="02020603050405020304" pitchFamily="18" charset="0"/>
              <a:ea typeface="Times New Roman" panose="02020603050405020304" pitchFamily="18" charset="0"/>
            </a:endParaRPr>
          </a:p>
          <a:p>
            <a:pPr marL="245110" marR="283210" indent="456565" algn="just">
              <a:lnSpc>
                <a:spcPct val="100000"/>
              </a:lnSpc>
              <a:spcAft>
                <a:spcPts val="0"/>
              </a:spcAft>
            </a:pPr>
            <a:endParaRPr lang="en-US" sz="1800" dirty="0">
              <a:effectLst/>
              <a:latin typeface="Times New Roman" panose="02020603050405020304" pitchFamily="18" charset="0"/>
              <a:ea typeface="Times New Roman" panose="02020603050405020304" pitchFamily="18" charset="0"/>
            </a:endParaRPr>
          </a:p>
          <a:p>
            <a:pPr marL="245110" marR="283210" indent="456565" algn="just">
              <a:lnSpc>
                <a:spcPct val="100000"/>
              </a:lnSpc>
              <a:spcAft>
                <a:spcPts val="0"/>
              </a:spcAft>
            </a:pPr>
            <a:endParaRPr lang="en-US" dirty="0">
              <a:latin typeface="Times New Roman" panose="02020603050405020304" pitchFamily="18" charset="0"/>
              <a:ea typeface="Times New Roman" panose="02020603050405020304" pitchFamily="18" charset="0"/>
            </a:endParaRPr>
          </a:p>
          <a:p>
            <a:pPr marL="245110">
              <a:spcBef>
                <a:spcPts val="1025"/>
              </a:spcBef>
              <a:spcAft>
                <a:spcPts val="0"/>
              </a:spcAft>
            </a:pPr>
            <a:r>
              <a:rPr lang="en-US" sz="1800" dirty="0">
                <a:effectLst/>
                <a:latin typeface="Times New Roman" panose="02020603050405020304" pitchFamily="18" charset="0"/>
                <a:ea typeface="Times New Roman" panose="02020603050405020304" pitchFamily="18" charset="0"/>
              </a:rPr>
              <a:t>Place: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Rajkot</a:t>
            </a:r>
            <a:r>
              <a:rPr lang="en-US" sz="1800" spc="-10" dirty="0">
                <a:effectLst/>
                <a:latin typeface="Times New Roman" panose="02020603050405020304" pitchFamily="18" charset="0"/>
                <a:ea typeface="Times New Roman" panose="02020603050405020304" pitchFamily="18" charset="0"/>
              </a:rPr>
              <a:t> </a:t>
            </a:r>
          </a:p>
          <a:p>
            <a:pPr marL="245110">
              <a:spcBef>
                <a:spcPts val="1025"/>
              </a:spcBef>
              <a:spcAft>
                <a:spcPts val="0"/>
              </a:spcAft>
            </a:pPr>
            <a:r>
              <a:rPr lang="en-US" sz="1800" dirty="0">
                <a:effectLst/>
                <a:latin typeface="Times New Roman" panose="02020603050405020304" pitchFamily="18" charset="0"/>
                <a:ea typeface="Times New Roman" panose="02020603050405020304" pitchFamily="18" charset="0"/>
              </a:rPr>
              <a:t>Date:</a:t>
            </a:r>
            <a:r>
              <a:rPr lang="en-IN"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07-10-2021</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45110" marR="283210" indent="456565" algn="just">
              <a:lnSpc>
                <a:spcPct val="100000"/>
              </a:lnSpc>
              <a:spcAft>
                <a:spcPts val="0"/>
              </a:spcAft>
            </a:pPr>
            <a:r>
              <a:rPr lang="en-IN" sz="1800" dirty="0">
                <a:effectLst/>
                <a:latin typeface="Times New Roman" panose="02020603050405020304" pitchFamily="18" charset="0"/>
                <a:ea typeface="Times New Roman" panose="02020603050405020304" pitchFamily="18" charset="0"/>
              </a:rPr>
              <a:t>														Thank you</a:t>
            </a: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26983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F6E918-B8A6-5CA0-C604-1315045A4403}"/>
              </a:ext>
            </a:extLst>
          </p:cNvPr>
          <p:cNvSpPr txBox="1"/>
          <p:nvPr/>
        </p:nvSpPr>
        <p:spPr>
          <a:xfrm>
            <a:off x="2945330" y="539015"/>
            <a:ext cx="7053714" cy="830997"/>
          </a:xfrm>
          <a:prstGeom prst="rect">
            <a:avLst/>
          </a:prstGeom>
          <a:noFill/>
        </p:spPr>
        <p:txBody>
          <a:bodyPr wrap="square" rtlCol="0">
            <a:spAutoFit/>
          </a:bodyPr>
          <a:lstStyle/>
          <a:p>
            <a:r>
              <a:rPr lang="en-US" sz="4800" b="1" dirty="0">
                <a:ln w="22225">
                  <a:solidFill>
                    <a:schemeClr val="bg2"/>
                  </a:solidFill>
                  <a:prstDash val="solid"/>
                </a:ln>
              </a:rPr>
              <a:t>Acknowledgement</a:t>
            </a:r>
            <a:r>
              <a:rPr lang="en-US" b="1" dirty="0">
                <a:ln w="22225">
                  <a:solidFill>
                    <a:schemeClr val="accent2"/>
                  </a:solidFill>
                  <a:prstDash val="solid"/>
                </a:ln>
                <a:solidFill>
                  <a:schemeClr val="accent2">
                    <a:lumMod val="40000"/>
                    <a:lumOff val="60000"/>
                  </a:schemeClr>
                </a:solidFill>
              </a:rPr>
              <a:t> </a:t>
            </a:r>
            <a:endParaRPr lang="en-IN" b="1" dirty="0">
              <a:ln w="22225">
                <a:solidFill>
                  <a:schemeClr val="accent2"/>
                </a:solidFill>
                <a:prstDash val="solid"/>
              </a:ln>
              <a:solidFill>
                <a:schemeClr val="accent2">
                  <a:lumMod val="40000"/>
                  <a:lumOff val="60000"/>
                </a:schemeClr>
              </a:solidFill>
            </a:endParaRPr>
          </a:p>
        </p:txBody>
      </p:sp>
      <p:sp>
        <p:nvSpPr>
          <p:cNvPr id="3" name="TextBox 2">
            <a:extLst>
              <a:ext uri="{FF2B5EF4-FFF2-40B4-BE49-F238E27FC236}">
                <a16:creationId xmlns:a16="http://schemas.microsoft.com/office/drawing/2014/main" id="{7366F1C7-A1DF-30C0-F524-959ADC884961}"/>
              </a:ext>
            </a:extLst>
          </p:cNvPr>
          <p:cNvSpPr txBox="1"/>
          <p:nvPr/>
        </p:nvSpPr>
        <p:spPr>
          <a:xfrm>
            <a:off x="1502343" y="2145047"/>
            <a:ext cx="8957912" cy="2875915"/>
          </a:xfrm>
          <a:prstGeom prst="rect">
            <a:avLst/>
          </a:prstGeom>
          <a:noFill/>
        </p:spPr>
        <p:txBody>
          <a:bodyPr wrap="square" rtlCol="0">
            <a:spAutoFit/>
          </a:bodyPr>
          <a:lstStyle/>
          <a:p>
            <a:pPr marL="245110" marR="278765" indent="456565" algn="just">
              <a:spcAft>
                <a:spcPts val="0"/>
              </a:spcAft>
            </a:pPr>
            <a:r>
              <a:rPr lang="en-US" sz="1800" dirty="0">
                <a:effectLst/>
                <a:latin typeface="Times New Roman" panose="02020603050405020304" pitchFamily="18" charset="0"/>
                <a:ea typeface="Times New Roman" panose="02020603050405020304" pitchFamily="18" charset="0"/>
              </a:rPr>
              <a:t>I</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am</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student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BSc(IT)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studying</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Marwadi University </a:t>
            </a:r>
            <a:r>
              <a:rPr lang="en-US" sz="1800" dirty="0">
                <a:effectLst/>
                <a:latin typeface="Times New Roman" panose="02020603050405020304" pitchFamily="18" charset="0"/>
                <a:ea typeface="Times New Roman" panose="02020603050405020304" pitchFamily="18" charset="0"/>
              </a:rPr>
              <a:t>Rajkot.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Thanks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entire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person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who</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landed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support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shaping</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systemic</a:t>
            </a:r>
            <a:endParaRPr lang="en-IN" sz="1800" dirty="0">
              <a:effectLst/>
              <a:latin typeface="Times New Roman" panose="02020603050405020304" pitchFamily="18" charset="0"/>
              <a:ea typeface="Times New Roman" panose="02020603050405020304" pitchFamily="18" charset="0"/>
            </a:endParaRPr>
          </a:p>
          <a:p>
            <a:pPr>
              <a:spcBef>
                <a:spcPts val="5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45110" marR="276225" indent="456565" algn="just">
              <a:lnSpc>
                <a:spcPct val="101000"/>
              </a:lnSpc>
              <a:spcAft>
                <a:spcPts val="0"/>
              </a:spcAft>
            </a:pPr>
            <a:r>
              <a:rPr lang="en-US" sz="1800" dirty="0">
                <a:effectLst/>
                <a:latin typeface="Times New Roman" panose="02020603050405020304" pitchFamily="18" charset="0"/>
                <a:ea typeface="Times New Roman" panose="02020603050405020304" pitchFamily="18" charset="0"/>
              </a:rPr>
              <a:t>I </a:t>
            </a:r>
            <a:r>
              <a:rPr lang="en-US" sz="1800" b="1" dirty="0">
                <a:effectLst/>
                <a:latin typeface="Times New Roman" panose="02020603050405020304" pitchFamily="18" charset="0"/>
                <a:ea typeface="Times New Roman" panose="02020603050405020304" pitchFamily="18" charset="0"/>
              </a:rPr>
              <a:t>Mr. Ravirajsinh</a:t>
            </a:r>
            <a:r>
              <a:rPr lang="en-US" b="1" dirty="0">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Vaghela(M.C.A department) </a:t>
            </a:r>
            <a:r>
              <a:rPr lang="en-US" sz="1800" dirty="0">
                <a:effectLst/>
                <a:latin typeface="Times New Roman" panose="02020603050405020304" pitchFamily="18" charset="0"/>
                <a:ea typeface="Times New Roman" panose="02020603050405020304" pitchFamily="18" charset="0"/>
              </a:rPr>
              <a:t>before giving me full guidance and cooperation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understanding the system. I also thank them for their unconditional help in making of 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endParaRPr lang="en-IN" sz="1800" dirty="0">
              <a:effectLst/>
              <a:latin typeface="Times New Roman" panose="02020603050405020304" pitchFamily="18" charset="0"/>
              <a:ea typeface="Times New Roman" panose="02020603050405020304" pitchFamily="18" charset="0"/>
            </a:endParaRPr>
          </a:p>
          <a:p>
            <a:pPr>
              <a:spcBef>
                <a:spcPts val="3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45110" marR="283210" indent="456565" algn="just">
              <a:lnSpc>
                <a:spcPct val="101000"/>
              </a:lnSpc>
              <a:spcAft>
                <a:spcPts val="0"/>
              </a:spcAft>
            </a:pPr>
            <a:r>
              <a:rPr lang="en-US" sz="1800" dirty="0">
                <a:effectLst/>
                <a:latin typeface="Times New Roman" panose="02020603050405020304" pitchFamily="18" charset="0"/>
                <a:ea typeface="Times New Roman" panose="02020603050405020304" pitchFamily="18" charset="0"/>
              </a:rPr>
              <a:t>I have great deal of gratitude towards our Head Of Department who encourage us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taking</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activity.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thank</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faculties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administrative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staff</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institute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enhancing</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cooperation.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92595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849F69-DF8F-DBD2-46F1-65EA26755468}"/>
              </a:ext>
            </a:extLst>
          </p:cNvPr>
          <p:cNvSpPr txBox="1"/>
          <p:nvPr/>
        </p:nvSpPr>
        <p:spPr>
          <a:xfrm>
            <a:off x="3599849" y="387046"/>
            <a:ext cx="5650029" cy="707886"/>
          </a:xfrm>
          <a:prstGeom prst="rect">
            <a:avLst/>
          </a:prstGeom>
          <a:noFill/>
        </p:spPr>
        <p:txBody>
          <a:bodyPr wrap="square" rtlCol="0">
            <a:spAutoFit/>
          </a:bodyPr>
          <a:lstStyle/>
          <a:p>
            <a:r>
              <a:rPr lang="en-US" sz="4000" b="1" dirty="0">
                <a:ln w="22225">
                  <a:solidFill>
                    <a:schemeClr val="bg1"/>
                  </a:solidFill>
                  <a:prstDash val="solid"/>
                </a:ln>
              </a:rPr>
              <a:t>Project Profile </a:t>
            </a:r>
            <a:endParaRPr lang="en-IN" sz="4000" b="1" dirty="0">
              <a:ln w="22225">
                <a:solidFill>
                  <a:schemeClr val="bg1"/>
                </a:solidFill>
                <a:prstDash val="solid"/>
              </a:ln>
            </a:endParaRPr>
          </a:p>
        </p:txBody>
      </p:sp>
      <p:graphicFrame>
        <p:nvGraphicFramePr>
          <p:cNvPr id="3" name="Table 2">
            <a:extLst>
              <a:ext uri="{FF2B5EF4-FFF2-40B4-BE49-F238E27FC236}">
                <a16:creationId xmlns:a16="http://schemas.microsoft.com/office/drawing/2014/main" id="{5FC58EAE-BC92-B3EF-17F2-7405A457FC71}"/>
              </a:ext>
            </a:extLst>
          </p:cNvPr>
          <p:cNvGraphicFramePr>
            <a:graphicFrameLocks noGrp="1"/>
          </p:cNvGraphicFramePr>
          <p:nvPr>
            <p:extLst>
              <p:ext uri="{D42A27DB-BD31-4B8C-83A1-F6EECF244321}">
                <p14:modId xmlns:p14="http://schemas.microsoft.com/office/powerpoint/2010/main" val="1497464040"/>
              </p:ext>
            </p:extLst>
          </p:nvPr>
        </p:nvGraphicFramePr>
        <p:xfrm>
          <a:off x="1203157" y="1328286"/>
          <a:ext cx="10414535" cy="5296181"/>
        </p:xfrm>
        <a:graphic>
          <a:graphicData uri="http://schemas.openxmlformats.org/drawingml/2006/table">
            <a:tbl>
              <a:tblPr firstRow="1" firstCol="1" lastRow="1" lastCol="1" bandRow="1" bandCol="1">
                <a:tableStyleId>{8799B23B-EC83-4686-B30A-512413B5E67A}</a:tableStyleId>
              </a:tblPr>
              <a:tblGrid>
                <a:gridCol w="3579051">
                  <a:extLst>
                    <a:ext uri="{9D8B030D-6E8A-4147-A177-3AD203B41FA5}">
                      <a16:colId xmlns:a16="http://schemas.microsoft.com/office/drawing/2014/main" val="3189289038"/>
                    </a:ext>
                  </a:extLst>
                </a:gridCol>
                <a:gridCol w="1111375">
                  <a:extLst>
                    <a:ext uri="{9D8B030D-6E8A-4147-A177-3AD203B41FA5}">
                      <a16:colId xmlns:a16="http://schemas.microsoft.com/office/drawing/2014/main" val="3842415971"/>
                    </a:ext>
                  </a:extLst>
                </a:gridCol>
                <a:gridCol w="5724109">
                  <a:extLst>
                    <a:ext uri="{9D8B030D-6E8A-4147-A177-3AD203B41FA5}">
                      <a16:colId xmlns:a16="http://schemas.microsoft.com/office/drawing/2014/main" val="4266547756"/>
                    </a:ext>
                  </a:extLst>
                </a:gridCol>
              </a:tblGrid>
              <a:tr h="413887">
                <a:tc>
                  <a:txBody>
                    <a:bodyPr/>
                    <a:lstStyle/>
                    <a:p>
                      <a:pPr marL="127000" algn="ctr">
                        <a:lnSpc>
                          <a:spcPts val="1565"/>
                        </a:lnSpc>
                      </a:pPr>
                      <a:r>
                        <a:rPr lang="en-US" sz="1600" dirty="0">
                          <a:effectLst/>
                        </a:rPr>
                        <a:t>Developed</a:t>
                      </a:r>
                      <a:r>
                        <a:rPr lang="en-US" sz="1600" spc="-10" dirty="0">
                          <a:effectLst/>
                        </a:rPr>
                        <a:t> </a:t>
                      </a:r>
                      <a:r>
                        <a:rPr lang="en-US" sz="1600" dirty="0">
                          <a:effectLst/>
                        </a:rPr>
                        <a:t>At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151765" algn="ctr">
                        <a:lnSpc>
                          <a:spcPts val="1565"/>
                        </a:lnSpc>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1130" algn="ctr">
                        <a:lnSpc>
                          <a:spcPts val="1555"/>
                        </a:lnSpc>
                      </a:pPr>
                      <a:r>
                        <a:rPr lang="en-US" sz="1600" dirty="0">
                          <a:effectLst/>
                        </a:rPr>
                        <a:t>Marwadi University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20395004"/>
                  </a:ext>
                </a:extLst>
              </a:tr>
              <a:tr h="417122">
                <a:tc>
                  <a:txBody>
                    <a:bodyPr/>
                    <a:lstStyle/>
                    <a:p>
                      <a:pPr marL="127000" algn="ctr">
                        <a:spcBef>
                          <a:spcPts val="930"/>
                        </a:spcBef>
                        <a:spcAft>
                          <a:spcPts val="0"/>
                        </a:spcAft>
                      </a:pPr>
                      <a:r>
                        <a:rPr lang="en-US" sz="1600">
                          <a:effectLst/>
                        </a:rPr>
                        <a:t>Developed</a:t>
                      </a:r>
                      <a:r>
                        <a:rPr lang="en-US" sz="1600" spc="-5">
                          <a:effectLst/>
                        </a:rPr>
                        <a:t> </a:t>
                      </a:r>
                      <a:r>
                        <a:rPr lang="en-US" sz="1600">
                          <a:effectLst/>
                        </a:rPr>
                        <a:t>for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151765" lvl="0" indent="0" algn="ctr" defTabSz="914400" rtl="0" eaLnBrk="1" fontAlgn="auto" latinLnBrk="0" hangingPunct="1">
                        <a:lnSpc>
                          <a:spcPct val="100000"/>
                        </a:lnSpc>
                        <a:spcBef>
                          <a:spcPts val="930"/>
                        </a:spcBef>
                        <a:spcAft>
                          <a:spcPts val="0"/>
                        </a:spcAft>
                        <a:buClrTx/>
                        <a:buSzTx/>
                        <a:buFontTx/>
                        <a:buNone/>
                        <a:tabLst/>
                        <a:defRP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151765" algn="ctr">
                        <a:spcBef>
                          <a:spcPts val="930"/>
                        </a:spcBef>
                        <a:spcAft>
                          <a:spcPts val="0"/>
                        </a:spcAft>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1130" algn="ctr">
                        <a:spcBef>
                          <a:spcPts val="88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Government Organization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32671169"/>
                  </a:ext>
                </a:extLst>
              </a:tr>
              <a:tr h="512767">
                <a:tc>
                  <a:txBody>
                    <a:bodyPr/>
                    <a:lstStyle/>
                    <a:p>
                      <a:pPr marL="127000" algn="ctr">
                        <a:spcBef>
                          <a:spcPts val="905"/>
                        </a:spcBef>
                        <a:spcAft>
                          <a:spcPts val="0"/>
                        </a:spcAft>
                      </a:pPr>
                      <a:r>
                        <a:rPr lang="en-US" sz="1600">
                          <a:effectLst/>
                        </a:rPr>
                        <a:t>Developed</a:t>
                      </a:r>
                      <a:r>
                        <a:rPr lang="en-US" sz="1600" spc="-5">
                          <a:effectLst/>
                        </a:rPr>
                        <a:t> </a:t>
                      </a:r>
                      <a:r>
                        <a:rPr lang="en-US" sz="1600">
                          <a:effectLst/>
                        </a:rPr>
                        <a:t>By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151765" lvl="0" indent="0" algn="ctr" defTabSz="914400" rtl="0" eaLnBrk="1" fontAlgn="auto" latinLnBrk="0" hangingPunct="1">
                        <a:lnSpc>
                          <a:spcPct val="100000"/>
                        </a:lnSpc>
                        <a:spcBef>
                          <a:spcPts val="930"/>
                        </a:spcBef>
                        <a:spcAft>
                          <a:spcPts val="0"/>
                        </a:spcAft>
                        <a:buClrTx/>
                        <a:buSzTx/>
                        <a:buFontTx/>
                        <a:buNone/>
                        <a:tabLst/>
                        <a:defRP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151765" algn="ctr">
                        <a:spcBef>
                          <a:spcPts val="930"/>
                        </a:spcBef>
                        <a:spcAft>
                          <a:spcPts val="0"/>
                        </a:spcAft>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1130" algn="ctr">
                        <a:spcBef>
                          <a:spcPts val="880"/>
                        </a:spcBef>
                        <a:spcAft>
                          <a:spcPts val="0"/>
                        </a:spcAft>
                      </a:pPr>
                      <a:r>
                        <a:rPr lang="en-US" sz="1600" dirty="0">
                          <a:effectLst/>
                        </a:rPr>
                        <a:t>Kanishk , Nisarg, Vivek, Vishal, Komal Bhagchandani, , Disha Sanghavi , Simran, </a:t>
                      </a:r>
                      <a:r>
                        <a:rPr lang="en-US" sz="1600" dirty="0" err="1">
                          <a:effectLst/>
                        </a:rPr>
                        <a:t>Rachit</a:t>
                      </a:r>
                      <a:r>
                        <a:rPr lang="en-US" sz="1600" dirty="0">
                          <a:effectLst/>
                        </a:rPr>
                        <a: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42687023"/>
                  </a:ext>
                </a:extLst>
              </a:tr>
              <a:tr h="544814">
                <a:tc>
                  <a:txBody>
                    <a:bodyPr/>
                    <a:lstStyle/>
                    <a:p>
                      <a:pPr algn="ctr">
                        <a:spcBef>
                          <a:spcPts val="20"/>
                        </a:spcBef>
                      </a:pPr>
                      <a:r>
                        <a:rPr lang="en-US" sz="1800">
                          <a:effectLst/>
                        </a:rPr>
                        <a:t> </a:t>
                      </a:r>
                      <a:endParaRPr lang="en-IN" sz="1200">
                        <a:effectLst/>
                      </a:endParaRPr>
                    </a:p>
                    <a:p>
                      <a:pPr marL="127000" algn="ctr"/>
                      <a:r>
                        <a:rPr lang="en-US" sz="1600">
                          <a:effectLst/>
                        </a:rPr>
                        <a:t>Main</a:t>
                      </a:r>
                      <a:r>
                        <a:rPr lang="en-US" sz="1600" spc="-15">
                          <a:effectLst/>
                        </a:rPr>
                        <a:t> </a:t>
                      </a:r>
                      <a:r>
                        <a:rPr lang="en-US" sz="1600">
                          <a:effectLst/>
                        </a:rPr>
                        <a:t>Pages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lvl="0" indent="0" algn="ctr" defTabSz="914400" rtl="0" eaLnBrk="1" fontAlgn="auto" latinLnBrk="0" hangingPunct="1">
                        <a:lnSpc>
                          <a:spcPct val="100000"/>
                        </a:lnSpc>
                        <a:spcBef>
                          <a:spcPts val="30"/>
                        </a:spcBef>
                        <a:spcAft>
                          <a:spcPts val="0"/>
                        </a:spcAft>
                        <a:buClrTx/>
                        <a:buSzTx/>
                        <a:buFontTx/>
                        <a:buNone/>
                        <a:tabLst/>
                        <a:defRP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spcBef>
                          <a:spcPts val="30"/>
                        </a:spcBef>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30"/>
                        </a:spcBef>
                      </a:pPr>
                      <a:r>
                        <a:rPr lang="en-US" sz="1600">
                          <a:effectLst/>
                        </a:rPr>
                        <a:t> </a:t>
                      </a:r>
                      <a:endParaRPr lang="en-IN" sz="1200">
                        <a:effectLst/>
                      </a:endParaRPr>
                    </a:p>
                    <a:p>
                      <a:pPr marL="151130" algn="ctr"/>
                      <a:r>
                        <a:rPr lang="en-US" sz="1600">
                          <a:effectLst/>
                        </a:rPr>
                        <a:t>Home</a:t>
                      </a:r>
                      <a:r>
                        <a:rPr lang="en-US" sz="1600" spc="-30">
                          <a:effectLst/>
                        </a:rPr>
                        <a:t> </a:t>
                      </a:r>
                      <a:r>
                        <a:rPr lang="en-US" sz="1600">
                          <a:effectLst/>
                        </a:rPr>
                        <a:t>page</a:t>
                      </a:r>
                      <a:r>
                        <a:rPr lang="en-US" sz="1600" spc="-25">
                          <a:effectLst/>
                        </a:rPr>
                        <a:t> </a:t>
                      </a:r>
                      <a:r>
                        <a:rPr lang="en-US" sz="1600">
                          <a:effectLst/>
                        </a:rPr>
                        <a:t>(activity_home.xml)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35498688"/>
                  </a:ext>
                </a:extLst>
              </a:tr>
              <a:tr h="520952">
                <a:tc>
                  <a:txBody>
                    <a:bodyPr/>
                    <a:lstStyle/>
                    <a:p>
                      <a:pPr marL="127000" algn="ctr">
                        <a:spcBef>
                          <a:spcPts val="930"/>
                        </a:spcBef>
                        <a:spcAft>
                          <a:spcPts val="0"/>
                        </a:spcAft>
                      </a:pPr>
                      <a:r>
                        <a:rPr lang="en-US" sz="1600">
                          <a:effectLst/>
                        </a:rPr>
                        <a:t>Operating</a:t>
                      </a:r>
                      <a:r>
                        <a:rPr lang="en-US" sz="1600" spc="-10">
                          <a:effectLst/>
                        </a:rPr>
                        <a:t> </a:t>
                      </a:r>
                      <a:r>
                        <a:rPr lang="en-US" sz="1600">
                          <a:effectLst/>
                        </a:rPr>
                        <a:t>System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151765" lvl="0" indent="0" algn="ctr" defTabSz="914400" rtl="0" eaLnBrk="1" fontAlgn="auto" latinLnBrk="0" hangingPunct="1">
                        <a:lnSpc>
                          <a:spcPct val="100000"/>
                        </a:lnSpc>
                        <a:spcBef>
                          <a:spcPts val="930"/>
                        </a:spcBef>
                        <a:spcAft>
                          <a:spcPts val="0"/>
                        </a:spcAft>
                        <a:buClrTx/>
                        <a:buSzTx/>
                        <a:buFontTx/>
                        <a:buNone/>
                        <a:tabLst/>
                        <a:defRP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151765" algn="ctr">
                        <a:spcBef>
                          <a:spcPts val="930"/>
                        </a:spcBef>
                        <a:spcAft>
                          <a:spcPts val="0"/>
                        </a:spcAft>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1130" algn="ctr">
                        <a:spcBef>
                          <a:spcPts val="880"/>
                        </a:spcBef>
                        <a:spcAft>
                          <a:spcPts val="0"/>
                        </a:spcAft>
                      </a:pPr>
                      <a:r>
                        <a:rPr lang="en-US" sz="1600" dirty="0">
                          <a:effectLst/>
                        </a:rPr>
                        <a:t>Microsoft</a:t>
                      </a:r>
                      <a:r>
                        <a:rPr lang="en-US" sz="1600" spc="-15" dirty="0">
                          <a:effectLst/>
                        </a:rPr>
                        <a:t> </a:t>
                      </a:r>
                      <a:r>
                        <a:rPr lang="en-US" sz="1600" dirty="0">
                          <a:effectLst/>
                        </a:rPr>
                        <a:t>Windows</a:t>
                      </a:r>
                      <a:r>
                        <a:rPr lang="en-US" sz="1600" spc="-30" dirty="0">
                          <a:effectLst/>
                        </a:rPr>
                        <a:t> </a:t>
                      </a:r>
                      <a:r>
                        <a:rPr lang="en-US" sz="1600" dirty="0">
                          <a:effectLst/>
                        </a:rPr>
                        <a:t>10</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94861623"/>
                  </a:ext>
                </a:extLst>
              </a:tr>
              <a:tr h="544814">
                <a:tc>
                  <a:txBody>
                    <a:bodyPr/>
                    <a:lstStyle/>
                    <a:p>
                      <a:pPr algn="ctr">
                        <a:spcBef>
                          <a:spcPts val="10"/>
                        </a:spcBef>
                      </a:pPr>
                      <a:r>
                        <a:rPr lang="en-US" sz="1800">
                          <a:effectLst/>
                        </a:rPr>
                        <a:t> </a:t>
                      </a:r>
                      <a:endParaRPr lang="en-IN" sz="1200">
                        <a:effectLst/>
                      </a:endParaRPr>
                    </a:p>
                    <a:p>
                      <a:pPr marL="127000" algn="ctr"/>
                      <a:r>
                        <a:rPr lang="en-US" sz="1600">
                          <a:effectLst/>
                        </a:rPr>
                        <a:t>Web Server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lvl="0" indent="0" algn="ctr" defTabSz="914400" rtl="0" eaLnBrk="1" fontAlgn="auto" latinLnBrk="0" hangingPunct="1">
                        <a:lnSpc>
                          <a:spcPct val="100000"/>
                        </a:lnSpc>
                        <a:spcBef>
                          <a:spcPts val="10"/>
                        </a:spcBef>
                        <a:spcAft>
                          <a:spcPts val="0"/>
                        </a:spcAft>
                        <a:buClrTx/>
                        <a:buSzTx/>
                        <a:buFontTx/>
                        <a:buNone/>
                        <a:tabLst/>
                        <a:defRP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spcBef>
                          <a:spcPts val="10"/>
                        </a:spcBef>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ctr">
                        <a:spcBef>
                          <a:spcPts val="20"/>
                        </a:spcBef>
                      </a:pPr>
                      <a:r>
                        <a:rPr lang="en-US" sz="1800" dirty="0">
                          <a:effectLst/>
                        </a:rPr>
                        <a:t> </a:t>
                      </a:r>
                      <a:endParaRPr lang="en-IN" sz="1200" dirty="0">
                        <a:effectLst/>
                      </a:endParaRPr>
                    </a:p>
                    <a:p>
                      <a:pPr marL="151130" algn="ct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Local server</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54710923"/>
                  </a:ext>
                </a:extLst>
              </a:tr>
              <a:tr h="411120">
                <a:tc>
                  <a:txBody>
                    <a:bodyPr/>
                    <a:lstStyle/>
                    <a:p>
                      <a:pPr marL="127000" algn="ctr">
                        <a:spcBef>
                          <a:spcPts val="895"/>
                        </a:spcBef>
                        <a:spcAft>
                          <a:spcPts val="0"/>
                        </a:spcAft>
                      </a:pPr>
                      <a:r>
                        <a:rPr lang="en-US" sz="1600">
                          <a:effectLst/>
                        </a:rPr>
                        <a:t>Language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151765" lvl="0" indent="0" algn="ctr" defTabSz="914400" rtl="0" eaLnBrk="1" fontAlgn="auto" latinLnBrk="0" hangingPunct="1">
                        <a:lnSpc>
                          <a:spcPct val="100000"/>
                        </a:lnSpc>
                        <a:spcBef>
                          <a:spcPts val="895"/>
                        </a:spcBef>
                        <a:spcAft>
                          <a:spcPts val="0"/>
                        </a:spcAft>
                        <a:buClrTx/>
                        <a:buSzTx/>
                        <a:buFontTx/>
                        <a:buNone/>
                        <a:tabLst/>
                        <a:defRP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151765" algn="ctr">
                        <a:spcBef>
                          <a:spcPts val="895"/>
                        </a:spcBef>
                        <a:spcAft>
                          <a:spcPts val="0"/>
                        </a:spcAft>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1130" algn="ctr">
                        <a:spcBef>
                          <a:spcPts val="870"/>
                        </a:spcBef>
                        <a:spcAft>
                          <a:spcPts val="0"/>
                        </a:spcAft>
                      </a:pPr>
                      <a:r>
                        <a:rPr lang="en-US" sz="1600" dirty="0">
                          <a:effectLst/>
                        </a:rPr>
                        <a:t>solidity, NodeJS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199624873"/>
                  </a:ext>
                </a:extLst>
              </a:tr>
              <a:tr h="412320">
                <a:tc>
                  <a:txBody>
                    <a:bodyPr/>
                    <a:lstStyle/>
                    <a:p>
                      <a:pPr marL="127000" algn="ctr">
                        <a:spcBef>
                          <a:spcPts val="910"/>
                        </a:spcBef>
                        <a:spcAft>
                          <a:spcPts val="0"/>
                        </a:spcAft>
                      </a:pPr>
                      <a:r>
                        <a:rPr lang="en-US" sz="1600">
                          <a:effectLst/>
                        </a:rPr>
                        <a:t>Editor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151765" lvl="0" indent="0" algn="ctr" defTabSz="914400" rtl="0" eaLnBrk="1" fontAlgn="auto" latinLnBrk="0" hangingPunct="1">
                        <a:lnSpc>
                          <a:spcPct val="100000"/>
                        </a:lnSpc>
                        <a:spcBef>
                          <a:spcPts val="910"/>
                        </a:spcBef>
                        <a:spcAft>
                          <a:spcPts val="0"/>
                        </a:spcAft>
                        <a:buClrTx/>
                        <a:buSzTx/>
                        <a:buFontTx/>
                        <a:buNone/>
                        <a:tabLst/>
                        <a:defRP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151765" algn="ctr">
                        <a:spcBef>
                          <a:spcPts val="910"/>
                        </a:spcBef>
                        <a:spcAft>
                          <a:spcPts val="0"/>
                        </a:spcAft>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1130" algn="ctr">
                        <a:spcBef>
                          <a:spcPts val="865"/>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Laravel , ReactJS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49996007"/>
                  </a:ext>
                </a:extLst>
              </a:tr>
              <a:tr h="415321">
                <a:tc>
                  <a:txBody>
                    <a:bodyPr/>
                    <a:lstStyle/>
                    <a:p>
                      <a:pPr marL="127000" algn="ctr">
                        <a:spcBef>
                          <a:spcPts val="905"/>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Platform</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151765" lvl="0" indent="0" algn="ctr" defTabSz="914400" rtl="0" eaLnBrk="1" fontAlgn="auto" latinLnBrk="0" hangingPunct="1">
                        <a:lnSpc>
                          <a:spcPct val="100000"/>
                        </a:lnSpc>
                        <a:spcBef>
                          <a:spcPts val="905"/>
                        </a:spcBef>
                        <a:spcAft>
                          <a:spcPts val="0"/>
                        </a:spcAft>
                        <a:buClrTx/>
                        <a:buSzTx/>
                        <a:buFontTx/>
                        <a:buNone/>
                        <a:tabLst/>
                        <a:defRPr/>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151765" algn="ctr">
                        <a:spcBef>
                          <a:spcPts val="905"/>
                        </a:spcBef>
                        <a:spcAft>
                          <a:spcPts val="0"/>
                        </a:spcAft>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1130" algn="ctr">
                        <a:spcBef>
                          <a:spcPts val="860"/>
                        </a:spcBef>
                        <a:spcAft>
                          <a:spcPts val="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web page</a:t>
                      </a:r>
                    </a:p>
                  </a:txBody>
                  <a:tcPr marL="0" marR="0" marT="0" marB="0"/>
                </a:tc>
                <a:extLst>
                  <a:ext uri="{0D108BD9-81ED-4DB2-BD59-A6C34878D82A}">
                    <a16:rowId xmlns:a16="http://schemas.microsoft.com/office/drawing/2014/main" val="4256927820"/>
                  </a:ext>
                </a:extLst>
              </a:tr>
              <a:tr h="411120">
                <a:tc gridSpan="2">
                  <a:txBody>
                    <a:bodyPr/>
                    <a:lstStyle/>
                    <a:p>
                      <a:pPr marL="132715" marR="0" lvl="0" indent="0" algn="ctr" defTabSz="914400" rtl="0" eaLnBrk="1" fontAlgn="auto" latinLnBrk="0" hangingPunct="1">
                        <a:lnSpc>
                          <a:spcPct val="100000"/>
                        </a:lnSpc>
                        <a:spcBef>
                          <a:spcPts val="885"/>
                        </a:spcBef>
                        <a:spcAft>
                          <a:spcPts val="0"/>
                        </a:spcAft>
                        <a:buClrTx/>
                        <a:buSzTx/>
                        <a:buFontTx/>
                        <a:buNone/>
                        <a:tabLst>
                          <a:tab pos="1966595" algn="l"/>
                        </a:tabLst>
                        <a:defRPr/>
                      </a:pPr>
                      <a:r>
                        <a:rPr lang="en-US" sz="1600" dirty="0">
                          <a:effectLst/>
                        </a:rPr>
                        <a:t>Guided</a:t>
                      </a:r>
                      <a:r>
                        <a:rPr lang="en-US" sz="1600" spc="-15" dirty="0">
                          <a:effectLst/>
                        </a:rPr>
                        <a:t> </a:t>
                      </a:r>
                      <a:r>
                        <a:rPr lang="en-US" sz="1600" dirty="0">
                          <a:effectLst/>
                        </a:rPr>
                        <a:t>By	</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2715" algn="ctr">
                        <a:spcBef>
                          <a:spcPts val="885"/>
                        </a:spcBef>
                        <a:spcAft>
                          <a:spcPts val="0"/>
                        </a:spcAft>
                        <a:tabLst>
                          <a:tab pos="1966595" algn="l"/>
                        </a:tabLst>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IN"/>
                    </a:p>
                  </a:txBody>
                  <a:tcPr/>
                </a:tc>
                <a:tc>
                  <a:txBody>
                    <a:bodyPr/>
                    <a:lstStyle/>
                    <a:p>
                      <a:pPr marL="137160" algn="ctr">
                        <a:spcBef>
                          <a:spcPts val="885"/>
                        </a:spcBef>
                        <a:spcAft>
                          <a:spcPts val="0"/>
                        </a:spcAft>
                      </a:pPr>
                      <a:r>
                        <a:rPr lang="en-US" sz="1600" dirty="0">
                          <a:effectLst/>
                        </a:rPr>
                        <a:t>Mr. </a:t>
                      </a:r>
                      <a:r>
                        <a:rPr lang="en-US" sz="1600" dirty="0" err="1">
                          <a:effectLst/>
                        </a:rPr>
                        <a:t>Raviraj</a:t>
                      </a:r>
                      <a:r>
                        <a:rPr lang="en-US" sz="1600" dirty="0">
                          <a:effectLst/>
                        </a:rPr>
                        <a:t> </a:t>
                      </a:r>
                      <a:r>
                        <a:rPr lang="en-US" sz="1600" dirty="0" err="1">
                          <a:effectLst/>
                        </a:rPr>
                        <a:t>singh</a:t>
                      </a:r>
                      <a:r>
                        <a:rPr lang="en-US" sz="1600" dirty="0">
                          <a:effectLst/>
                        </a:rPr>
                        <a:t> Vaghela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197756246"/>
                  </a:ext>
                </a:extLst>
              </a:tr>
              <a:tr h="297687">
                <a:tc gridSpan="3">
                  <a:txBody>
                    <a:bodyPr/>
                    <a:lstStyle/>
                    <a:p>
                      <a:pPr marL="132715" marR="0" lvl="0" indent="0" algn="ctr" defTabSz="914400" rtl="0" eaLnBrk="1" fontAlgn="auto" latinLnBrk="0" hangingPunct="1">
                        <a:lnSpc>
                          <a:spcPts val="1510"/>
                        </a:lnSpc>
                        <a:spcBef>
                          <a:spcPts val="870"/>
                        </a:spcBef>
                        <a:spcAft>
                          <a:spcPts val="0"/>
                        </a:spcAft>
                        <a:buClrTx/>
                        <a:buSzTx/>
                        <a:buFontTx/>
                        <a:buNone/>
                        <a:tabLst>
                          <a:tab pos="1722755" algn="l"/>
                          <a:tab pos="2061210" algn="l"/>
                        </a:tabLst>
                        <a:defRPr/>
                      </a:pPr>
                      <a:r>
                        <a:rPr lang="en-US" sz="1600" dirty="0">
                          <a:effectLst/>
                        </a:rPr>
                        <a:t>Submission</a:t>
                      </a:r>
                      <a:r>
                        <a:rPr lang="en-US" sz="1600" spc="-40" dirty="0">
                          <a:effectLst/>
                        </a:rPr>
                        <a:t> </a:t>
                      </a:r>
                      <a:r>
                        <a:rPr lang="en-US" sz="1600" dirty="0">
                          <a:effectLst/>
                        </a:rPr>
                        <a:t>At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rPr>
                        <a:t>RK </a:t>
                      </a:r>
                      <a:r>
                        <a:rPr lang="en-US" sz="1600" dirty="0" err="1">
                          <a:effectLst/>
                        </a:rPr>
                        <a:t>University,Rajkot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53556638"/>
                  </a:ext>
                </a:extLst>
              </a:tr>
            </a:tbl>
          </a:graphicData>
        </a:graphic>
      </p:graphicFrame>
    </p:spTree>
    <p:extLst>
      <p:ext uri="{BB962C8B-B14F-4D97-AF65-F5344CB8AC3E}">
        <p14:creationId xmlns:p14="http://schemas.microsoft.com/office/powerpoint/2010/main" val="2969119340"/>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4503</TotalTime>
  <Words>1069</Words>
  <Application>Microsoft Office PowerPoint</Application>
  <PresentationFormat>Widescreen</PresentationFormat>
  <Paragraphs>172</Paragraphs>
  <Slides>28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Arial</vt:lpstr>
      <vt:lpstr>Arial Rounded MT Bold</vt:lpstr>
      <vt:lpstr>Calibri</vt:lpstr>
      <vt:lpstr>Calisto MT</vt:lpstr>
      <vt:lpstr>Corbel</vt:lpstr>
      <vt:lpstr>Times New Roman</vt:lpstr>
      <vt:lpstr>Wingdings</vt:lpstr>
      <vt:lpstr>Basis</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MSc CS</dc:creator>
  <cp:lastModifiedBy>DISHA SANGHAVI</cp:lastModifiedBy>
  <cp:revision>58</cp:revision>
  <dcterms:created xsi:type="dcterms:W3CDTF">2022-05-13T14:17:16Z</dcterms:created>
  <dcterms:modified xsi:type="dcterms:W3CDTF">2022-10-08T02:33:32Z</dcterms:modified>
</cp:coreProperties>
</file>